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72" r:id="rId3"/>
    <p:sldId id="264" r:id="rId4"/>
    <p:sldId id="274" r:id="rId5"/>
    <p:sldId id="263" r:id="rId6"/>
    <p:sldId id="265" r:id="rId7"/>
    <p:sldId id="266" r:id="rId8"/>
    <p:sldId id="267" r:id="rId9"/>
    <p:sldId id="260" r:id="rId10"/>
    <p:sldId id="268" r:id="rId11"/>
    <p:sldId id="269" r:id="rId12"/>
    <p:sldId id="270" r:id="rId13"/>
    <p:sldId id="271" r:id="rId14"/>
    <p:sldId id="275" r:id="rId15"/>
    <p:sldId id="273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DCB9E1-FF13-47CF-ABE8-2F7DFFD2714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E72B7215-8118-4F32-83A6-D7FFDA8D0002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pt-PT" sz="1600" dirty="0" smtClean="0">
              <a:latin typeface="Gisha" pitchFamily="34" charset="-79"/>
              <a:cs typeface="Gisha" pitchFamily="34" charset="-79"/>
            </a:rPr>
            <a:t>As histórias são contadas por diferentes prismas</a:t>
          </a:r>
          <a:endParaRPr lang="pt-PT" sz="1600" dirty="0">
            <a:latin typeface="Gisha" pitchFamily="34" charset="-79"/>
            <a:cs typeface="Gisha" pitchFamily="34" charset="-79"/>
          </a:endParaRPr>
        </a:p>
      </dgm:t>
    </dgm:pt>
    <dgm:pt modelId="{CEE83BE1-44BE-4164-841D-962CD517BE10}" type="parTrans" cxnId="{F869C8F2-F37F-4437-89C1-46AD395EC600}">
      <dgm:prSet/>
      <dgm:spPr/>
      <dgm:t>
        <a:bodyPr/>
        <a:lstStyle/>
        <a:p>
          <a:endParaRPr lang="pt-PT"/>
        </a:p>
      </dgm:t>
    </dgm:pt>
    <dgm:pt modelId="{78D08363-1990-4ECA-B671-4036449415AE}" type="sibTrans" cxnId="{F869C8F2-F37F-4437-89C1-46AD395EC600}">
      <dgm:prSet/>
      <dgm:spPr/>
      <dgm:t>
        <a:bodyPr/>
        <a:lstStyle/>
        <a:p>
          <a:endParaRPr lang="pt-PT"/>
        </a:p>
      </dgm:t>
    </dgm:pt>
    <dgm:pt modelId="{6C78A1B4-8EC0-47FC-A72E-590717D1003A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pt-PT" sz="1600" dirty="0" smtClean="0">
              <a:latin typeface="Gisha" pitchFamily="34" charset="-79"/>
              <a:cs typeface="Gisha" pitchFamily="34" charset="-79"/>
            </a:rPr>
            <a:t>Diferentes níveis de análise na tradução das perspetivas</a:t>
          </a:r>
        </a:p>
      </dgm:t>
    </dgm:pt>
    <dgm:pt modelId="{A4683AA8-9C5D-4197-B624-D4C9D10DFDF9}" type="parTrans" cxnId="{A5BA756C-449D-4A71-954A-940C5661F8EB}">
      <dgm:prSet/>
      <dgm:spPr/>
      <dgm:t>
        <a:bodyPr/>
        <a:lstStyle/>
        <a:p>
          <a:endParaRPr lang="pt-PT"/>
        </a:p>
      </dgm:t>
    </dgm:pt>
    <dgm:pt modelId="{4B0EAF6C-2747-4836-9D4D-9CEE3F2AC327}" type="sibTrans" cxnId="{A5BA756C-449D-4A71-954A-940C5661F8EB}">
      <dgm:prSet/>
      <dgm:spPr/>
      <dgm:t>
        <a:bodyPr/>
        <a:lstStyle/>
        <a:p>
          <a:endParaRPr lang="pt-PT"/>
        </a:p>
      </dgm:t>
    </dgm:pt>
    <dgm:pt modelId="{52E7444E-5605-4218-8CE2-528B3D7EB81C}">
      <dgm:prSet phldrT="[Texto]" custT="1"/>
      <dgm:spPr/>
      <dgm:t>
        <a:bodyPr/>
        <a:lstStyle/>
        <a:p>
          <a:r>
            <a:rPr lang="pt-PT" sz="1600" dirty="0" smtClean="0">
              <a:latin typeface="Gisha" pitchFamily="34" charset="-79"/>
              <a:cs typeface="Gisha" pitchFamily="34" charset="-79"/>
            </a:rPr>
            <a:t>Iniciativas: Livro Branco</a:t>
          </a:r>
        </a:p>
      </dgm:t>
    </dgm:pt>
    <dgm:pt modelId="{0AD8F020-9C0C-4657-A328-813BD6E1BFD2}" type="parTrans" cxnId="{51F2EA16-CEAD-4377-8EA7-B98AB7EC851A}">
      <dgm:prSet/>
      <dgm:spPr/>
      <dgm:t>
        <a:bodyPr/>
        <a:lstStyle/>
        <a:p>
          <a:endParaRPr lang="pt-PT"/>
        </a:p>
      </dgm:t>
    </dgm:pt>
    <dgm:pt modelId="{F1422146-25DB-4D6C-A37F-5BEA34BCF0F7}" type="sibTrans" cxnId="{51F2EA16-CEAD-4377-8EA7-B98AB7EC851A}">
      <dgm:prSet/>
      <dgm:spPr/>
      <dgm:t>
        <a:bodyPr/>
        <a:lstStyle/>
        <a:p>
          <a:endParaRPr lang="pt-PT"/>
        </a:p>
      </dgm:t>
    </dgm:pt>
    <dgm:pt modelId="{4C87E428-1DCB-43DA-9021-1F35741C75AC}">
      <dgm:prSet phldrT="[Texto]" custT="1"/>
      <dgm:spPr/>
      <dgm:t>
        <a:bodyPr/>
        <a:lstStyle/>
        <a:p>
          <a:r>
            <a:rPr lang="pt-PT" sz="1600" dirty="0" smtClean="0">
              <a:latin typeface="Gisha" pitchFamily="34" charset="-79"/>
              <a:cs typeface="Gisha" pitchFamily="34" charset="-79"/>
            </a:rPr>
            <a:t>Políticas Públicas: aposta no ensino/exploração de conhecimentos</a:t>
          </a:r>
          <a:endParaRPr lang="pt-PT" sz="1600" dirty="0">
            <a:latin typeface="Gisha" pitchFamily="34" charset="-79"/>
            <a:cs typeface="Gisha" pitchFamily="34" charset="-79"/>
          </a:endParaRPr>
        </a:p>
      </dgm:t>
    </dgm:pt>
    <dgm:pt modelId="{673C7498-E80D-462E-92B6-07BEDE271C98}" type="parTrans" cxnId="{BE00EF88-1A3D-422A-B02C-5BD76A2EB07E}">
      <dgm:prSet/>
      <dgm:spPr/>
      <dgm:t>
        <a:bodyPr/>
        <a:lstStyle/>
        <a:p>
          <a:endParaRPr lang="pt-PT"/>
        </a:p>
      </dgm:t>
    </dgm:pt>
    <dgm:pt modelId="{90C6A1F4-7188-407C-B884-9C15ED0AE211}" type="sibTrans" cxnId="{BE00EF88-1A3D-422A-B02C-5BD76A2EB07E}">
      <dgm:prSet/>
      <dgm:spPr/>
      <dgm:t>
        <a:bodyPr/>
        <a:lstStyle/>
        <a:p>
          <a:endParaRPr lang="pt-PT"/>
        </a:p>
      </dgm:t>
    </dgm:pt>
    <dgm:pt modelId="{980B71EF-4AD7-44B8-A61B-262E631E00E5}" type="pres">
      <dgm:prSet presAssocID="{9FDCB9E1-FF13-47CF-ABE8-2F7DFFD271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2FAA78E2-08B1-4166-B424-D45E19EA0086}" type="pres">
      <dgm:prSet presAssocID="{E72B7215-8118-4F32-83A6-D7FFDA8D0002}" presName="parentLin" presStyleCnt="0"/>
      <dgm:spPr/>
    </dgm:pt>
    <dgm:pt modelId="{67DC23FD-6FF2-4DD1-AABB-1AF7D8DF230B}" type="pres">
      <dgm:prSet presAssocID="{E72B7215-8118-4F32-83A6-D7FFDA8D0002}" presName="parentLeftMargin" presStyleLbl="node1" presStyleIdx="0" presStyleCnt="4"/>
      <dgm:spPr/>
      <dgm:t>
        <a:bodyPr/>
        <a:lstStyle/>
        <a:p>
          <a:endParaRPr lang="pt-PT"/>
        </a:p>
      </dgm:t>
    </dgm:pt>
    <dgm:pt modelId="{2C897BD6-4435-4AF9-A836-7588BC7CAD1B}" type="pres">
      <dgm:prSet presAssocID="{E72B7215-8118-4F32-83A6-D7FFDA8D000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F845BDB-CCFC-4375-AEE2-8C10C709CA2E}" type="pres">
      <dgm:prSet presAssocID="{E72B7215-8118-4F32-83A6-D7FFDA8D0002}" presName="negativeSpace" presStyleCnt="0"/>
      <dgm:spPr/>
    </dgm:pt>
    <dgm:pt modelId="{1288C864-61D8-45D7-B38B-DF61A0DCDD10}" type="pres">
      <dgm:prSet presAssocID="{E72B7215-8118-4F32-83A6-D7FFDA8D0002}" presName="childText" presStyleLbl="conFgAcc1" presStyleIdx="0" presStyleCnt="4">
        <dgm:presLayoutVars>
          <dgm:bulletEnabled val="1"/>
        </dgm:presLayoutVars>
      </dgm:prSet>
      <dgm:spPr/>
    </dgm:pt>
    <dgm:pt modelId="{EF784062-9463-432A-98BF-DC662E19D80C}" type="pres">
      <dgm:prSet presAssocID="{78D08363-1990-4ECA-B671-4036449415AE}" presName="spaceBetweenRectangles" presStyleCnt="0"/>
      <dgm:spPr/>
    </dgm:pt>
    <dgm:pt modelId="{AE8F5EE9-C6F6-4645-9B3A-24DA14E0682A}" type="pres">
      <dgm:prSet presAssocID="{6C78A1B4-8EC0-47FC-A72E-590717D1003A}" presName="parentLin" presStyleCnt="0"/>
      <dgm:spPr/>
    </dgm:pt>
    <dgm:pt modelId="{6FFC7A0A-B732-4720-8A8A-C1F5DC1D43A5}" type="pres">
      <dgm:prSet presAssocID="{6C78A1B4-8EC0-47FC-A72E-590717D1003A}" presName="parentLeftMargin" presStyleLbl="node1" presStyleIdx="0" presStyleCnt="4"/>
      <dgm:spPr/>
      <dgm:t>
        <a:bodyPr/>
        <a:lstStyle/>
        <a:p>
          <a:endParaRPr lang="pt-PT"/>
        </a:p>
      </dgm:t>
    </dgm:pt>
    <dgm:pt modelId="{785A7DDB-E46C-4087-A2B3-1938765CFFF7}" type="pres">
      <dgm:prSet presAssocID="{6C78A1B4-8EC0-47FC-A72E-590717D1003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C2DB6CA-5361-4EC2-A373-4FA38CAEA3CA}" type="pres">
      <dgm:prSet presAssocID="{6C78A1B4-8EC0-47FC-A72E-590717D1003A}" presName="negativeSpace" presStyleCnt="0"/>
      <dgm:spPr/>
    </dgm:pt>
    <dgm:pt modelId="{09312036-667C-4EC8-8A11-1D4032703A6A}" type="pres">
      <dgm:prSet presAssocID="{6C78A1B4-8EC0-47FC-A72E-590717D1003A}" presName="childText" presStyleLbl="conFgAcc1" presStyleIdx="1" presStyleCnt="4">
        <dgm:presLayoutVars>
          <dgm:bulletEnabled val="1"/>
        </dgm:presLayoutVars>
      </dgm:prSet>
      <dgm:spPr/>
    </dgm:pt>
    <dgm:pt modelId="{C50B6D3C-A73B-4CF8-87C7-279212C15AD2}" type="pres">
      <dgm:prSet presAssocID="{4B0EAF6C-2747-4836-9D4D-9CEE3F2AC327}" presName="spaceBetweenRectangles" presStyleCnt="0"/>
      <dgm:spPr/>
    </dgm:pt>
    <dgm:pt modelId="{B0B6E483-C1A5-4C93-A3FA-6E2E618F69A3}" type="pres">
      <dgm:prSet presAssocID="{52E7444E-5605-4218-8CE2-528B3D7EB81C}" presName="parentLin" presStyleCnt="0"/>
      <dgm:spPr/>
    </dgm:pt>
    <dgm:pt modelId="{CACD9112-150E-444D-8C79-B599A3A7AE9A}" type="pres">
      <dgm:prSet presAssocID="{52E7444E-5605-4218-8CE2-528B3D7EB81C}" presName="parentLeftMargin" presStyleLbl="node1" presStyleIdx="1" presStyleCnt="4"/>
      <dgm:spPr/>
      <dgm:t>
        <a:bodyPr/>
        <a:lstStyle/>
        <a:p>
          <a:endParaRPr lang="pt-PT"/>
        </a:p>
      </dgm:t>
    </dgm:pt>
    <dgm:pt modelId="{11E06E6E-01DA-417E-A8B6-608234E7B99D}" type="pres">
      <dgm:prSet presAssocID="{52E7444E-5605-4218-8CE2-528B3D7EB81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8732E34-6517-4839-B415-EA159E56928E}" type="pres">
      <dgm:prSet presAssocID="{52E7444E-5605-4218-8CE2-528B3D7EB81C}" presName="negativeSpace" presStyleCnt="0"/>
      <dgm:spPr/>
    </dgm:pt>
    <dgm:pt modelId="{544C7783-A2E9-4E47-A28E-41BE7E73F8DC}" type="pres">
      <dgm:prSet presAssocID="{52E7444E-5605-4218-8CE2-528B3D7EB81C}" presName="childText" presStyleLbl="conFgAcc1" presStyleIdx="2" presStyleCnt="4">
        <dgm:presLayoutVars>
          <dgm:bulletEnabled val="1"/>
        </dgm:presLayoutVars>
      </dgm:prSet>
      <dgm:spPr/>
    </dgm:pt>
    <dgm:pt modelId="{40E6CB2B-2933-4B6A-A3F7-F5FCB6C0CD1C}" type="pres">
      <dgm:prSet presAssocID="{F1422146-25DB-4D6C-A37F-5BEA34BCF0F7}" presName="spaceBetweenRectangles" presStyleCnt="0"/>
      <dgm:spPr/>
    </dgm:pt>
    <dgm:pt modelId="{C11087E0-EB03-46C0-9BC7-70EC3AEF6A0E}" type="pres">
      <dgm:prSet presAssocID="{4C87E428-1DCB-43DA-9021-1F35741C75AC}" presName="parentLin" presStyleCnt="0"/>
      <dgm:spPr/>
    </dgm:pt>
    <dgm:pt modelId="{817C375A-BB3B-4BEF-B68B-ACAFE36DD68C}" type="pres">
      <dgm:prSet presAssocID="{4C87E428-1DCB-43DA-9021-1F35741C75AC}" presName="parentLeftMargin" presStyleLbl="node1" presStyleIdx="2" presStyleCnt="4"/>
      <dgm:spPr/>
      <dgm:t>
        <a:bodyPr/>
        <a:lstStyle/>
        <a:p>
          <a:endParaRPr lang="pt-PT"/>
        </a:p>
      </dgm:t>
    </dgm:pt>
    <dgm:pt modelId="{A300EBEC-3462-43AE-B409-84A27A9F6DCC}" type="pres">
      <dgm:prSet presAssocID="{4C87E428-1DCB-43DA-9021-1F35741C75A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4691505-8A3E-4A2C-9A20-FB6BF375DA30}" type="pres">
      <dgm:prSet presAssocID="{4C87E428-1DCB-43DA-9021-1F35741C75AC}" presName="negativeSpace" presStyleCnt="0"/>
      <dgm:spPr/>
    </dgm:pt>
    <dgm:pt modelId="{8F2F5A8B-1272-4753-86E2-9CDAA1857F5C}" type="pres">
      <dgm:prSet presAssocID="{4C87E428-1DCB-43DA-9021-1F35741C75A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1F2EA16-CEAD-4377-8EA7-B98AB7EC851A}" srcId="{9FDCB9E1-FF13-47CF-ABE8-2F7DFFD27148}" destId="{52E7444E-5605-4218-8CE2-528B3D7EB81C}" srcOrd="2" destOrd="0" parTransId="{0AD8F020-9C0C-4657-A328-813BD6E1BFD2}" sibTransId="{F1422146-25DB-4D6C-A37F-5BEA34BCF0F7}"/>
    <dgm:cxn modelId="{63B522E4-5691-4F27-B8F5-5579F21273A1}" type="presOf" srcId="{4C87E428-1DCB-43DA-9021-1F35741C75AC}" destId="{A300EBEC-3462-43AE-B409-84A27A9F6DCC}" srcOrd="1" destOrd="0" presId="urn:microsoft.com/office/officeart/2005/8/layout/list1"/>
    <dgm:cxn modelId="{011C2B7E-9230-43E5-9D4D-DB3D470F1776}" type="presOf" srcId="{6C78A1B4-8EC0-47FC-A72E-590717D1003A}" destId="{6FFC7A0A-B732-4720-8A8A-C1F5DC1D43A5}" srcOrd="0" destOrd="0" presId="urn:microsoft.com/office/officeart/2005/8/layout/list1"/>
    <dgm:cxn modelId="{89EB0C6E-BBC3-4D79-9EF5-1545E7FF883F}" type="presOf" srcId="{6C78A1B4-8EC0-47FC-A72E-590717D1003A}" destId="{785A7DDB-E46C-4087-A2B3-1938765CFFF7}" srcOrd="1" destOrd="0" presId="urn:microsoft.com/office/officeart/2005/8/layout/list1"/>
    <dgm:cxn modelId="{7A7AC4A9-EB5F-495B-9F97-CD5EA9D2251D}" type="presOf" srcId="{E72B7215-8118-4F32-83A6-D7FFDA8D0002}" destId="{67DC23FD-6FF2-4DD1-AABB-1AF7D8DF230B}" srcOrd="0" destOrd="0" presId="urn:microsoft.com/office/officeart/2005/8/layout/list1"/>
    <dgm:cxn modelId="{51676B00-0AF6-4851-AC6A-E929FB59123F}" type="presOf" srcId="{E72B7215-8118-4F32-83A6-D7FFDA8D0002}" destId="{2C897BD6-4435-4AF9-A836-7588BC7CAD1B}" srcOrd="1" destOrd="0" presId="urn:microsoft.com/office/officeart/2005/8/layout/list1"/>
    <dgm:cxn modelId="{A5BA756C-449D-4A71-954A-940C5661F8EB}" srcId="{9FDCB9E1-FF13-47CF-ABE8-2F7DFFD27148}" destId="{6C78A1B4-8EC0-47FC-A72E-590717D1003A}" srcOrd="1" destOrd="0" parTransId="{A4683AA8-9C5D-4197-B624-D4C9D10DFDF9}" sibTransId="{4B0EAF6C-2747-4836-9D4D-9CEE3F2AC327}"/>
    <dgm:cxn modelId="{BE00EF88-1A3D-422A-B02C-5BD76A2EB07E}" srcId="{9FDCB9E1-FF13-47CF-ABE8-2F7DFFD27148}" destId="{4C87E428-1DCB-43DA-9021-1F35741C75AC}" srcOrd="3" destOrd="0" parTransId="{673C7498-E80D-462E-92B6-07BEDE271C98}" sibTransId="{90C6A1F4-7188-407C-B884-9C15ED0AE211}"/>
    <dgm:cxn modelId="{34DFB17B-E6BF-432B-85DA-24DC28916A6F}" type="presOf" srcId="{52E7444E-5605-4218-8CE2-528B3D7EB81C}" destId="{11E06E6E-01DA-417E-A8B6-608234E7B99D}" srcOrd="1" destOrd="0" presId="urn:microsoft.com/office/officeart/2005/8/layout/list1"/>
    <dgm:cxn modelId="{CCA8A7A5-DA29-46E5-ADFC-A2CEA715D298}" type="presOf" srcId="{9FDCB9E1-FF13-47CF-ABE8-2F7DFFD27148}" destId="{980B71EF-4AD7-44B8-A61B-262E631E00E5}" srcOrd="0" destOrd="0" presId="urn:microsoft.com/office/officeart/2005/8/layout/list1"/>
    <dgm:cxn modelId="{B2D1E1D3-49EB-45EB-A128-301E731DF92E}" type="presOf" srcId="{4C87E428-1DCB-43DA-9021-1F35741C75AC}" destId="{817C375A-BB3B-4BEF-B68B-ACAFE36DD68C}" srcOrd="0" destOrd="0" presId="urn:microsoft.com/office/officeart/2005/8/layout/list1"/>
    <dgm:cxn modelId="{3A1FDBFF-16B0-4C8D-AF22-317CD29C0EB2}" type="presOf" srcId="{52E7444E-5605-4218-8CE2-528B3D7EB81C}" destId="{CACD9112-150E-444D-8C79-B599A3A7AE9A}" srcOrd="0" destOrd="0" presId="urn:microsoft.com/office/officeart/2005/8/layout/list1"/>
    <dgm:cxn modelId="{F869C8F2-F37F-4437-89C1-46AD395EC600}" srcId="{9FDCB9E1-FF13-47CF-ABE8-2F7DFFD27148}" destId="{E72B7215-8118-4F32-83A6-D7FFDA8D0002}" srcOrd="0" destOrd="0" parTransId="{CEE83BE1-44BE-4164-841D-962CD517BE10}" sibTransId="{78D08363-1990-4ECA-B671-4036449415AE}"/>
    <dgm:cxn modelId="{CB0B0EC5-4B35-4FD1-86A5-05435D3F724C}" type="presParOf" srcId="{980B71EF-4AD7-44B8-A61B-262E631E00E5}" destId="{2FAA78E2-08B1-4166-B424-D45E19EA0086}" srcOrd="0" destOrd="0" presId="urn:microsoft.com/office/officeart/2005/8/layout/list1"/>
    <dgm:cxn modelId="{4661ED1B-08C1-4838-AB01-C51F853CF371}" type="presParOf" srcId="{2FAA78E2-08B1-4166-B424-D45E19EA0086}" destId="{67DC23FD-6FF2-4DD1-AABB-1AF7D8DF230B}" srcOrd="0" destOrd="0" presId="urn:microsoft.com/office/officeart/2005/8/layout/list1"/>
    <dgm:cxn modelId="{D0EFA356-01D3-461E-B2CE-6BCE53F46D12}" type="presParOf" srcId="{2FAA78E2-08B1-4166-B424-D45E19EA0086}" destId="{2C897BD6-4435-4AF9-A836-7588BC7CAD1B}" srcOrd="1" destOrd="0" presId="urn:microsoft.com/office/officeart/2005/8/layout/list1"/>
    <dgm:cxn modelId="{BD99D33F-AC11-4DD9-93D9-E0318332C866}" type="presParOf" srcId="{980B71EF-4AD7-44B8-A61B-262E631E00E5}" destId="{FF845BDB-CCFC-4375-AEE2-8C10C709CA2E}" srcOrd="1" destOrd="0" presId="urn:microsoft.com/office/officeart/2005/8/layout/list1"/>
    <dgm:cxn modelId="{599FFDAB-C568-4FFE-933A-435FCE315863}" type="presParOf" srcId="{980B71EF-4AD7-44B8-A61B-262E631E00E5}" destId="{1288C864-61D8-45D7-B38B-DF61A0DCDD10}" srcOrd="2" destOrd="0" presId="urn:microsoft.com/office/officeart/2005/8/layout/list1"/>
    <dgm:cxn modelId="{51B15AE5-4657-4C28-AEA5-6DA08E67F394}" type="presParOf" srcId="{980B71EF-4AD7-44B8-A61B-262E631E00E5}" destId="{EF784062-9463-432A-98BF-DC662E19D80C}" srcOrd="3" destOrd="0" presId="urn:microsoft.com/office/officeart/2005/8/layout/list1"/>
    <dgm:cxn modelId="{14CE751B-A139-4625-B6BD-D6927FFCA612}" type="presParOf" srcId="{980B71EF-4AD7-44B8-A61B-262E631E00E5}" destId="{AE8F5EE9-C6F6-4645-9B3A-24DA14E0682A}" srcOrd="4" destOrd="0" presId="urn:microsoft.com/office/officeart/2005/8/layout/list1"/>
    <dgm:cxn modelId="{DC56F58A-8B58-4B83-A719-AD453B54AD82}" type="presParOf" srcId="{AE8F5EE9-C6F6-4645-9B3A-24DA14E0682A}" destId="{6FFC7A0A-B732-4720-8A8A-C1F5DC1D43A5}" srcOrd="0" destOrd="0" presId="urn:microsoft.com/office/officeart/2005/8/layout/list1"/>
    <dgm:cxn modelId="{5C1527FC-857C-4254-8103-6414EF6923B1}" type="presParOf" srcId="{AE8F5EE9-C6F6-4645-9B3A-24DA14E0682A}" destId="{785A7DDB-E46C-4087-A2B3-1938765CFFF7}" srcOrd="1" destOrd="0" presId="urn:microsoft.com/office/officeart/2005/8/layout/list1"/>
    <dgm:cxn modelId="{9C5CDCD0-1621-4945-81F5-6B21C0A0FAA5}" type="presParOf" srcId="{980B71EF-4AD7-44B8-A61B-262E631E00E5}" destId="{3C2DB6CA-5361-4EC2-A373-4FA38CAEA3CA}" srcOrd="5" destOrd="0" presId="urn:microsoft.com/office/officeart/2005/8/layout/list1"/>
    <dgm:cxn modelId="{B45BE5CE-222C-441B-9FF4-3E8F1DD5C4F3}" type="presParOf" srcId="{980B71EF-4AD7-44B8-A61B-262E631E00E5}" destId="{09312036-667C-4EC8-8A11-1D4032703A6A}" srcOrd="6" destOrd="0" presId="urn:microsoft.com/office/officeart/2005/8/layout/list1"/>
    <dgm:cxn modelId="{8F3D0539-1125-4903-A5D9-7B066653A790}" type="presParOf" srcId="{980B71EF-4AD7-44B8-A61B-262E631E00E5}" destId="{C50B6D3C-A73B-4CF8-87C7-279212C15AD2}" srcOrd="7" destOrd="0" presId="urn:microsoft.com/office/officeart/2005/8/layout/list1"/>
    <dgm:cxn modelId="{E618B2A7-9B55-4D4C-B1B6-6A059E5B822B}" type="presParOf" srcId="{980B71EF-4AD7-44B8-A61B-262E631E00E5}" destId="{B0B6E483-C1A5-4C93-A3FA-6E2E618F69A3}" srcOrd="8" destOrd="0" presId="urn:microsoft.com/office/officeart/2005/8/layout/list1"/>
    <dgm:cxn modelId="{ACB89D78-125A-4926-B35F-F430A4FE0E93}" type="presParOf" srcId="{B0B6E483-C1A5-4C93-A3FA-6E2E618F69A3}" destId="{CACD9112-150E-444D-8C79-B599A3A7AE9A}" srcOrd="0" destOrd="0" presId="urn:microsoft.com/office/officeart/2005/8/layout/list1"/>
    <dgm:cxn modelId="{F990FA8F-0BB7-47B8-86EC-E48B8E3D62FB}" type="presParOf" srcId="{B0B6E483-C1A5-4C93-A3FA-6E2E618F69A3}" destId="{11E06E6E-01DA-417E-A8B6-608234E7B99D}" srcOrd="1" destOrd="0" presId="urn:microsoft.com/office/officeart/2005/8/layout/list1"/>
    <dgm:cxn modelId="{01C23075-23D9-4404-993B-8BE4AF035DE8}" type="presParOf" srcId="{980B71EF-4AD7-44B8-A61B-262E631E00E5}" destId="{48732E34-6517-4839-B415-EA159E56928E}" srcOrd="9" destOrd="0" presId="urn:microsoft.com/office/officeart/2005/8/layout/list1"/>
    <dgm:cxn modelId="{35A54825-CF35-4C4E-9FD0-489651F6C435}" type="presParOf" srcId="{980B71EF-4AD7-44B8-A61B-262E631E00E5}" destId="{544C7783-A2E9-4E47-A28E-41BE7E73F8DC}" srcOrd="10" destOrd="0" presId="urn:microsoft.com/office/officeart/2005/8/layout/list1"/>
    <dgm:cxn modelId="{677BC990-54B5-45C4-9861-8F08C2444568}" type="presParOf" srcId="{980B71EF-4AD7-44B8-A61B-262E631E00E5}" destId="{40E6CB2B-2933-4B6A-A3F7-F5FCB6C0CD1C}" srcOrd="11" destOrd="0" presId="urn:microsoft.com/office/officeart/2005/8/layout/list1"/>
    <dgm:cxn modelId="{69052235-AFB2-411E-8D7D-32067832E095}" type="presParOf" srcId="{980B71EF-4AD7-44B8-A61B-262E631E00E5}" destId="{C11087E0-EB03-46C0-9BC7-70EC3AEF6A0E}" srcOrd="12" destOrd="0" presId="urn:microsoft.com/office/officeart/2005/8/layout/list1"/>
    <dgm:cxn modelId="{2931E211-83A6-455D-A70F-890D7417730D}" type="presParOf" srcId="{C11087E0-EB03-46C0-9BC7-70EC3AEF6A0E}" destId="{817C375A-BB3B-4BEF-B68B-ACAFE36DD68C}" srcOrd="0" destOrd="0" presId="urn:microsoft.com/office/officeart/2005/8/layout/list1"/>
    <dgm:cxn modelId="{756C9CC3-6F1F-4E04-9F84-724D31FD003F}" type="presParOf" srcId="{C11087E0-EB03-46C0-9BC7-70EC3AEF6A0E}" destId="{A300EBEC-3462-43AE-B409-84A27A9F6DCC}" srcOrd="1" destOrd="0" presId="urn:microsoft.com/office/officeart/2005/8/layout/list1"/>
    <dgm:cxn modelId="{B829C2C8-3204-44AC-9CB1-075BDA0F40A4}" type="presParOf" srcId="{980B71EF-4AD7-44B8-A61B-262E631E00E5}" destId="{74691505-8A3E-4A2C-9A20-FB6BF375DA30}" srcOrd="13" destOrd="0" presId="urn:microsoft.com/office/officeart/2005/8/layout/list1"/>
    <dgm:cxn modelId="{C3A00E83-F632-4F47-8B54-DB2AD4A610AD}" type="presParOf" srcId="{980B71EF-4AD7-44B8-A61B-262E631E00E5}" destId="{8F2F5A8B-1272-4753-86E2-9CDAA1857F5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A659A4-5F03-451D-BE38-C9C8B361701D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EF1862D4-5BCD-4BC5-9964-5C88AE0243B4}">
      <dgm:prSet phldrT="[Texto]"/>
      <dgm:spPr/>
      <dgm:t>
        <a:bodyPr/>
        <a:lstStyle/>
        <a:p>
          <a:r>
            <a:rPr lang="pt-PT" b="1" dirty="0" smtClean="0">
              <a:latin typeface="Gisha" pitchFamily="34" charset="-79"/>
              <a:cs typeface="Gisha" pitchFamily="34" charset="-79"/>
            </a:rPr>
            <a:t>Estágio</a:t>
          </a:r>
          <a:endParaRPr lang="pt-PT" b="1" dirty="0">
            <a:latin typeface="Gisha" pitchFamily="34" charset="-79"/>
            <a:cs typeface="Gisha" pitchFamily="34" charset="-79"/>
          </a:endParaRPr>
        </a:p>
      </dgm:t>
    </dgm:pt>
    <dgm:pt modelId="{2EA887B5-A856-496C-8C9A-D8292625D806}" type="parTrans" cxnId="{E331505E-1EFE-4387-9C09-04446D631822}">
      <dgm:prSet/>
      <dgm:spPr/>
      <dgm:t>
        <a:bodyPr/>
        <a:lstStyle/>
        <a:p>
          <a:endParaRPr lang="pt-PT"/>
        </a:p>
      </dgm:t>
    </dgm:pt>
    <dgm:pt modelId="{16DC6D16-33D2-4DD0-9E70-FB70C00B7077}" type="sibTrans" cxnId="{E331505E-1EFE-4387-9C09-04446D631822}">
      <dgm:prSet/>
      <dgm:spPr/>
      <dgm:t>
        <a:bodyPr/>
        <a:lstStyle/>
        <a:p>
          <a:endParaRPr lang="pt-PT"/>
        </a:p>
      </dgm:t>
    </dgm:pt>
    <dgm:pt modelId="{AFA011FD-5FC1-443C-BC8A-B2E0F6BCE3CA}">
      <dgm:prSet phldrT="[Texto]" custT="1"/>
      <dgm:spPr/>
      <dgm:t>
        <a:bodyPr/>
        <a:lstStyle/>
        <a:p>
          <a:r>
            <a:rPr lang="pt-PT" sz="1600" dirty="0" smtClean="0">
              <a:latin typeface="Gisha" pitchFamily="34" charset="-79"/>
              <a:cs typeface="Gisha" pitchFamily="34" charset="-79"/>
            </a:rPr>
            <a:t>Experiência</a:t>
          </a:r>
          <a:endParaRPr lang="pt-PT" sz="1600" dirty="0">
            <a:latin typeface="Gisha" pitchFamily="34" charset="-79"/>
            <a:cs typeface="Gisha" pitchFamily="34" charset="-79"/>
          </a:endParaRPr>
        </a:p>
      </dgm:t>
    </dgm:pt>
    <dgm:pt modelId="{040DEA5E-EE94-4EF3-9E41-A84EE3BD2B40}" type="parTrans" cxnId="{A1D29A17-28B5-432C-B609-0F161D2605D0}">
      <dgm:prSet/>
      <dgm:spPr/>
      <dgm:t>
        <a:bodyPr/>
        <a:lstStyle/>
        <a:p>
          <a:endParaRPr lang="pt-PT"/>
        </a:p>
      </dgm:t>
    </dgm:pt>
    <dgm:pt modelId="{0CE90B43-3D48-4349-94A1-6870F3B321AB}" type="sibTrans" cxnId="{A1D29A17-28B5-432C-B609-0F161D2605D0}">
      <dgm:prSet/>
      <dgm:spPr/>
      <dgm:t>
        <a:bodyPr/>
        <a:lstStyle/>
        <a:p>
          <a:endParaRPr lang="pt-PT"/>
        </a:p>
      </dgm:t>
    </dgm:pt>
    <dgm:pt modelId="{8CAA4026-8335-454E-89D2-26A2276077DD}">
      <dgm:prSet phldrT="[Texto]" custT="1"/>
      <dgm:spPr/>
      <dgm:t>
        <a:bodyPr/>
        <a:lstStyle/>
        <a:p>
          <a:r>
            <a:rPr lang="pt-PT" sz="1600" dirty="0" smtClean="0">
              <a:latin typeface="Gisha" pitchFamily="34" charset="-79"/>
              <a:cs typeface="Gisha" pitchFamily="34" charset="-79"/>
            </a:rPr>
            <a:t>Conhecimento</a:t>
          </a:r>
          <a:endParaRPr lang="pt-PT" sz="1600" dirty="0">
            <a:latin typeface="Gisha" pitchFamily="34" charset="-79"/>
            <a:cs typeface="Gisha" pitchFamily="34" charset="-79"/>
          </a:endParaRPr>
        </a:p>
      </dgm:t>
    </dgm:pt>
    <dgm:pt modelId="{BE254B3D-454E-443F-BF35-2E5CB91B4633}" type="parTrans" cxnId="{1C5B29B9-B488-449A-8565-F3C61E69757D}">
      <dgm:prSet/>
      <dgm:spPr/>
      <dgm:t>
        <a:bodyPr/>
        <a:lstStyle/>
        <a:p>
          <a:endParaRPr lang="pt-PT"/>
        </a:p>
      </dgm:t>
    </dgm:pt>
    <dgm:pt modelId="{EC73139D-DDB3-4DFC-9D25-8EC96F56CF3B}" type="sibTrans" cxnId="{1C5B29B9-B488-449A-8565-F3C61E69757D}">
      <dgm:prSet/>
      <dgm:spPr/>
      <dgm:t>
        <a:bodyPr/>
        <a:lstStyle/>
        <a:p>
          <a:endParaRPr lang="pt-PT"/>
        </a:p>
      </dgm:t>
    </dgm:pt>
    <dgm:pt modelId="{B711C525-ECF2-48D3-886B-7AE8652543CE}">
      <dgm:prSet phldrT="[Texto]"/>
      <dgm:spPr/>
      <dgm:t>
        <a:bodyPr/>
        <a:lstStyle/>
        <a:p>
          <a:r>
            <a:rPr lang="pt-PT" dirty="0" smtClean="0">
              <a:latin typeface="Gisha" pitchFamily="34" charset="-79"/>
              <a:cs typeface="Gisha" pitchFamily="34" charset="-79"/>
            </a:rPr>
            <a:t>Descoberta</a:t>
          </a:r>
          <a:endParaRPr lang="pt-PT" dirty="0">
            <a:latin typeface="Gisha" pitchFamily="34" charset="-79"/>
            <a:cs typeface="Gisha" pitchFamily="34" charset="-79"/>
          </a:endParaRPr>
        </a:p>
      </dgm:t>
    </dgm:pt>
    <dgm:pt modelId="{729385B4-3DE5-4EF0-BC05-D050CC9E806D}" type="parTrans" cxnId="{90F5796D-628E-4BAD-8902-C28644603082}">
      <dgm:prSet/>
      <dgm:spPr/>
      <dgm:t>
        <a:bodyPr/>
        <a:lstStyle/>
        <a:p>
          <a:endParaRPr lang="pt-PT"/>
        </a:p>
      </dgm:t>
    </dgm:pt>
    <dgm:pt modelId="{7FA8D45F-A71F-438B-A514-63C9F97114C0}" type="sibTrans" cxnId="{90F5796D-628E-4BAD-8902-C28644603082}">
      <dgm:prSet/>
      <dgm:spPr/>
      <dgm:t>
        <a:bodyPr/>
        <a:lstStyle/>
        <a:p>
          <a:endParaRPr lang="pt-PT"/>
        </a:p>
      </dgm:t>
    </dgm:pt>
    <dgm:pt modelId="{321E46A4-9169-48E5-81A0-A8248F241331}">
      <dgm:prSet phldrT="[Texto]" custT="1"/>
      <dgm:spPr/>
      <dgm:t>
        <a:bodyPr/>
        <a:lstStyle/>
        <a:p>
          <a:r>
            <a:rPr lang="pt-PT" sz="1600" dirty="0" smtClean="0">
              <a:latin typeface="Gisha" pitchFamily="34" charset="-79"/>
              <a:cs typeface="Gisha" pitchFamily="34" charset="-79"/>
            </a:rPr>
            <a:t>Oportunidade</a:t>
          </a:r>
          <a:endParaRPr lang="pt-PT" sz="1600" dirty="0">
            <a:latin typeface="Gisha" pitchFamily="34" charset="-79"/>
            <a:cs typeface="Gisha" pitchFamily="34" charset="-79"/>
          </a:endParaRPr>
        </a:p>
      </dgm:t>
    </dgm:pt>
    <dgm:pt modelId="{08094859-3073-490F-9092-F7880DF53FAB}" type="parTrans" cxnId="{702F5EBE-6E23-495D-8F29-3C7C4A42135D}">
      <dgm:prSet/>
      <dgm:spPr/>
      <dgm:t>
        <a:bodyPr/>
        <a:lstStyle/>
        <a:p>
          <a:endParaRPr lang="pt-PT"/>
        </a:p>
      </dgm:t>
    </dgm:pt>
    <dgm:pt modelId="{6B3FA08E-EE20-44FD-A846-49EBC4BF5A12}" type="sibTrans" cxnId="{702F5EBE-6E23-495D-8F29-3C7C4A42135D}">
      <dgm:prSet/>
      <dgm:spPr/>
      <dgm:t>
        <a:bodyPr/>
        <a:lstStyle/>
        <a:p>
          <a:endParaRPr lang="pt-PT"/>
        </a:p>
      </dgm:t>
    </dgm:pt>
    <dgm:pt modelId="{5BCB56DE-62A9-40E0-99D3-D6251C02E4D0}" type="pres">
      <dgm:prSet presAssocID="{16A659A4-5F03-451D-BE38-C9C8B361701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A6DBAF0-E45E-40AD-B127-5C621C861328}" type="pres">
      <dgm:prSet presAssocID="{EF1862D4-5BCD-4BC5-9964-5C88AE0243B4}" presName="centerShape" presStyleLbl="node0" presStyleIdx="0" presStyleCnt="1"/>
      <dgm:spPr/>
      <dgm:t>
        <a:bodyPr/>
        <a:lstStyle/>
        <a:p>
          <a:endParaRPr lang="pt-PT"/>
        </a:p>
      </dgm:t>
    </dgm:pt>
    <dgm:pt modelId="{E8426A91-F373-42DF-BBB7-D9BCEAF9A397}" type="pres">
      <dgm:prSet presAssocID="{040DEA5E-EE94-4EF3-9E41-A84EE3BD2B40}" presName="parTrans" presStyleLbl="sibTrans2D1" presStyleIdx="0" presStyleCnt="4"/>
      <dgm:spPr/>
      <dgm:t>
        <a:bodyPr/>
        <a:lstStyle/>
        <a:p>
          <a:endParaRPr lang="pt-PT"/>
        </a:p>
      </dgm:t>
    </dgm:pt>
    <dgm:pt modelId="{BEFCB44A-9F49-4CC5-8FA5-EBEAEAB972ED}" type="pres">
      <dgm:prSet presAssocID="{040DEA5E-EE94-4EF3-9E41-A84EE3BD2B40}" presName="connectorText" presStyleLbl="sibTrans2D1" presStyleIdx="0" presStyleCnt="4"/>
      <dgm:spPr/>
      <dgm:t>
        <a:bodyPr/>
        <a:lstStyle/>
        <a:p>
          <a:endParaRPr lang="pt-PT"/>
        </a:p>
      </dgm:t>
    </dgm:pt>
    <dgm:pt modelId="{561168A0-0B73-4C81-8D05-C9E4E84E472C}" type="pres">
      <dgm:prSet presAssocID="{AFA011FD-5FC1-443C-BC8A-B2E0F6BCE3C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74D0800-ED97-4CFC-81B6-5937DAF3D0CB}" type="pres">
      <dgm:prSet presAssocID="{BE254B3D-454E-443F-BF35-2E5CB91B4633}" presName="parTrans" presStyleLbl="sibTrans2D1" presStyleIdx="1" presStyleCnt="4"/>
      <dgm:spPr/>
      <dgm:t>
        <a:bodyPr/>
        <a:lstStyle/>
        <a:p>
          <a:endParaRPr lang="pt-PT"/>
        </a:p>
      </dgm:t>
    </dgm:pt>
    <dgm:pt modelId="{163F057D-0D2B-4F67-B17E-B8DE2B5CCE01}" type="pres">
      <dgm:prSet presAssocID="{BE254B3D-454E-443F-BF35-2E5CB91B4633}" presName="connectorText" presStyleLbl="sibTrans2D1" presStyleIdx="1" presStyleCnt="4"/>
      <dgm:spPr/>
      <dgm:t>
        <a:bodyPr/>
        <a:lstStyle/>
        <a:p>
          <a:endParaRPr lang="pt-PT"/>
        </a:p>
      </dgm:t>
    </dgm:pt>
    <dgm:pt modelId="{966B5B8A-02DA-4FF1-BF8C-06C6B0764C33}" type="pres">
      <dgm:prSet presAssocID="{8CAA4026-8335-454E-89D2-26A2276077DD}" presName="node" presStyleLbl="node1" presStyleIdx="1" presStyleCnt="4" custScaleX="128159" custScaleY="11459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AA2A992-7BD1-46A9-BD19-5839F7031F23}" type="pres">
      <dgm:prSet presAssocID="{729385B4-3DE5-4EF0-BC05-D050CC9E806D}" presName="parTrans" presStyleLbl="sibTrans2D1" presStyleIdx="2" presStyleCnt="4"/>
      <dgm:spPr/>
      <dgm:t>
        <a:bodyPr/>
        <a:lstStyle/>
        <a:p>
          <a:endParaRPr lang="pt-PT"/>
        </a:p>
      </dgm:t>
    </dgm:pt>
    <dgm:pt modelId="{4AD33215-8AD3-4A74-B4C3-9BA402F55A49}" type="pres">
      <dgm:prSet presAssocID="{729385B4-3DE5-4EF0-BC05-D050CC9E806D}" presName="connectorText" presStyleLbl="sibTrans2D1" presStyleIdx="2" presStyleCnt="4"/>
      <dgm:spPr/>
      <dgm:t>
        <a:bodyPr/>
        <a:lstStyle/>
        <a:p>
          <a:endParaRPr lang="pt-PT"/>
        </a:p>
      </dgm:t>
    </dgm:pt>
    <dgm:pt modelId="{9289D8AF-520E-4CA5-8302-F867083B5107}" type="pres">
      <dgm:prSet presAssocID="{B711C525-ECF2-48D3-886B-7AE8652543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86F6712-973F-4BC4-B5E6-8DCBCDB96AC2}" type="pres">
      <dgm:prSet presAssocID="{08094859-3073-490F-9092-F7880DF53FAB}" presName="parTrans" presStyleLbl="sibTrans2D1" presStyleIdx="3" presStyleCnt="4"/>
      <dgm:spPr/>
      <dgm:t>
        <a:bodyPr/>
        <a:lstStyle/>
        <a:p>
          <a:endParaRPr lang="pt-PT"/>
        </a:p>
      </dgm:t>
    </dgm:pt>
    <dgm:pt modelId="{93E95976-057A-4DEB-BB41-BB7CFB178890}" type="pres">
      <dgm:prSet presAssocID="{08094859-3073-490F-9092-F7880DF53FAB}" presName="connectorText" presStyleLbl="sibTrans2D1" presStyleIdx="3" presStyleCnt="4"/>
      <dgm:spPr/>
      <dgm:t>
        <a:bodyPr/>
        <a:lstStyle/>
        <a:p>
          <a:endParaRPr lang="pt-PT"/>
        </a:p>
      </dgm:t>
    </dgm:pt>
    <dgm:pt modelId="{193C2608-32D3-46BB-959F-870CCC81DED6}" type="pres">
      <dgm:prSet presAssocID="{321E46A4-9169-48E5-81A0-A8248F241331}" presName="node" presStyleLbl="node1" presStyleIdx="3" presStyleCnt="4" custScaleX="12302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92F6C0B5-262A-43BD-B697-FDAB943EFE50}" type="presOf" srcId="{040DEA5E-EE94-4EF3-9E41-A84EE3BD2B40}" destId="{E8426A91-F373-42DF-BBB7-D9BCEAF9A397}" srcOrd="0" destOrd="0" presId="urn:microsoft.com/office/officeart/2005/8/layout/radial5"/>
    <dgm:cxn modelId="{2B29EAE0-BACA-4E22-894C-1A379AFF6D92}" type="presOf" srcId="{B711C525-ECF2-48D3-886B-7AE8652543CE}" destId="{9289D8AF-520E-4CA5-8302-F867083B5107}" srcOrd="0" destOrd="0" presId="urn:microsoft.com/office/officeart/2005/8/layout/radial5"/>
    <dgm:cxn modelId="{975FA936-BAFC-4781-A5F4-114FFE5C8667}" type="presOf" srcId="{729385B4-3DE5-4EF0-BC05-D050CC9E806D}" destId="{4AD33215-8AD3-4A74-B4C3-9BA402F55A49}" srcOrd="1" destOrd="0" presId="urn:microsoft.com/office/officeart/2005/8/layout/radial5"/>
    <dgm:cxn modelId="{4C29E406-BBEC-4689-AC26-34F0CAE89C3E}" type="presOf" srcId="{040DEA5E-EE94-4EF3-9E41-A84EE3BD2B40}" destId="{BEFCB44A-9F49-4CC5-8FA5-EBEAEAB972ED}" srcOrd="1" destOrd="0" presId="urn:microsoft.com/office/officeart/2005/8/layout/radial5"/>
    <dgm:cxn modelId="{66AFE417-37F0-428B-9E27-D7551181B062}" type="presOf" srcId="{08094859-3073-490F-9092-F7880DF53FAB}" destId="{93E95976-057A-4DEB-BB41-BB7CFB178890}" srcOrd="1" destOrd="0" presId="urn:microsoft.com/office/officeart/2005/8/layout/radial5"/>
    <dgm:cxn modelId="{91F2783E-4C81-4891-B473-ED3F6863835A}" type="presOf" srcId="{AFA011FD-5FC1-443C-BC8A-B2E0F6BCE3CA}" destId="{561168A0-0B73-4C81-8D05-C9E4E84E472C}" srcOrd="0" destOrd="0" presId="urn:microsoft.com/office/officeart/2005/8/layout/radial5"/>
    <dgm:cxn modelId="{62BAEDE7-5BF6-4BE5-B57F-14A448911529}" type="presOf" srcId="{321E46A4-9169-48E5-81A0-A8248F241331}" destId="{193C2608-32D3-46BB-959F-870CCC81DED6}" srcOrd="0" destOrd="0" presId="urn:microsoft.com/office/officeart/2005/8/layout/radial5"/>
    <dgm:cxn modelId="{16C740D7-93C3-41FE-AD90-6B0DE8FB6897}" type="presOf" srcId="{BE254B3D-454E-443F-BF35-2E5CB91B4633}" destId="{274D0800-ED97-4CFC-81B6-5937DAF3D0CB}" srcOrd="0" destOrd="0" presId="urn:microsoft.com/office/officeart/2005/8/layout/radial5"/>
    <dgm:cxn modelId="{38C6869E-07E5-4942-B860-2C971453112A}" type="presOf" srcId="{08094859-3073-490F-9092-F7880DF53FAB}" destId="{D86F6712-973F-4BC4-B5E6-8DCBCDB96AC2}" srcOrd="0" destOrd="0" presId="urn:microsoft.com/office/officeart/2005/8/layout/radial5"/>
    <dgm:cxn modelId="{98EDB585-9312-44DF-9B88-652CE5D1AD4D}" type="presOf" srcId="{16A659A4-5F03-451D-BE38-C9C8B361701D}" destId="{5BCB56DE-62A9-40E0-99D3-D6251C02E4D0}" srcOrd="0" destOrd="0" presId="urn:microsoft.com/office/officeart/2005/8/layout/radial5"/>
    <dgm:cxn modelId="{702F5EBE-6E23-495D-8F29-3C7C4A42135D}" srcId="{EF1862D4-5BCD-4BC5-9964-5C88AE0243B4}" destId="{321E46A4-9169-48E5-81A0-A8248F241331}" srcOrd="3" destOrd="0" parTransId="{08094859-3073-490F-9092-F7880DF53FAB}" sibTransId="{6B3FA08E-EE20-44FD-A846-49EBC4BF5A12}"/>
    <dgm:cxn modelId="{AFA9CEAD-A1C4-41F6-8F90-92A1B2268ED9}" type="presOf" srcId="{729385B4-3DE5-4EF0-BC05-D050CC9E806D}" destId="{AAA2A992-7BD1-46A9-BD19-5839F7031F23}" srcOrd="0" destOrd="0" presId="urn:microsoft.com/office/officeart/2005/8/layout/radial5"/>
    <dgm:cxn modelId="{1C5B29B9-B488-449A-8565-F3C61E69757D}" srcId="{EF1862D4-5BCD-4BC5-9964-5C88AE0243B4}" destId="{8CAA4026-8335-454E-89D2-26A2276077DD}" srcOrd="1" destOrd="0" parTransId="{BE254B3D-454E-443F-BF35-2E5CB91B4633}" sibTransId="{EC73139D-DDB3-4DFC-9D25-8EC96F56CF3B}"/>
    <dgm:cxn modelId="{E20ED1B5-E121-4C8A-BFFB-0EF67C0E0FC2}" type="presOf" srcId="{8CAA4026-8335-454E-89D2-26A2276077DD}" destId="{966B5B8A-02DA-4FF1-BF8C-06C6B0764C33}" srcOrd="0" destOrd="0" presId="urn:microsoft.com/office/officeart/2005/8/layout/radial5"/>
    <dgm:cxn modelId="{E331505E-1EFE-4387-9C09-04446D631822}" srcId="{16A659A4-5F03-451D-BE38-C9C8B361701D}" destId="{EF1862D4-5BCD-4BC5-9964-5C88AE0243B4}" srcOrd="0" destOrd="0" parTransId="{2EA887B5-A856-496C-8C9A-D8292625D806}" sibTransId="{16DC6D16-33D2-4DD0-9E70-FB70C00B7077}"/>
    <dgm:cxn modelId="{09DAC4B9-8951-4517-8AB5-903F9A64CF41}" type="presOf" srcId="{BE254B3D-454E-443F-BF35-2E5CB91B4633}" destId="{163F057D-0D2B-4F67-B17E-B8DE2B5CCE01}" srcOrd="1" destOrd="0" presId="urn:microsoft.com/office/officeart/2005/8/layout/radial5"/>
    <dgm:cxn modelId="{3FE3E2AB-17FC-40DA-BC42-6AA01AB7878B}" type="presOf" srcId="{EF1862D4-5BCD-4BC5-9964-5C88AE0243B4}" destId="{EA6DBAF0-E45E-40AD-B127-5C621C861328}" srcOrd="0" destOrd="0" presId="urn:microsoft.com/office/officeart/2005/8/layout/radial5"/>
    <dgm:cxn modelId="{90F5796D-628E-4BAD-8902-C28644603082}" srcId="{EF1862D4-5BCD-4BC5-9964-5C88AE0243B4}" destId="{B711C525-ECF2-48D3-886B-7AE8652543CE}" srcOrd="2" destOrd="0" parTransId="{729385B4-3DE5-4EF0-BC05-D050CC9E806D}" sibTransId="{7FA8D45F-A71F-438B-A514-63C9F97114C0}"/>
    <dgm:cxn modelId="{A1D29A17-28B5-432C-B609-0F161D2605D0}" srcId="{EF1862D4-5BCD-4BC5-9964-5C88AE0243B4}" destId="{AFA011FD-5FC1-443C-BC8A-B2E0F6BCE3CA}" srcOrd="0" destOrd="0" parTransId="{040DEA5E-EE94-4EF3-9E41-A84EE3BD2B40}" sibTransId="{0CE90B43-3D48-4349-94A1-6870F3B321AB}"/>
    <dgm:cxn modelId="{FD7A90CD-4B05-40D5-A4D6-2BAA5ED06801}" type="presParOf" srcId="{5BCB56DE-62A9-40E0-99D3-D6251C02E4D0}" destId="{EA6DBAF0-E45E-40AD-B127-5C621C861328}" srcOrd="0" destOrd="0" presId="urn:microsoft.com/office/officeart/2005/8/layout/radial5"/>
    <dgm:cxn modelId="{2D4B55F8-EE41-448B-B89D-98DDAE3EDF38}" type="presParOf" srcId="{5BCB56DE-62A9-40E0-99D3-D6251C02E4D0}" destId="{E8426A91-F373-42DF-BBB7-D9BCEAF9A397}" srcOrd="1" destOrd="0" presId="urn:microsoft.com/office/officeart/2005/8/layout/radial5"/>
    <dgm:cxn modelId="{178D93DC-779D-402E-8908-4BE44E724477}" type="presParOf" srcId="{E8426A91-F373-42DF-BBB7-D9BCEAF9A397}" destId="{BEFCB44A-9F49-4CC5-8FA5-EBEAEAB972ED}" srcOrd="0" destOrd="0" presId="urn:microsoft.com/office/officeart/2005/8/layout/radial5"/>
    <dgm:cxn modelId="{C3EB40F6-87DD-4500-8756-619949548ADE}" type="presParOf" srcId="{5BCB56DE-62A9-40E0-99D3-D6251C02E4D0}" destId="{561168A0-0B73-4C81-8D05-C9E4E84E472C}" srcOrd="2" destOrd="0" presId="urn:microsoft.com/office/officeart/2005/8/layout/radial5"/>
    <dgm:cxn modelId="{5D0D2BE8-3581-41DC-A5D7-FB7C0D917A2B}" type="presParOf" srcId="{5BCB56DE-62A9-40E0-99D3-D6251C02E4D0}" destId="{274D0800-ED97-4CFC-81B6-5937DAF3D0CB}" srcOrd="3" destOrd="0" presId="urn:microsoft.com/office/officeart/2005/8/layout/radial5"/>
    <dgm:cxn modelId="{DD61D8E0-1158-4520-8C56-536B82F1F801}" type="presParOf" srcId="{274D0800-ED97-4CFC-81B6-5937DAF3D0CB}" destId="{163F057D-0D2B-4F67-B17E-B8DE2B5CCE01}" srcOrd="0" destOrd="0" presId="urn:microsoft.com/office/officeart/2005/8/layout/radial5"/>
    <dgm:cxn modelId="{C5B87F9A-A2FD-45D9-806F-C7510BD3E887}" type="presParOf" srcId="{5BCB56DE-62A9-40E0-99D3-D6251C02E4D0}" destId="{966B5B8A-02DA-4FF1-BF8C-06C6B0764C33}" srcOrd="4" destOrd="0" presId="urn:microsoft.com/office/officeart/2005/8/layout/radial5"/>
    <dgm:cxn modelId="{53D3E9BC-2B07-492B-A50C-843055E7A513}" type="presParOf" srcId="{5BCB56DE-62A9-40E0-99D3-D6251C02E4D0}" destId="{AAA2A992-7BD1-46A9-BD19-5839F7031F23}" srcOrd="5" destOrd="0" presId="urn:microsoft.com/office/officeart/2005/8/layout/radial5"/>
    <dgm:cxn modelId="{5C53A984-C0DD-4F4B-B3A4-8F4619E999C8}" type="presParOf" srcId="{AAA2A992-7BD1-46A9-BD19-5839F7031F23}" destId="{4AD33215-8AD3-4A74-B4C3-9BA402F55A49}" srcOrd="0" destOrd="0" presId="urn:microsoft.com/office/officeart/2005/8/layout/radial5"/>
    <dgm:cxn modelId="{DD86029D-91A0-4481-AE8D-E33FC3B4ED4D}" type="presParOf" srcId="{5BCB56DE-62A9-40E0-99D3-D6251C02E4D0}" destId="{9289D8AF-520E-4CA5-8302-F867083B5107}" srcOrd="6" destOrd="0" presId="urn:microsoft.com/office/officeart/2005/8/layout/radial5"/>
    <dgm:cxn modelId="{667CD7FC-F928-42C4-A0DE-C8BB1E60198C}" type="presParOf" srcId="{5BCB56DE-62A9-40E0-99D3-D6251C02E4D0}" destId="{D86F6712-973F-4BC4-B5E6-8DCBCDB96AC2}" srcOrd="7" destOrd="0" presId="urn:microsoft.com/office/officeart/2005/8/layout/radial5"/>
    <dgm:cxn modelId="{BD1692EA-5046-41F4-9465-723D53F7F807}" type="presParOf" srcId="{D86F6712-973F-4BC4-B5E6-8DCBCDB96AC2}" destId="{93E95976-057A-4DEB-BB41-BB7CFB178890}" srcOrd="0" destOrd="0" presId="urn:microsoft.com/office/officeart/2005/8/layout/radial5"/>
    <dgm:cxn modelId="{AD5EC6D6-176F-4526-8D92-1CF57590FF2B}" type="presParOf" srcId="{5BCB56DE-62A9-40E0-99D3-D6251C02E4D0}" destId="{193C2608-32D3-46BB-959F-870CCC81DED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8C864-61D8-45D7-B38B-DF61A0DCDD10}">
      <dsp:nvSpPr>
        <dsp:cNvPr id="0" name=""/>
        <dsp:cNvSpPr/>
      </dsp:nvSpPr>
      <dsp:spPr>
        <a:xfrm>
          <a:off x="0" y="347020"/>
          <a:ext cx="756084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97BD6-4435-4AF9-A836-7588BC7CAD1B}">
      <dsp:nvSpPr>
        <dsp:cNvPr id="0" name=""/>
        <dsp:cNvSpPr/>
      </dsp:nvSpPr>
      <dsp:spPr>
        <a:xfrm>
          <a:off x="378042" y="7539"/>
          <a:ext cx="529258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As histórias são contadas por diferentes prismas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411186" y="40683"/>
        <a:ext cx="5226300" cy="612672"/>
      </dsp:txXfrm>
    </dsp:sp>
    <dsp:sp modelId="{09312036-667C-4EC8-8A11-1D4032703A6A}">
      <dsp:nvSpPr>
        <dsp:cNvPr id="0" name=""/>
        <dsp:cNvSpPr/>
      </dsp:nvSpPr>
      <dsp:spPr>
        <a:xfrm>
          <a:off x="0" y="1390300"/>
          <a:ext cx="756084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A7DDB-E46C-4087-A2B3-1938765CFFF7}">
      <dsp:nvSpPr>
        <dsp:cNvPr id="0" name=""/>
        <dsp:cNvSpPr/>
      </dsp:nvSpPr>
      <dsp:spPr>
        <a:xfrm>
          <a:off x="378042" y="1050819"/>
          <a:ext cx="529258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Diferentes níveis de análise na tradução das perspetivas</a:t>
          </a:r>
        </a:p>
      </dsp:txBody>
      <dsp:txXfrm>
        <a:off x="411186" y="1083963"/>
        <a:ext cx="5226300" cy="612672"/>
      </dsp:txXfrm>
    </dsp:sp>
    <dsp:sp modelId="{544C7783-A2E9-4E47-A28E-41BE7E73F8DC}">
      <dsp:nvSpPr>
        <dsp:cNvPr id="0" name=""/>
        <dsp:cNvSpPr/>
      </dsp:nvSpPr>
      <dsp:spPr>
        <a:xfrm>
          <a:off x="0" y="2433580"/>
          <a:ext cx="756084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06E6E-01DA-417E-A8B6-608234E7B99D}">
      <dsp:nvSpPr>
        <dsp:cNvPr id="0" name=""/>
        <dsp:cNvSpPr/>
      </dsp:nvSpPr>
      <dsp:spPr>
        <a:xfrm>
          <a:off x="378042" y="2094100"/>
          <a:ext cx="529258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Iniciativas: Livro Branco</a:t>
          </a:r>
        </a:p>
      </dsp:txBody>
      <dsp:txXfrm>
        <a:off x="411186" y="2127244"/>
        <a:ext cx="5226300" cy="612672"/>
      </dsp:txXfrm>
    </dsp:sp>
    <dsp:sp modelId="{8F2F5A8B-1272-4753-86E2-9CDAA1857F5C}">
      <dsp:nvSpPr>
        <dsp:cNvPr id="0" name=""/>
        <dsp:cNvSpPr/>
      </dsp:nvSpPr>
      <dsp:spPr>
        <a:xfrm>
          <a:off x="0" y="3476860"/>
          <a:ext cx="756084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0EBEC-3462-43AE-B409-84A27A9F6DCC}">
      <dsp:nvSpPr>
        <dsp:cNvPr id="0" name=""/>
        <dsp:cNvSpPr/>
      </dsp:nvSpPr>
      <dsp:spPr>
        <a:xfrm>
          <a:off x="378042" y="3137380"/>
          <a:ext cx="529258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Políticas Públicas: aposta no ensino/exploração de conhecimentos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411186" y="3170524"/>
        <a:ext cx="5226300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DBAF0-E45E-40AD-B127-5C621C861328}">
      <dsp:nvSpPr>
        <dsp:cNvPr id="0" name=""/>
        <dsp:cNvSpPr/>
      </dsp:nvSpPr>
      <dsp:spPr>
        <a:xfrm>
          <a:off x="3231836" y="2243870"/>
          <a:ext cx="1488923" cy="14889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b="1" kern="1200" dirty="0" smtClean="0">
              <a:latin typeface="Gisha" pitchFamily="34" charset="-79"/>
              <a:cs typeface="Gisha" pitchFamily="34" charset="-79"/>
            </a:rPr>
            <a:t>Estágio</a:t>
          </a:r>
          <a:endParaRPr lang="pt-PT" sz="2200" b="1" kern="1200" dirty="0">
            <a:latin typeface="Gisha" pitchFamily="34" charset="-79"/>
            <a:cs typeface="Gisha" pitchFamily="34" charset="-79"/>
          </a:endParaRPr>
        </a:p>
      </dsp:txBody>
      <dsp:txXfrm>
        <a:off x="3449884" y="2461918"/>
        <a:ext cx="1052827" cy="1052827"/>
      </dsp:txXfrm>
    </dsp:sp>
    <dsp:sp modelId="{E8426A91-F373-42DF-BBB7-D9BCEAF9A397}">
      <dsp:nvSpPr>
        <dsp:cNvPr id="0" name=""/>
        <dsp:cNvSpPr/>
      </dsp:nvSpPr>
      <dsp:spPr>
        <a:xfrm rot="16200000">
          <a:off x="3798860" y="1652080"/>
          <a:ext cx="354873" cy="534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/>
        </a:p>
      </dsp:txBody>
      <dsp:txXfrm>
        <a:off x="3852091" y="1812130"/>
        <a:ext cx="248411" cy="320457"/>
      </dsp:txXfrm>
    </dsp:sp>
    <dsp:sp modelId="{561168A0-0B73-4C81-8D05-C9E4E84E472C}">
      <dsp:nvSpPr>
        <dsp:cNvPr id="0" name=""/>
        <dsp:cNvSpPr/>
      </dsp:nvSpPr>
      <dsp:spPr>
        <a:xfrm>
          <a:off x="3190863" y="3429"/>
          <a:ext cx="1570867" cy="1570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Experiência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3420911" y="233477"/>
        <a:ext cx="1110771" cy="1110771"/>
      </dsp:txXfrm>
    </dsp:sp>
    <dsp:sp modelId="{274D0800-ED97-4CFC-81B6-5937DAF3D0CB}">
      <dsp:nvSpPr>
        <dsp:cNvPr id="0" name=""/>
        <dsp:cNvSpPr/>
      </dsp:nvSpPr>
      <dsp:spPr>
        <a:xfrm>
          <a:off x="4819407" y="2721284"/>
          <a:ext cx="237653" cy="534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/>
        </a:p>
      </dsp:txBody>
      <dsp:txXfrm>
        <a:off x="4819407" y="2828103"/>
        <a:ext cx="166357" cy="320457"/>
      </dsp:txXfrm>
    </dsp:sp>
    <dsp:sp modelId="{966B5B8A-02DA-4FF1-BF8C-06C6B0764C33}">
      <dsp:nvSpPr>
        <dsp:cNvPr id="0" name=""/>
        <dsp:cNvSpPr/>
      </dsp:nvSpPr>
      <dsp:spPr>
        <a:xfrm>
          <a:off x="5169161" y="2088232"/>
          <a:ext cx="2013208" cy="18001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Conhecimento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5463988" y="2351865"/>
        <a:ext cx="1423554" cy="1272932"/>
      </dsp:txXfrm>
    </dsp:sp>
    <dsp:sp modelId="{AAA2A992-7BD1-46A9-BD19-5839F7031F23}">
      <dsp:nvSpPr>
        <dsp:cNvPr id="0" name=""/>
        <dsp:cNvSpPr/>
      </dsp:nvSpPr>
      <dsp:spPr>
        <a:xfrm rot="5400000">
          <a:off x="3798860" y="3790488"/>
          <a:ext cx="354873" cy="534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/>
        </a:p>
      </dsp:txBody>
      <dsp:txXfrm>
        <a:off x="3852091" y="3844076"/>
        <a:ext cx="248411" cy="320457"/>
      </dsp:txXfrm>
    </dsp:sp>
    <dsp:sp modelId="{9289D8AF-520E-4CA5-8302-F867083B5107}">
      <dsp:nvSpPr>
        <dsp:cNvPr id="0" name=""/>
        <dsp:cNvSpPr/>
      </dsp:nvSpPr>
      <dsp:spPr>
        <a:xfrm>
          <a:off x="3190863" y="4402366"/>
          <a:ext cx="1570867" cy="1570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Descoberta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3420911" y="4632414"/>
        <a:ext cx="1110771" cy="1110771"/>
      </dsp:txXfrm>
    </dsp:sp>
    <dsp:sp modelId="{D86F6712-973F-4BC4-B5E6-8DCBCDB96AC2}">
      <dsp:nvSpPr>
        <dsp:cNvPr id="0" name=""/>
        <dsp:cNvSpPr/>
      </dsp:nvSpPr>
      <dsp:spPr>
        <a:xfrm rot="10800000">
          <a:off x="2865314" y="2721284"/>
          <a:ext cx="259008" cy="534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/>
        </a:p>
      </dsp:txBody>
      <dsp:txXfrm rot="10800000">
        <a:off x="2943016" y="2828103"/>
        <a:ext cx="181306" cy="320457"/>
      </dsp:txXfrm>
    </dsp:sp>
    <dsp:sp modelId="{193C2608-32D3-46BB-959F-870CCC81DED6}">
      <dsp:nvSpPr>
        <dsp:cNvPr id="0" name=""/>
        <dsp:cNvSpPr/>
      </dsp:nvSpPr>
      <dsp:spPr>
        <a:xfrm>
          <a:off x="810517" y="2202898"/>
          <a:ext cx="1932623" cy="1570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latin typeface="Gisha" pitchFamily="34" charset="-79"/>
              <a:cs typeface="Gisha" pitchFamily="34" charset="-79"/>
            </a:rPr>
            <a:t>Oportunidade</a:t>
          </a:r>
          <a:endParaRPr lang="pt-PT" sz="1600" kern="1200" dirty="0">
            <a:latin typeface="Gisha" pitchFamily="34" charset="-79"/>
            <a:cs typeface="Gisha" pitchFamily="34" charset="-79"/>
          </a:endParaRPr>
        </a:p>
      </dsp:txBody>
      <dsp:txXfrm>
        <a:off x="1093543" y="2432946"/>
        <a:ext cx="1366571" cy="1110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75884-98E0-4B79-9468-864718408EB9}" type="datetimeFigureOut">
              <a:rPr lang="pt-PT" smtClean="0"/>
              <a:t>05-11-2012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6B3EF-6029-4A30-AAB9-CC44879C85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217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cartografia de controvérsias foi desenvolvida por Bruno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Latour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Consiste em observar e descrever o debate social em torno de questões tecnocientíficas, mas não só. Controvérsia define-se por situações em que os actores discordam. O cartógrafo social não deve restringir a sua observação a qualquer teoria; deve observar a partir dos diferentes pontos de vista; Deve ouvir as vozes dos actores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negligenciar as ideias dos actores. A cartografia de controvérsias, está associada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à Teoria Actor-Rede, uma vez que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observa os atores mas também as suas redes. 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6B3EF-6029-4A30-AAB9-CC44879C855E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585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6B3EF-6029-4A30-AAB9-CC44879C855E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340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6B3EF-6029-4A30-AAB9-CC44879C855E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0599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CD7A761-0DB3-4888-9123-6A0BA495DB5F}" type="datetimeFigureOut">
              <a:rPr lang="pt-PT" smtClean="0"/>
              <a:pPr/>
              <a:t>05-11-2012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914020-8B11-4EC2-844F-29F8A20A977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55576" y="1124744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4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Portugal Nuclear  </a:t>
            </a:r>
          </a:p>
          <a:p>
            <a:pPr algn="ctr"/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Física, Tecnologia, Medicina e Ambiente </a:t>
            </a:r>
          </a:p>
          <a:p>
            <a:pPr algn="ctr"/>
            <a:endParaRPr lang="pt-PT" sz="800" b="1" dirty="0" smtClean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algn="ctr"/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(1910-2010)</a:t>
            </a:r>
            <a:endParaRPr lang="pt-PT" sz="20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65018" y="3861048"/>
            <a:ext cx="84834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ESTÁGIO DE INTEGRAÇÃO NA </a:t>
            </a:r>
            <a:r>
              <a:rPr lang="pt-PT" sz="16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I</a:t>
            </a:r>
            <a:r>
              <a:rPr lang="pt-PT" sz="1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NVESTIGAÇÃO</a:t>
            </a:r>
          </a:p>
          <a:p>
            <a:endParaRPr lang="pt-PT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pt-PT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algn="r"/>
            <a:endParaRPr lang="pt-PT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algn="r"/>
            <a:r>
              <a:rPr lang="pt-PT" sz="16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Diana Semblano</a:t>
            </a:r>
          </a:p>
          <a:p>
            <a:pPr algn="r"/>
            <a:endParaRPr lang="pt-PT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pt-PT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r>
              <a:rPr lang="pt-PT" sz="16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 Orientação: Dr. Tiago Santos Pereira</a:t>
            </a:r>
          </a:p>
          <a:p>
            <a:endParaRPr lang="pt-PT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35696" y="2539008"/>
            <a:ext cx="6336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Objetivo e Contextualização do Projeto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Cronologia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Atores intervenientes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Diferentes visões dos atores sobre o Nuclear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Conclusões</a:t>
            </a:r>
          </a:p>
          <a:p>
            <a:pPr marL="342900" indent="-342900" algn="ctr">
              <a:buAutoNum type="arabicPeriod"/>
            </a:pPr>
            <a:endParaRPr lang="pt-PT" dirty="0" smtClean="0"/>
          </a:p>
          <a:p>
            <a:pPr marL="342900" indent="-342900" algn="ctr">
              <a:buAutoNum type="arabicPeriod"/>
            </a:pP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755576" y="247581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4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Portugal Nuclear  </a:t>
            </a:r>
          </a:p>
          <a:p>
            <a:pPr algn="ctr"/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Física, Tecnologia, Medicina e Ambiente </a:t>
            </a:r>
          </a:p>
          <a:p>
            <a:pPr algn="ctr"/>
            <a:endParaRPr lang="pt-PT" sz="800" b="1" dirty="0" smtClean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algn="ctr"/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(1910-2010)</a:t>
            </a:r>
            <a:endParaRPr lang="pt-PT" sz="20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91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1582" y="476672"/>
            <a:ext cx="859303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Objetivo do </a:t>
            </a:r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Projeto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  <a:cs typeface="Segoe UI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1600" dirty="0" smtClean="0">
                <a:latin typeface="Gisha" pitchFamily="34" charset="-79"/>
                <a:ea typeface="Segoe UI" pitchFamily="34" charset="0"/>
                <a:cs typeface="Gisha" pitchFamily="34" charset="-79"/>
              </a:rPr>
              <a:t>“Explorar as múltiplas dimensões e ramificações da história da investigação nuclear em Portugal desde 1990 até ao presente. </a:t>
            </a:r>
            <a:endParaRPr lang="pt-PT" sz="1600" dirty="0">
              <a:latin typeface="Gisha" pitchFamily="34" charset="-79"/>
              <a:ea typeface="Segoe UI" pitchFamily="34" charset="0"/>
              <a:cs typeface="Gisha" pitchFamily="34" charset="-79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1600" dirty="0" smtClean="0">
                <a:latin typeface="Gisha" pitchFamily="34" charset="-79"/>
                <a:ea typeface="Segoe UI" pitchFamily="34" charset="0"/>
                <a:cs typeface="Gisha" pitchFamily="34" charset="-79"/>
              </a:rPr>
              <a:t>O «Nuclear», ou antes, a sua ausência, é um tema recorrente nas narrativas produzidas sobre a modernidade portuguesa dos últimos cem anos.”</a:t>
            </a:r>
          </a:p>
          <a:p>
            <a:pPr algn="ctr">
              <a:lnSpc>
                <a:spcPct val="150000"/>
              </a:lnSpc>
            </a:pPr>
            <a:endParaRPr lang="pt-P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PT" sz="20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Contextualização do Projeto</a:t>
            </a:r>
          </a:p>
          <a:p>
            <a:pPr algn="ctr">
              <a:lnSpc>
                <a:spcPct val="150000"/>
              </a:lnSpc>
            </a:pPr>
            <a:endParaRPr lang="pt-PT" sz="2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algn="ctr">
              <a:lnSpc>
                <a:spcPct val="150000"/>
              </a:lnSpc>
            </a:pPr>
            <a:endParaRPr lang="pt-PT" sz="200" b="1" dirty="0" smtClean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algn="ctr">
              <a:lnSpc>
                <a:spcPct val="150000"/>
              </a:lnSpc>
            </a:pPr>
            <a:endParaRPr lang="pt-PT" sz="2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algn="ctr">
              <a:lnSpc>
                <a:spcPct val="150000"/>
              </a:lnSpc>
            </a:pPr>
            <a:endParaRPr lang="pt-PT" sz="200" b="1" dirty="0" smtClean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1600" dirty="0" smtClean="0">
                <a:latin typeface="Gisha" pitchFamily="34" charset="-79"/>
                <a:ea typeface="Segoe UI" pitchFamily="34" charset="0"/>
                <a:cs typeface="Gisha" pitchFamily="34" charset="-79"/>
              </a:rPr>
              <a:t>”A não construção de um reactor nuclear industrial em Portugal tem sido usada uma e outra vez como prova do atraso tecnocientífico português em relação aos demais países ocidentais. 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1600" dirty="0" smtClean="0">
                <a:latin typeface="Gisha" pitchFamily="34" charset="-79"/>
                <a:ea typeface="Segoe UI" pitchFamily="34" charset="0"/>
                <a:cs typeface="Gisha" pitchFamily="34" charset="-79"/>
              </a:rPr>
              <a:t>O projeto funda-se numa hipótese alternativa à história das ausências: para compreender a história contemporânea de Portugal é necessário incluir a história do nuclear. Ao revelar uma história escondida do Portugal Nuclear, pretende-se explorar a relevância social, política e económica da investigação nuclear na história do país”. </a:t>
            </a:r>
          </a:p>
          <a:p>
            <a:endParaRPr lang="pt-P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0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67597" y="476671"/>
            <a:ext cx="49685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Fundamento Teórico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  <a:latin typeface="Malgun Gothic" pitchFamily="34" charset="-127"/>
              <a:ea typeface="Malgun Gothic" pitchFamily="34" charset="-127"/>
              <a:cs typeface="Segoe UI" pitchFamily="34" charset="0"/>
            </a:endParaRPr>
          </a:p>
        </p:txBody>
      </p:sp>
      <p:sp>
        <p:nvSpPr>
          <p:cNvPr id="4" name="Rectângulo arredondado 3"/>
          <p:cNvSpPr/>
          <p:nvPr/>
        </p:nvSpPr>
        <p:spPr>
          <a:xfrm>
            <a:off x="325220" y="1199915"/>
            <a:ext cx="2592288" cy="14401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latin typeface="Gisha" pitchFamily="34" charset="-79"/>
                <a:cs typeface="Gisha" pitchFamily="34" charset="-79"/>
              </a:rPr>
              <a:t>Cartografia de controvérsias</a:t>
            </a:r>
          </a:p>
          <a:p>
            <a:pPr algn="ctr"/>
            <a:endParaRPr lang="pt-PT" sz="1050" dirty="0" smtClean="0">
              <a:latin typeface="Gisha" pitchFamily="34" charset="-79"/>
              <a:cs typeface="Gisha" pitchFamily="34" charset="-79"/>
            </a:endParaRPr>
          </a:p>
          <a:p>
            <a:pPr algn="ctr"/>
            <a:r>
              <a:rPr lang="pt-PT" sz="1600" dirty="0" smtClean="0">
                <a:latin typeface="Gisha" pitchFamily="34" charset="-79"/>
                <a:cs typeface="Gisha" pitchFamily="34" charset="-79"/>
              </a:rPr>
              <a:t>Bruno Latour</a:t>
            </a:r>
            <a:endParaRPr lang="pt-PT" sz="1600" dirty="0">
              <a:latin typeface="Gisha" pitchFamily="34" charset="-79"/>
              <a:cs typeface="Gisha" pitchFamily="34" charset="-79"/>
            </a:endParaRPr>
          </a:p>
        </p:txBody>
      </p:sp>
      <p:sp>
        <p:nvSpPr>
          <p:cNvPr id="5" name="Rectângulo arredondado 4"/>
          <p:cNvSpPr/>
          <p:nvPr/>
        </p:nvSpPr>
        <p:spPr>
          <a:xfrm>
            <a:off x="3693721" y="1687684"/>
            <a:ext cx="2592288" cy="11975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b="1" dirty="0" smtClean="0">
                <a:latin typeface="Gisha" pitchFamily="34" charset="-79"/>
                <a:cs typeface="Gisha" pitchFamily="34" charset="-79"/>
              </a:rPr>
              <a:t>Princípios</a:t>
            </a:r>
          </a:p>
          <a:p>
            <a:pPr algn="ctr">
              <a:lnSpc>
                <a:spcPct val="150000"/>
              </a:lnSpc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Observar e Descrever</a:t>
            </a:r>
          </a:p>
          <a:p>
            <a:pPr algn="ctr"/>
            <a:endParaRPr lang="pt-PT" sz="1050" dirty="0" smtClean="0">
              <a:latin typeface="Gisha" pitchFamily="34" charset="-79"/>
              <a:cs typeface="Gisha" pitchFamily="34" charset="-79"/>
            </a:endParaRPr>
          </a:p>
        </p:txBody>
      </p:sp>
      <p:cxnSp>
        <p:nvCxnSpPr>
          <p:cNvPr id="7" name="Conexão curva 6"/>
          <p:cNvCxnSpPr/>
          <p:nvPr/>
        </p:nvCxnSpPr>
        <p:spPr>
          <a:xfrm>
            <a:off x="3013421" y="1728998"/>
            <a:ext cx="648072" cy="598763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xão curva 5"/>
          <p:cNvCxnSpPr/>
          <p:nvPr/>
        </p:nvCxnSpPr>
        <p:spPr>
          <a:xfrm rot="10800000" flipV="1">
            <a:off x="5343966" y="3592707"/>
            <a:ext cx="668195" cy="47622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ângulo arredondado 7"/>
          <p:cNvSpPr/>
          <p:nvPr/>
        </p:nvSpPr>
        <p:spPr>
          <a:xfrm>
            <a:off x="6084168" y="2993944"/>
            <a:ext cx="2592288" cy="11975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b="1" dirty="0" smtClean="0">
                <a:latin typeface="Gisha" pitchFamily="34" charset="-79"/>
                <a:cs typeface="Gisha" pitchFamily="34" charset="-79"/>
              </a:rPr>
              <a:t>Debate social</a:t>
            </a:r>
            <a:endParaRPr lang="pt-PT" dirty="0" smtClean="0">
              <a:latin typeface="Gisha" pitchFamily="34" charset="-79"/>
              <a:cs typeface="Gisha" pitchFamily="34" charset="-79"/>
            </a:endParaRPr>
          </a:p>
          <a:p>
            <a:pPr algn="ctr"/>
            <a:endParaRPr lang="pt-PT" sz="1050" dirty="0" smtClean="0">
              <a:latin typeface="Gisha" pitchFamily="34" charset="-79"/>
              <a:cs typeface="Gisha" pitchFamily="34" charset="-79"/>
            </a:endParaRPr>
          </a:p>
        </p:txBody>
      </p:sp>
      <p:cxnSp>
        <p:nvCxnSpPr>
          <p:cNvPr id="10" name="Conexão curva 9"/>
          <p:cNvCxnSpPr>
            <a:stCxn id="5" idx="3"/>
          </p:cNvCxnSpPr>
          <p:nvPr/>
        </p:nvCxnSpPr>
        <p:spPr>
          <a:xfrm>
            <a:off x="6286009" y="2286448"/>
            <a:ext cx="504037" cy="551838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ângulo arredondado 11"/>
          <p:cNvSpPr/>
          <p:nvPr/>
        </p:nvSpPr>
        <p:spPr>
          <a:xfrm>
            <a:off x="2771800" y="4068929"/>
            <a:ext cx="2592288" cy="11975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b="1" dirty="0" smtClean="0">
                <a:latin typeface="Gisha" pitchFamily="34" charset="-79"/>
                <a:cs typeface="Gisha" pitchFamily="34" charset="-79"/>
              </a:rPr>
              <a:t>Diferentes visões</a:t>
            </a:r>
            <a:endParaRPr lang="pt-PT" dirty="0" smtClean="0">
              <a:latin typeface="Gisha" pitchFamily="34" charset="-79"/>
              <a:cs typeface="Gisha" pitchFamily="34" charset="-79"/>
            </a:endParaRPr>
          </a:p>
          <a:p>
            <a:pPr algn="ctr"/>
            <a:endParaRPr lang="pt-PT" sz="1050" dirty="0" smtClean="0">
              <a:latin typeface="Gisha" pitchFamily="34" charset="-79"/>
              <a:cs typeface="Gisha" pitchFamily="34" charset="-79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205954" y="5733256"/>
            <a:ext cx="868652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>
                <a:latin typeface="Gisha" pitchFamily="34" charset="-79"/>
                <a:cs typeface="Gisha" pitchFamily="34" charset="-79"/>
              </a:rPr>
              <a:t>“Se </a:t>
            </a:r>
            <a:r>
              <a:rPr lang="pt-PT" dirty="0">
                <a:latin typeface="Gisha" pitchFamily="34" charset="-79"/>
                <a:cs typeface="Gisha" pitchFamily="34" charset="-79"/>
              </a:rPr>
              <a:t>a </a:t>
            </a:r>
            <a:r>
              <a:rPr lang="pt-PT" b="1" dirty="0">
                <a:latin typeface="Gisha" pitchFamily="34" charset="-79"/>
                <a:cs typeface="Gisha" pitchFamily="34" charset="-79"/>
              </a:rPr>
              <a:t>cartografia de controvérsias </a:t>
            </a:r>
            <a:r>
              <a:rPr lang="pt-PT" dirty="0">
                <a:latin typeface="Gisha" pitchFamily="34" charset="-79"/>
                <a:cs typeface="Gisha" pitchFamily="34" charset="-79"/>
              </a:rPr>
              <a:t>é </a:t>
            </a:r>
            <a:r>
              <a:rPr lang="pt-PT" dirty="0" smtClean="0">
                <a:latin typeface="Gisha" pitchFamily="34" charset="-79"/>
                <a:cs typeface="Gisha" pitchFamily="34" charset="-79"/>
              </a:rPr>
              <a:t>complexa, </a:t>
            </a:r>
            <a:r>
              <a:rPr lang="pt-PT" dirty="0">
                <a:latin typeface="Gisha" pitchFamily="34" charset="-79"/>
                <a:cs typeface="Gisha" pitchFamily="34" charset="-79"/>
              </a:rPr>
              <a:t>é porque a vida coletiva em si é </a:t>
            </a:r>
            <a:r>
              <a:rPr lang="pt-PT" dirty="0" smtClean="0">
                <a:latin typeface="Gisha" pitchFamily="34" charset="-79"/>
                <a:cs typeface="Gisha" pitchFamily="34" charset="-79"/>
              </a:rPr>
              <a:t>complexa” </a:t>
            </a:r>
            <a:r>
              <a:rPr lang="pt-PT" sz="1400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pt-PT" sz="1400" dirty="0" err="1" smtClean="0">
                <a:latin typeface="Gisha" pitchFamily="34" charset="-79"/>
                <a:cs typeface="Gisha" pitchFamily="34" charset="-79"/>
              </a:rPr>
              <a:t>Tommaso</a:t>
            </a:r>
            <a:r>
              <a:rPr lang="pt-PT" sz="1400" dirty="0" smtClean="0">
                <a:latin typeface="Gisha" pitchFamily="34" charset="-79"/>
                <a:cs typeface="Gisha" pitchFamily="34" charset="-79"/>
              </a:rPr>
              <a:t> </a:t>
            </a:r>
            <a:r>
              <a:rPr lang="pt-PT" sz="1400" dirty="0" err="1" smtClean="0">
                <a:latin typeface="Gisha" pitchFamily="34" charset="-79"/>
                <a:cs typeface="Gisha" pitchFamily="34" charset="-79"/>
              </a:rPr>
              <a:t>Venturini</a:t>
            </a:r>
            <a:r>
              <a:rPr lang="pt-PT" sz="1400" dirty="0" smtClean="0">
                <a:latin typeface="Gisha" pitchFamily="34" charset="-79"/>
                <a:cs typeface="Gisha" pitchFamily="34" charset="-79"/>
              </a:rPr>
              <a:t>)</a:t>
            </a:r>
            <a:endParaRPr lang="pt-PT" sz="1400" dirty="0"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69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xão recta 2"/>
          <p:cNvCxnSpPr/>
          <p:nvPr/>
        </p:nvCxnSpPr>
        <p:spPr>
          <a:xfrm>
            <a:off x="467544" y="2852936"/>
            <a:ext cx="79208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xão recta 6"/>
          <p:cNvCxnSpPr/>
          <p:nvPr/>
        </p:nvCxnSpPr>
        <p:spPr>
          <a:xfrm>
            <a:off x="1043608" y="234888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467544" y="344197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1929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123728" y="50721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rPr>
              <a:t>Cronologia</a:t>
            </a:r>
          </a:p>
        </p:txBody>
      </p:sp>
      <p:cxnSp>
        <p:nvCxnSpPr>
          <p:cNvPr id="11" name="Conexão recta 10"/>
          <p:cNvCxnSpPr/>
          <p:nvPr/>
        </p:nvCxnSpPr>
        <p:spPr>
          <a:xfrm>
            <a:off x="1835696" y="2307382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1223628" y="197432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1936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08929" y="3763675"/>
            <a:ext cx="201622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Constituição da Companhia Portuguesa de </a:t>
            </a:r>
            <a:r>
              <a:rPr lang="pt-PT" sz="14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Radium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da Junta de Educação Nacional (JEN)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(não oficial) do Centro de Estudos do Laboratório de Física em Lisboa</a:t>
            </a:r>
          </a:p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929129" y="1235658"/>
            <a:ext cx="1849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da Junta Nacional de Educação (JNE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)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7" name="Conexão recta 16"/>
          <p:cNvCxnSpPr/>
          <p:nvPr/>
        </p:nvCxnSpPr>
        <p:spPr>
          <a:xfrm>
            <a:off x="2627053" y="2307382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2014985" y="338671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1940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702469" y="3731603"/>
            <a:ext cx="1849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de centros de estudos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712695" y="915845"/>
            <a:ext cx="1355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do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CEA (Comissariado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para a Energia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Atómica)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1" name="Conexão recta 20"/>
          <p:cNvCxnSpPr/>
          <p:nvPr/>
        </p:nvCxnSpPr>
        <p:spPr>
          <a:xfrm>
            <a:off x="3390365" y="238383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2778297" y="2045277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1947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3" name="Conexão recta 22"/>
          <p:cNvCxnSpPr/>
          <p:nvPr/>
        </p:nvCxnSpPr>
        <p:spPr>
          <a:xfrm>
            <a:off x="4139952" y="238383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3491880" y="346395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1948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390365" y="3780526"/>
            <a:ext cx="15312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de uma comissão para estudar o aproveitamento do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urânio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6" name="Conexão recta 25"/>
          <p:cNvCxnSpPr/>
          <p:nvPr/>
        </p:nvCxnSpPr>
        <p:spPr>
          <a:xfrm>
            <a:off x="4810410" y="238383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4198342" y="20103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1951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4009106" y="1057636"/>
            <a:ext cx="160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Início da produção de concentrados de óxido de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urânio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9" name="Conexão recta 28"/>
          <p:cNvCxnSpPr/>
          <p:nvPr/>
        </p:nvCxnSpPr>
        <p:spPr>
          <a:xfrm>
            <a:off x="5722640" y="230796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5110572" y="341048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1952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Rectângulo 31"/>
          <p:cNvSpPr/>
          <p:nvPr/>
        </p:nvSpPr>
        <p:spPr>
          <a:xfrm>
            <a:off x="4848677" y="3726056"/>
            <a:ext cx="18835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do Instituto de Alta Cultura (IAC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)</a:t>
            </a:r>
          </a:p>
          <a:p>
            <a:pPr algn="ctr"/>
            <a:endParaRPr lang="pt-P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Início do funcionamento da CPEEN – Comissão Provisória de Estudos de Energia Nuclear do IAC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3" name="Conexão recta 32"/>
          <p:cNvCxnSpPr/>
          <p:nvPr/>
        </p:nvCxnSpPr>
        <p:spPr>
          <a:xfrm>
            <a:off x="6584373" y="233036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5972305" y="338750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1953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Chaveta à esquerda 34"/>
          <p:cNvSpPr/>
          <p:nvPr/>
        </p:nvSpPr>
        <p:spPr>
          <a:xfrm rot="5400000">
            <a:off x="5847472" y="1480739"/>
            <a:ext cx="612068" cy="861733"/>
          </a:xfrm>
          <a:prstGeom prst="leftBrace">
            <a:avLst>
              <a:gd name="adj1" fmla="val 8333"/>
              <a:gd name="adj2" fmla="val 4517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ctângulo 35"/>
          <p:cNvSpPr/>
          <p:nvPr/>
        </p:nvSpPr>
        <p:spPr>
          <a:xfrm>
            <a:off x="5383088" y="219995"/>
            <a:ext cx="1794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dos primeiros centros de estudos de energia nuclear do Instituto de Alta Cultura</a:t>
            </a:r>
          </a:p>
        </p:txBody>
      </p:sp>
      <p:cxnSp>
        <p:nvCxnSpPr>
          <p:cNvPr id="37" name="Conexão recta 36"/>
          <p:cNvCxnSpPr/>
          <p:nvPr/>
        </p:nvCxnSpPr>
        <p:spPr>
          <a:xfrm>
            <a:off x="7356172" y="230659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6755610" y="1991807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1954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Rectângulo 38"/>
          <p:cNvSpPr/>
          <p:nvPr/>
        </p:nvSpPr>
        <p:spPr>
          <a:xfrm>
            <a:off x="7182544" y="428587"/>
            <a:ext cx="196145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Adesão de Portugal à Agência Internacional de Energia Atómica</a:t>
            </a:r>
          </a:p>
          <a:p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JEN e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da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CEEN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no Instituto de Alta Cultura</a:t>
            </a:r>
          </a:p>
        </p:txBody>
      </p:sp>
      <p:cxnSp>
        <p:nvCxnSpPr>
          <p:cNvPr id="40" name="Conexão recta 39"/>
          <p:cNvCxnSpPr/>
          <p:nvPr/>
        </p:nvCxnSpPr>
        <p:spPr>
          <a:xfrm>
            <a:off x="7979746" y="230659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7356172" y="342512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1955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6825240" y="3741540"/>
            <a:ext cx="2286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Adesão de Portugal à Sociedade Europeia de Energia Atómica</a:t>
            </a:r>
          </a:p>
        </p:txBody>
      </p:sp>
    </p:spTree>
    <p:extLst>
      <p:ext uri="{BB962C8B-B14F-4D97-AF65-F5344CB8AC3E}">
        <p14:creationId xmlns:p14="http://schemas.microsoft.com/office/powerpoint/2010/main" val="67648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5" grpId="0"/>
      <p:bldP spid="16" grpId="0"/>
      <p:bldP spid="18" grpId="0"/>
      <p:bldP spid="19" grpId="0"/>
      <p:bldP spid="20" grpId="0"/>
      <p:bldP spid="22" grpId="0"/>
      <p:bldP spid="24" grpId="0"/>
      <p:bldP spid="25" grpId="0"/>
      <p:bldP spid="27" grpId="0"/>
      <p:bldP spid="28" grpId="0"/>
      <p:bldP spid="30" grpId="0"/>
      <p:bldP spid="32" grpId="0"/>
      <p:bldP spid="34" grpId="0"/>
      <p:bldP spid="36" grpId="0"/>
      <p:bldP spid="38" grpId="0"/>
      <p:bldP spid="39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xão recta 1"/>
          <p:cNvCxnSpPr/>
          <p:nvPr/>
        </p:nvCxnSpPr>
        <p:spPr>
          <a:xfrm>
            <a:off x="899592" y="234888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287524" y="342900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1957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" name="Conexão recta 3"/>
          <p:cNvCxnSpPr/>
          <p:nvPr/>
        </p:nvCxnSpPr>
        <p:spPr>
          <a:xfrm>
            <a:off x="1835696" y="2307382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201995" y="20103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1958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6" name="Conexão recta 5"/>
          <p:cNvCxnSpPr/>
          <p:nvPr/>
        </p:nvCxnSpPr>
        <p:spPr>
          <a:xfrm>
            <a:off x="2462384" y="231287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1866716" y="338671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1961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8" name="Conexão recta 7"/>
          <p:cNvCxnSpPr/>
          <p:nvPr/>
        </p:nvCxnSpPr>
        <p:spPr>
          <a:xfrm>
            <a:off x="3491880" y="2361852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2915816" y="203092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1962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0" name="Conexão recta 9"/>
          <p:cNvCxnSpPr/>
          <p:nvPr/>
        </p:nvCxnSpPr>
        <p:spPr>
          <a:xfrm>
            <a:off x="4139952" y="238383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3491880" y="346395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1968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2" name="Conexão recta 11"/>
          <p:cNvCxnSpPr/>
          <p:nvPr/>
        </p:nvCxnSpPr>
        <p:spPr>
          <a:xfrm>
            <a:off x="5183576" y="236947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571508" y="2024529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1969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4" name="Conexão recta 13"/>
          <p:cNvCxnSpPr/>
          <p:nvPr/>
        </p:nvCxnSpPr>
        <p:spPr>
          <a:xfrm>
            <a:off x="5982250" y="230659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370182" y="342512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1973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6" name="Conexão recta 15"/>
          <p:cNvCxnSpPr/>
          <p:nvPr/>
        </p:nvCxnSpPr>
        <p:spPr>
          <a:xfrm>
            <a:off x="7016289" y="233036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6404221" y="196804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1974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8" name="Conexão recta 17"/>
          <p:cNvCxnSpPr/>
          <p:nvPr/>
        </p:nvCxnSpPr>
        <p:spPr>
          <a:xfrm>
            <a:off x="7819794" y="2330361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7183180" y="339896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1975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2" name="Conexão recta 21"/>
          <p:cNvCxnSpPr/>
          <p:nvPr/>
        </p:nvCxnSpPr>
        <p:spPr>
          <a:xfrm>
            <a:off x="441757" y="2846656"/>
            <a:ext cx="81500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ângulo 22"/>
          <p:cNvSpPr/>
          <p:nvPr/>
        </p:nvSpPr>
        <p:spPr>
          <a:xfrm>
            <a:off x="6414" y="3692044"/>
            <a:ext cx="18603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Adesão de Portugal à Agência Europeia de Energia Nuclear da OCDE</a:t>
            </a:r>
          </a:p>
        </p:txBody>
      </p:sp>
      <p:sp>
        <p:nvSpPr>
          <p:cNvPr id="24" name="Rectângulo 23"/>
          <p:cNvSpPr/>
          <p:nvPr/>
        </p:nvSpPr>
        <p:spPr>
          <a:xfrm>
            <a:off x="544116" y="1417"/>
            <a:ext cx="22951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Primeiro encontro dos técnicos portugueses de Energia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Nuclear</a:t>
            </a:r>
          </a:p>
          <a:p>
            <a:pPr algn="ctr"/>
            <a:endParaRPr lang="pt-PT" sz="8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da Companhia Portuguesa de Indústrias Nucleares, S.A.R.L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Revisão da lei orgânica da Junta de Energia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Nuclear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778861" y="3653475"/>
            <a:ext cx="1311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Inauguração do LFEN 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2776766" y="1109413"/>
            <a:ext cx="14768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CPR termina a atividade de exploração mineira</a:t>
            </a:r>
          </a:p>
        </p:txBody>
      </p:sp>
      <p:sp>
        <p:nvSpPr>
          <p:cNvPr id="27" name="Rectângulo 26"/>
          <p:cNvSpPr/>
          <p:nvPr/>
        </p:nvSpPr>
        <p:spPr>
          <a:xfrm>
            <a:off x="3168221" y="3725270"/>
            <a:ext cx="1942351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Governo encomenda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à JEN estudos sobre a programação de uma central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nuclear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da Comissão de Combustíveis e Centrais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Nucleares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Revisão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da lei orgânica da JEN</a:t>
            </a:r>
          </a:p>
        </p:txBody>
      </p:sp>
      <p:sp>
        <p:nvSpPr>
          <p:cNvPr id="28" name="Rectângulo 27"/>
          <p:cNvSpPr/>
          <p:nvPr/>
        </p:nvSpPr>
        <p:spPr>
          <a:xfrm>
            <a:off x="4115393" y="678525"/>
            <a:ext cx="21363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Comissão de Combustíveis e Centrais Nucleares inicia os estudos visando a fixação de centrais nucleares em Portugal</a:t>
            </a:r>
          </a:p>
        </p:txBody>
      </p:sp>
      <p:sp>
        <p:nvSpPr>
          <p:cNvPr id="29" name="Rectângulo 28"/>
          <p:cNvSpPr/>
          <p:nvPr/>
        </p:nvSpPr>
        <p:spPr>
          <a:xfrm>
            <a:off x="5183576" y="3737522"/>
            <a:ext cx="16450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Reestruturação do IAC e extinção da CEEN</a:t>
            </a:r>
          </a:p>
        </p:txBody>
      </p:sp>
      <p:sp>
        <p:nvSpPr>
          <p:cNvPr id="30" name="Rectângulo 29"/>
          <p:cNvSpPr/>
          <p:nvPr/>
        </p:nvSpPr>
        <p:spPr>
          <a:xfrm>
            <a:off x="6178755" y="1032468"/>
            <a:ext cx="1651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 JEN passa a fazer parte do Ministério da Indústria e Energia </a:t>
            </a:r>
          </a:p>
        </p:txBody>
      </p:sp>
      <p:sp>
        <p:nvSpPr>
          <p:cNvPr id="31" name="Rectângulo 30"/>
          <p:cNvSpPr/>
          <p:nvPr/>
        </p:nvSpPr>
        <p:spPr>
          <a:xfrm>
            <a:off x="7029584" y="3699641"/>
            <a:ext cx="1506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 Encontro de Política Energética</a:t>
            </a:r>
          </a:p>
          <a:p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8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xão recta 2"/>
          <p:cNvCxnSpPr/>
          <p:nvPr/>
        </p:nvCxnSpPr>
        <p:spPr>
          <a:xfrm>
            <a:off x="899592" y="2200199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287524" y="325584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1976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5" name="Conexão recta 4"/>
          <p:cNvCxnSpPr/>
          <p:nvPr/>
        </p:nvCxnSpPr>
        <p:spPr>
          <a:xfrm>
            <a:off x="1896887" y="219829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1284819" y="186249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1977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" name="Conexão recta 6"/>
          <p:cNvCxnSpPr/>
          <p:nvPr/>
        </p:nvCxnSpPr>
        <p:spPr>
          <a:xfrm>
            <a:off x="2838399" y="2175724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2208144" y="329467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3923928" y="2251598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3292648" y="181826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1979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3" name="Conexão recta 12"/>
          <p:cNvCxnSpPr/>
          <p:nvPr/>
        </p:nvCxnSpPr>
        <p:spPr>
          <a:xfrm>
            <a:off x="4860032" y="2251598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247964" y="336400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1995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5" name="Conexão recta 14"/>
          <p:cNvCxnSpPr/>
          <p:nvPr/>
        </p:nvCxnSpPr>
        <p:spPr>
          <a:xfrm>
            <a:off x="6117762" y="2200199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5574967" y="336400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1998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7" name="Conexão recta 16"/>
          <p:cNvCxnSpPr/>
          <p:nvPr/>
        </p:nvCxnSpPr>
        <p:spPr>
          <a:xfrm>
            <a:off x="7009043" y="221647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6426206" y="192652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1999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9" name="Conexão recta 18"/>
          <p:cNvCxnSpPr/>
          <p:nvPr/>
        </p:nvCxnSpPr>
        <p:spPr>
          <a:xfrm>
            <a:off x="7884368" y="2175724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7832549" y="183717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2002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1" name="Conexão recta 20"/>
          <p:cNvCxnSpPr/>
          <p:nvPr/>
        </p:nvCxnSpPr>
        <p:spPr>
          <a:xfrm>
            <a:off x="8388424" y="219829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7272300" y="3376199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2001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3" name="Conexão recta 22"/>
          <p:cNvCxnSpPr/>
          <p:nvPr/>
        </p:nvCxnSpPr>
        <p:spPr>
          <a:xfrm>
            <a:off x="635614" y="2708920"/>
            <a:ext cx="81500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ângulo 23"/>
          <p:cNvSpPr/>
          <p:nvPr/>
        </p:nvSpPr>
        <p:spPr>
          <a:xfrm>
            <a:off x="14212" y="3545476"/>
            <a:ext cx="18525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Reação Popular em Ferrel</a:t>
            </a:r>
          </a:p>
          <a:p>
            <a:pPr algn="ctr"/>
            <a:endParaRPr lang="pt-PT" sz="8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 </a:t>
            </a:r>
            <a:r>
              <a:rPr lang="pt-P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Encontro de Política </a:t>
            </a:r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Energética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Concurso para a construção de centrais nucleares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da CALCAN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Nomeação da Comissão Técnica de Redação do Livro Branco sobre o Programa Nuclear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899592" y="108870"/>
            <a:ext cx="21602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“Manifesto sobre política energética – por um debate nacional sobre a energia nuclear” 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Suplemento “Pela Vida”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Desmembramento da JEN e início do LNETI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Rectângulo 25"/>
          <p:cNvSpPr/>
          <p:nvPr/>
        </p:nvSpPr>
        <p:spPr>
          <a:xfrm>
            <a:off x="1896887" y="3602525"/>
            <a:ext cx="188302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Festival “Pela Vida e Contra o Nuclear”</a:t>
            </a:r>
          </a:p>
          <a:p>
            <a:pPr algn="ctr"/>
            <a:endParaRPr lang="pt-PT" sz="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Constituição de uma Comissão Promotora do Debate Nacional sobre a Opção Nuclear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Edição do Livro “O que é a energia nuclear: oportunidades em Portugal”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Rectângulo 26"/>
          <p:cNvSpPr/>
          <p:nvPr/>
        </p:nvSpPr>
        <p:spPr>
          <a:xfrm>
            <a:off x="2806560" y="1490674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Extinção da JEN</a:t>
            </a:r>
          </a:p>
        </p:txBody>
      </p:sp>
      <p:sp>
        <p:nvSpPr>
          <p:cNvPr id="28" name="Rectângulo 27"/>
          <p:cNvSpPr/>
          <p:nvPr/>
        </p:nvSpPr>
        <p:spPr>
          <a:xfrm>
            <a:off x="4013938" y="3664773"/>
            <a:ext cx="16921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IGM e DGA celebram protocolo de cooperação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Chaveta à esquerda 28"/>
          <p:cNvSpPr/>
          <p:nvPr/>
        </p:nvSpPr>
        <p:spPr>
          <a:xfrm rot="5400000">
            <a:off x="5278277" y="1319279"/>
            <a:ext cx="417345" cy="12577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4640855" y="354475"/>
            <a:ext cx="1692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IGM desenvolve estudos sobre os impactos correlacionáveis com a actividade mineira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" name="Rectângulo 30"/>
          <p:cNvSpPr/>
          <p:nvPr/>
        </p:nvSpPr>
        <p:spPr>
          <a:xfrm>
            <a:off x="6192180" y="125491"/>
            <a:ext cx="16921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Ministérios da Economia e do Ambiente estabelecem um protocolo para a recuperação das minas abandonadas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Rectângulo 31"/>
          <p:cNvSpPr/>
          <p:nvPr/>
        </p:nvSpPr>
        <p:spPr>
          <a:xfrm>
            <a:off x="5424990" y="3664773"/>
            <a:ext cx="16921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IGM leva a cabo um estudo de Diagnóstico Preliminar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Rectângulo 32"/>
          <p:cNvSpPr/>
          <p:nvPr/>
        </p:nvSpPr>
        <p:spPr>
          <a:xfrm>
            <a:off x="7048650" y="3699073"/>
            <a:ext cx="1692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Programa de Reabilitação Ambiental de Áreas Mineiras Abandonadas</a:t>
            </a: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Rectângulo 33"/>
          <p:cNvSpPr/>
          <p:nvPr/>
        </p:nvSpPr>
        <p:spPr>
          <a:xfrm>
            <a:off x="7690525" y="1313950"/>
            <a:ext cx="13511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Criação da AZU</a:t>
            </a:r>
          </a:p>
        </p:txBody>
      </p:sp>
    </p:spTree>
    <p:extLst>
      <p:ext uri="{BB962C8B-B14F-4D97-AF65-F5344CB8AC3E}">
        <p14:creationId xmlns:p14="http://schemas.microsoft.com/office/powerpoint/2010/main" val="53492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xão recta 1"/>
          <p:cNvCxnSpPr/>
          <p:nvPr/>
        </p:nvCxnSpPr>
        <p:spPr>
          <a:xfrm>
            <a:off x="635614" y="2708920"/>
            <a:ext cx="544855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xão recta 2"/>
          <p:cNvCxnSpPr/>
          <p:nvPr/>
        </p:nvCxnSpPr>
        <p:spPr>
          <a:xfrm>
            <a:off x="899592" y="2200199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287524" y="325584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2003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5" name="Conexão recta 4"/>
          <p:cNvCxnSpPr/>
          <p:nvPr/>
        </p:nvCxnSpPr>
        <p:spPr>
          <a:xfrm>
            <a:off x="1896887" y="219829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1284819" y="186249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2004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" name="Conexão recta 6"/>
          <p:cNvCxnSpPr/>
          <p:nvPr/>
        </p:nvCxnSpPr>
        <p:spPr>
          <a:xfrm>
            <a:off x="2838399" y="2175724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2255439" y="329774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2005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0" y="3480936"/>
            <a:ext cx="18360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Arranque do estudo epidemiológico </a:t>
            </a:r>
            <a:r>
              <a:rPr lang="pt-PT" sz="14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MinUrar</a:t>
            </a:r>
            <a:endParaRPr lang="pt-P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755885" y="1521079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Dissolução da ENU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1787387" y="3594398"/>
            <a:ext cx="2160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Apresentação do Plano de Recuperação e Monotorização Ambiental das áreas mineiras degradadas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2" name="Conexão recta 11"/>
          <p:cNvCxnSpPr/>
          <p:nvPr/>
        </p:nvCxnSpPr>
        <p:spPr>
          <a:xfrm>
            <a:off x="3882461" y="219829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3270393" y="182885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2007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2845447" y="1094138"/>
            <a:ext cx="19967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Relatório final do estudo epidemiológico </a:t>
            </a:r>
            <a:r>
              <a:rPr lang="pt-PT" sz="14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MinUrar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5" name="Conexão recta 14"/>
          <p:cNvCxnSpPr/>
          <p:nvPr/>
        </p:nvCxnSpPr>
        <p:spPr>
          <a:xfrm>
            <a:off x="4804442" y="219829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222818" y="3329015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2008</a:t>
            </a:r>
            <a:endParaRPr lang="pt-P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3882461" y="3664124"/>
            <a:ext cx="20162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Manifestação dos antigos trabalhadores da ENU</a:t>
            </a:r>
            <a:endParaRPr lang="pt-P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9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51720" y="404664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800" b="1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defRPr>
            </a:lvl1pPr>
          </a:lstStyle>
          <a:p>
            <a:r>
              <a:rPr lang="pt-PT" dirty="0"/>
              <a:t>Atores Intervenientes</a:t>
            </a:r>
          </a:p>
        </p:txBody>
      </p:sp>
      <p:sp>
        <p:nvSpPr>
          <p:cNvPr id="3" name="Rectângulo arredondado 2"/>
          <p:cNvSpPr/>
          <p:nvPr/>
        </p:nvSpPr>
        <p:spPr>
          <a:xfrm>
            <a:off x="251520" y="1484784"/>
            <a:ext cx="266429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Comunidade de Investigação Científica</a:t>
            </a:r>
            <a:endParaRPr lang="pt-PT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ângulo arredondado 3"/>
          <p:cNvSpPr/>
          <p:nvPr/>
        </p:nvSpPr>
        <p:spPr>
          <a:xfrm>
            <a:off x="3132197" y="3212976"/>
            <a:ext cx="266429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Movimentos Ambientalistas</a:t>
            </a:r>
            <a:endParaRPr lang="pt-PT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ângulo arredondado 4"/>
          <p:cNvSpPr/>
          <p:nvPr/>
        </p:nvSpPr>
        <p:spPr>
          <a:xfrm>
            <a:off x="5976156" y="1525069"/>
            <a:ext cx="266429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Decisores Políticos</a:t>
            </a:r>
            <a:endParaRPr lang="pt-PT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050" name="Picture 2" descr="http://www.smecc.org/atomic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55" y="3253261"/>
            <a:ext cx="1952625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xa.yimg.com/kq/groups/10042523/tn/1630870441/name/ENERGIA+NUCLEAR+-+selo+com+tra%C3%A7o+ao+me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719" y="1549641"/>
            <a:ext cx="1598476" cy="159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boell-latinoamerica.org/images/pics/energia_nuclear_em_debate_284_19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026" y="3356992"/>
            <a:ext cx="27051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300549" y="1785302"/>
            <a:ext cx="2664296" cy="16561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Comunidade de Investigação Científica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74309" y="472826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800" b="1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defRPr>
            </a:lvl1pPr>
          </a:lstStyle>
          <a:p>
            <a:r>
              <a:rPr lang="pt-PT" dirty="0" smtClean="0"/>
              <a:t>Diferentes visões dos atores sobre o Nuclear</a:t>
            </a:r>
            <a:endParaRPr lang="pt-PT" dirty="0"/>
          </a:p>
        </p:txBody>
      </p:sp>
      <p:sp>
        <p:nvSpPr>
          <p:cNvPr id="5" name="Rectângulo 4"/>
          <p:cNvSpPr/>
          <p:nvPr/>
        </p:nvSpPr>
        <p:spPr>
          <a:xfrm>
            <a:off x="300550" y="3645024"/>
            <a:ext cx="2664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Aposta no ensino e na formação de técnicos através de uma </a:t>
            </a:r>
            <a:r>
              <a:rPr lang="pt-P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ativa</a:t>
            </a:r>
            <a:r>
              <a:rPr lang="pt-P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concessão de bolsas de estudo no país e no estrangeiro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3238605" y="1774005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Movimentos Ambientalistas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238605" y="3700457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“Luta</a:t>
            </a:r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” pela sustentabilidade ambiental</a:t>
            </a:r>
          </a:p>
        </p:txBody>
      </p:sp>
      <p:sp>
        <p:nvSpPr>
          <p:cNvPr id="8" name="Rectângulo arredondado 7"/>
          <p:cNvSpPr/>
          <p:nvPr/>
        </p:nvSpPr>
        <p:spPr>
          <a:xfrm>
            <a:off x="6228184" y="1772370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Decisores Políticos</a:t>
            </a:r>
          </a:p>
        </p:txBody>
      </p:sp>
      <p:sp>
        <p:nvSpPr>
          <p:cNvPr id="9" name="Rectângulo 8"/>
          <p:cNvSpPr/>
          <p:nvPr/>
        </p:nvSpPr>
        <p:spPr>
          <a:xfrm>
            <a:off x="6228184" y="3645024"/>
            <a:ext cx="26642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 não existência de uma central nuclear considerada como atraso técnico-científico português</a:t>
            </a:r>
          </a:p>
        </p:txBody>
      </p:sp>
    </p:spTree>
    <p:extLst>
      <p:ext uri="{BB962C8B-B14F-4D97-AF65-F5344CB8AC3E}">
        <p14:creationId xmlns:p14="http://schemas.microsoft.com/office/powerpoint/2010/main" val="36145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3253439" y="1772816"/>
            <a:ext cx="2664296" cy="16561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Movimentos</a:t>
            </a:r>
          </a:p>
          <a:p>
            <a:pPr algn="ctr"/>
            <a:r>
              <a:rPr lang="pt-PT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Ambientalistas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290423" y="3469072"/>
            <a:ext cx="2664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Lutam pela incerteza relativamente ao legado da exploração de urânio para a saúde pública e para o ambiente</a:t>
            </a:r>
          </a:p>
        </p:txBody>
      </p:sp>
      <p:sp>
        <p:nvSpPr>
          <p:cNvPr id="4" name="Rectângulo arredondado 3"/>
          <p:cNvSpPr/>
          <p:nvPr/>
        </p:nvSpPr>
        <p:spPr>
          <a:xfrm>
            <a:off x="323528" y="1772816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Comunidade de Investigação Científica</a:t>
            </a:r>
          </a:p>
        </p:txBody>
      </p:sp>
      <p:sp>
        <p:nvSpPr>
          <p:cNvPr id="5" name="Rectângulo arredondado 4"/>
          <p:cNvSpPr/>
          <p:nvPr/>
        </p:nvSpPr>
        <p:spPr>
          <a:xfrm>
            <a:off x="6156176" y="1772816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Decisores Políticos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93440" y="3469072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Influencia as decisões políticas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6141074" y="3628399"/>
            <a:ext cx="277281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 política energética nuclear portuguesa “carrega” consigo decisões e indecisões ministeriais baseadas em informações fornecidas por especialistas de diversas áreas </a:t>
            </a:r>
          </a:p>
        </p:txBody>
      </p:sp>
    </p:spTree>
    <p:extLst>
      <p:ext uri="{BB962C8B-B14F-4D97-AF65-F5344CB8AC3E}">
        <p14:creationId xmlns:p14="http://schemas.microsoft.com/office/powerpoint/2010/main" val="31439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6372200" y="1974063"/>
            <a:ext cx="2664296" cy="16561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Decisores Políticos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6372200" y="3672431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Independência energética do país com a construção de uma central nuclear</a:t>
            </a:r>
          </a:p>
        </p:txBody>
      </p:sp>
      <p:sp>
        <p:nvSpPr>
          <p:cNvPr id="4" name="Rectângulo arredondado 3"/>
          <p:cNvSpPr/>
          <p:nvPr/>
        </p:nvSpPr>
        <p:spPr>
          <a:xfrm>
            <a:off x="251520" y="1988840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Comunidade de Investigação Científica</a:t>
            </a:r>
          </a:p>
        </p:txBody>
      </p:sp>
      <p:sp>
        <p:nvSpPr>
          <p:cNvPr id="5" name="Rectângulo arredondado 4"/>
          <p:cNvSpPr/>
          <p:nvPr/>
        </p:nvSpPr>
        <p:spPr>
          <a:xfrm>
            <a:off x="3419872" y="1974063"/>
            <a:ext cx="2664296" cy="16561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accent5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Movimentos Ambientalistas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51520" y="3645024"/>
            <a:ext cx="26642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Os estudos realizados pelos diferentes técnicos considerados essenciais na tomada de decisão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435749" y="3645024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Constituem-se como persuasores da opinião pública</a:t>
            </a:r>
          </a:p>
        </p:txBody>
      </p:sp>
    </p:spTree>
    <p:extLst>
      <p:ext uri="{BB962C8B-B14F-4D97-AF65-F5344CB8AC3E}">
        <p14:creationId xmlns:p14="http://schemas.microsoft.com/office/powerpoint/2010/main" val="34506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432003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800" b="1">
                <a:solidFill>
                  <a:schemeClr val="accent5">
                    <a:lumMod val="50000"/>
                  </a:schemeClr>
                </a:solidFill>
                <a:latin typeface="Malgun Gothic" pitchFamily="34" charset="-127"/>
                <a:ea typeface="Malgun Gothic" pitchFamily="34" charset="-127"/>
              </a:defRPr>
            </a:lvl1pPr>
          </a:lstStyle>
          <a:p>
            <a:r>
              <a:rPr lang="pt-PT" dirty="0" smtClean="0"/>
              <a:t>Conclusões</a:t>
            </a:r>
            <a:endParaRPr lang="pt-PT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231294171"/>
              </p:ext>
            </p:extLst>
          </p:nvPr>
        </p:nvGraphicFramePr>
        <p:xfrm>
          <a:off x="971600" y="1412776"/>
          <a:ext cx="75608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861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77673836"/>
              </p:ext>
            </p:extLst>
          </p:nvPr>
        </p:nvGraphicFramePr>
        <p:xfrm>
          <a:off x="611560" y="476672"/>
          <a:ext cx="799288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467544" y="354142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Gisha" pitchFamily="34" charset="-79"/>
                <a:cs typeface="Gisha" pitchFamily="34" charset="-79"/>
              </a:rPr>
              <a:t>E, por fim, o meu estágio foi…</a:t>
            </a:r>
            <a:endParaRPr lang="pt-PT" sz="1600" dirty="0"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50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545957" y="4421444"/>
            <a:ext cx="3384376" cy="87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b="1" dirty="0" smtClean="0">
                <a:solidFill>
                  <a:schemeClr val="accent1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Obrigada pela atenção</a:t>
            </a:r>
          </a:p>
          <a:p>
            <a:pPr algn="r">
              <a:lnSpc>
                <a:spcPct val="150000"/>
              </a:lnSpc>
            </a:pP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Diana Semblano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27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">
  <a:themeElements>
    <a:clrScheme name="Cap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544</TotalTime>
  <Words>1002</Words>
  <Application>Microsoft Office PowerPoint</Application>
  <PresentationFormat>Apresentação no Ecrã (4:3)</PresentationFormat>
  <Paragraphs>183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Capa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Empresa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Diana Semblano</dc:creator>
  <cp:lastModifiedBy>Admin</cp:lastModifiedBy>
  <cp:revision>38</cp:revision>
  <dcterms:created xsi:type="dcterms:W3CDTF">2012-07-19T08:39:44Z</dcterms:created>
  <dcterms:modified xsi:type="dcterms:W3CDTF">2012-11-05T21:47:56Z</dcterms:modified>
</cp:coreProperties>
</file>