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embeddedFontLst>
    <p:embeddedFont>
      <p:font typeface="Roboto"/>
      <p:regular r:id="rId14"/>
      <p:bold r:id="rId15"/>
      <p:italic r:id="rId16"/>
      <p:boldItalic r:id="rId17"/>
    </p:embeddedFont>
    <p:embeddedFont>
      <p:font typeface="Merriweather"/>
      <p:regular r:id="rId18"/>
      <p:bold r:id="rId19"/>
      <p:italic r:id="rId20"/>
      <p:boldItalic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Merriweather-italic.fntdata"/><Relationship Id="rId11" Type="http://schemas.openxmlformats.org/officeDocument/2006/relationships/slide" Target="slides/slide6.xml"/><Relationship Id="rId10" Type="http://schemas.openxmlformats.org/officeDocument/2006/relationships/slide" Target="slides/slide5.xml"/><Relationship Id="rId21" Type="http://schemas.openxmlformats.org/officeDocument/2006/relationships/font" Target="fonts/Merriweather-boldItalic.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Roboto-bold.fntdata"/><Relationship Id="rId14" Type="http://schemas.openxmlformats.org/officeDocument/2006/relationships/font" Target="fonts/Roboto-regular.fntdata"/><Relationship Id="rId17" Type="http://schemas.openxmlformats.org/officeDocument/2006/relationships/font" Target="fonts/Roboto-boldItalic.fntdata"/><Relationship Id="rId16" Type="http://schemas.openxmlformats.org/officeDocument/2006/relationships/font" Target="fonts/Roboto-italic.fntdata"/><Relationship Id="rId5" Type="http://schemas.openxmlformats.org/officeDocument/2006/relationships/notesMaster" Target="notesMasters/notesMaster1.xml"/><Relationship Id="rId19" Type="http://schemas.openxmlformats.org/officeDocument/2006/relationships/font" Target="fonts/Merriweather-bold.fntdata"/><Relationship Id="rId6" Type="http://schemas.openxmlformats.org/officeDocument/2006/relationships/slide" Target="slides/slide1.xml"/><Relationship Id="rId18" Type="http://schemas.openxmlformats.org/officeDocument/2006/relationships/font" Target="fonts/Merriweather-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b608f7c22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b608f7c22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b608f7c227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b608f7c227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b608f7c227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b608f7c22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d7a88ac7b9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d7a88ac7b9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ddfda86e83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ddfda86e83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ddfda86e83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ddfda86e83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ddfda86e83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ddfda86e83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125" y="0"/>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1" name="Google Shape;11;p2"/>
          <p:cNvSpPr txBox="1"/>
          <p:nvPr>
            <p:ph type="ctrTitle"/>
          </p:nvPr>
        </p:nvSpPr>
        <p:spPr>
          <a:xfrm>
            <a:off x="311700" y="539725"/>
            <a:ext cx="8520600" cy="12825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2" name="Google Shape;12;p2"/>
          <p:cNvSpPr txBox="1"/>
          <p:nvPr>
            <p:ph idx="1" type="subTitle"/>
          </p:nvPr>
        </p:nvSpPr>
        <p:spPr>
          <a:xfrm>
            <a:off x="311700" y="1878560"/>
            <a:ext cx="4242600" cy="7383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14" name="Shape 14"/>
        <p:cNvGrpSpPr/>
        <p:nvPr/>
      </p:nvGrpSpPr>
      <p:grpSpPr>
        <a:xfrm>
          <a:off x="0" y="0"/>
          <a:ext cx="0" cy="0"/>
          <a:chOff x="0" y="0"/>
          <a:chExt cx="0" cy="0"/>
        </a:xfrm>
      </p:grpSpPr>
      <p:sp>
        <p:nvSpPr>
          <p:cNvPr id="15" name="Google Shape;15;p3"/>
          <p:cNvSpPr/>
          <p:nvPr/>
        </p:nvSpPr>
        <p:spPr>
          <a:xfrm>
            <a:off x="0" y="48099"/>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6" name="Google Shape;16;p3"/>
          <p:cNvSpPr/>
          <p:nvPr/>
        </p:nvSpPr>
        <p:spPr>
          <a:xfrm>
            <a:off x="0" y="0"/>
            <a:ext cx="9144250" cy="4398100"/>
          </a:xfrm>
          <a:custGeom>
            <a:rect b="b" l="l" r="r" t="t"/>
            <a:pathLst>
              <a:path extrusionOk="0" h="175924" w="365770">
                <a:moveTo>
                  <a:pt x="0" y="0"/>
                </a:moveTo>
                <a:lnTo>
                  <a:pt x="365770" y="0"/>
                </a:lnTo>
                <a:lnTo>
                  <a:pt x="365760" y="70914"/>
                </a:lnTo>
                <a:lnTo>
                  <a:pt x="0" y="175924"/>
                </a:lnTo>
                <a:close/>
              </a:path>
            </a:pathLst>
          </a:custGeom>
          <a:solidFill>
            <a:schemeClr val="accent3"/>
          </a:solidFill>
          <a:ln>
            <a:noFill/>
          </a:ln>
        </p:spPr>
      </p:sp>
      <p:sp>
        <p:nvSpPr>
          <p:cNvPr id="17" name="Google Shape;17;p3"/>
          <p:cNvSpPr txBox="1"/>
          <p:nvPr>
            <p:ph type="title"/>
          </p:nvPr>
        </p:nvSpPr>
        <p:spPr>
          <a:xfrm>
            <a:off x="311700" y="539725"/>
            <a:ext cx="8520600" cy="12825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p:nvPr/>
        </p:nvSpPr>
        <p:spPr>
          <a:xfrm>
            <a:off x="0" y="0"/>
            <a:ext cx="4314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p:nvPr/>
        </p:nvSpPr>
        <p:spPr>
          <a:xfrm>
            <a:off x="0" y="44125"/>
            <a:ext cx="4313625" cy="4399375"/>
          </a:xfrm>
          <a:custGeom>
            <a:rect b="b" l="l" r="r" t="t"/>
            <a:pathLst>
              <a:path extrusionOk="0" h="175975" w="172545">
                <a:moveTo>
                  <a:pt x="0" y="157"/>
                </a:moveTo>
                <a:lnTo>
                  <a:pt x="172419" y="0"/>
                </a:lnTo>
                <a:lnTo>
                  <a:pt x="172545" y="126541"/>
                </a:lnTo>
                <a:lnTo>
                  <a:pt x="0" y="175975"/>
                </a:lnTo>
                <a:close/>
              </a:path>
            </a:pathLst>
          </a:custGeom>
          <a:solidFill>
            <a:schemeClr val="accent2"/>
          </a:solidFill>
          <a:ln>
            <a:noFill/>
          </a:ln>
        </p:spPr>
      </p:sp>
      <p:sp>
        <p:nvSpPr>
          <p:cNvPr id="22" name="Google Shape;22;p4"/>
          <p:cNvSpPr/>
          <p:nvPr/>
        </p:nvSpPr>
        <p:spPr>
          <a:xfrm>
            <a:off x="-125" y="0"/>
            <a:ext cx="4316900" cy="4395600"/>
          </a:xfrm>
          <a:custGeom>
            <a:rect b="b" l="l" r="r" t="t"/>
            <a:pathLst>
              <a:path extrusionOk="0" h="175824" w="172676">
                <a:moveTo>
                  <a:pt x="0" y="6"/>
                </a:moveTo>
                <a:lnTo>
                  <a:pt x="172676" y="0"/>
                </a:lnTo>
                <a:lnTo>
                  <a:pt x="172562" y="126442"/>
                </a:lnTo>
                <a:lnTo>
                  <a:pt x="0" y="175824"/>
                </a:lnTo>
                <a:close/>
              </a:path>
            </a:pathLst>
          </a:custGeom>
          <a:solidFill>
            <a:schemeClr val="dk1"/>
          </a:solidFill>
          <a:ln>
            <a:noFill/>
          </a:ln>
        </p:spPr>
      </p:sp>
      <p:sp>
        <p:nvSpPr>
          <p:cNvPr id="23" name="Google Shape;23;p4"/>
          <p:cNvSpPr txBox="1"/>
          <p:nvPr>
            <p:ph type="title"/>
          </p:nvPr>
        </p:nvSpPr>
        <p:spPr>
          <a:xfrm>
            <a:off x="311725" y="500925"/>
            <a:ext cx="3706500" cy="25089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4" name="Google Shape;24;p4"/>
          <p:cNvSpPr txBox="1"/>
          <p:nvPr>
            <p:ph idx="1" type="body"/>
          </p:nvPr>
        </p:nvSpPr>
        <p:spPr>
          <a:xfrm>
            <a:off x="4644675" y="500925"/>
            <a:ext cx="4166400" cy="4098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5" name="Google Shape;25;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5"/>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5"/>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9" name="Google Shape;29;p5"/>
          <p:cNvSpPr txBox="1"/>
          <p:nvPr>
            <p:ph idx="1" type="body"/>
          </p:nvPr>
        </p:nvSpPr>
        <p:spPr>
          <a:xfrm>
            <a:off x="311700" y="1505700"/>
            <a:ext cx="3999900" cy="3076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0" name="Google Shape;30;p5"/>
          <p:cNvSpPr txBox="1"/>
          <p:nvPr>
            <p:ph idx="2" type="body"/>
          </p:nvPr>
        </p:nvSpPr>
        <p:spPr>
          <a:xfrm>
            <a:off x="4832400" y="1505700"/>
            <a:ext cx="3999900" cy="3076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1" name="Google Shape;31;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2" name="Shape 32"/>
        <p:cNvGrpSpPr/>
        <p:nvPr/>
      </p:nvGrpSpPr>
      <p:grpSpPr>
        <a:xfrm>
          <a:off x="0" y="0"/>
          <a:ext cx="0" cy="0"/>
          <a:chOff x="0" y="0"/>
          <a:chExt cx="0" cy="0"/>
        </a:xfrm>
      </p:grpSpPr>
      <p:sp>
        <p:nvSpPr>
          <p:cNvPr id="33" name="Google Shape;33;p6"/>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5" name="Google Shape;35;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p7"/>
          <p:cNvSpPr/>
          <p:nvPr/>
        </p:nvSpPr>
        <p:spPr>
          <a:xfrm>
            <a:off x="0" y="0"/>
            <a:ext cx="37644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7"/>
          <p:cNvSpPr txBox="1"/>
          <p:nvPr>
            <p:ph type="title"/>
          </p:nvPr>
        </p:nvSpPr>
        <p:spPr>
          <a:xfrm>
            <a:off x="311725" y="500925"/>
            <a:ext cx="3127500" cy="18291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9" name="Google Shape;39;p7"/>
          <p:cNvSpPr txBox="1"/>
          <p:nvPr>
            <p:ph idx="1" type="body"/>
          </p:nvPr>
        </p:nvSpPr>
        <p:spPr>
          <a:xfrm>
            <a:off x="311700" y="2390650"/>
            <a:ext cx="3127500" cy="229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0"/>
              </a:spcBef>
              <a:spcAft>
                <a:spcPts val="0"/>
              </a:spcAft>
              <a:buClr>
                <a:schemeClr val="accent2"/>
              </a:buClr>
              <a:buSzPts val="1100"/>
              <a:buChar char="○"/>
              <a:defRPr>
                <a:solidFill>
                  <a:schemeClr val="accent2"/>
                </a:solidFill>
              </a:defRPr>
            </a:lvl2pPr>
            <a:lvl3pPr indent="-298450" lvl="2" marL="1371600">
              <a:spcBef>
                <a:spcPts val="0"/>
              </a:spcBef>
              <a:spcAft>
                <a:spcPts val="0"/>
              </a:spcAft>
              <a:buClr>
                <a:schemeClr val="accent2"/>
              </a:buClr>
              <a:buSzPts val="1100"/>
              <a:buChar char="■"/>
              <a:defRPr>
                <a:solidFill>
                  <a:schemeClr val="accent2"/>
                </a:solidFill>
              </a:defRPr>
            </a:lvl3pPr>
            <a:lvl4pPr indent="-298450" lvl="3" marL="1828800">
              <a:spcBef>
                <a:spcPts val="0"/>
              </a:spcBef>
              <a:spcAft>
                <a:spcPts val="0"/>
              </a:spcAft>
              <a:buClr>
                <a:schemeClr val="accent2"/>
              </a:buClr>
              <a:buSzPts val="1100"/>
              <a:buChar char="●"/>
              <a:defRPr>
                <a:solidFill>
                  <a:schemeClr val="accent2"/>
                </a:solidFill>
              </a:defRPr>
            </a:lvl4pPr>
            <a:lvl5pPr indent="-298450" lvl="4" marL="2286000">
              <a:spcBef>
                <a:spcPts val="0"/>
              </a:spcBef>
              <a:spcAft>
                <a:spcPts val="0"/>
              </a:spcAft>
              <a:buClr>
                <a:schemeClr val="accent2"/>
              </a:buClr>
              <a:buSzPts val="1100"/>
              <a:buChar char="○"/>
              <a:defRPr>
                <a:solidFill>
                  <a:schemeClr val="accent2"/>
                </a:solidFill>
              </a:defRPr>
            </a:lvl5pPr>
            <a:lvl6pPr indent="-298450" lvl="5" marL="2743200">
              <a:spcBef>
                <a:spcPts val="0"/>
              </a:spcBef>
              <a:spcAft>
                <a:spcPts val="0"/>
              </a:spcAft>
              <a:buClr>
                <a:schemeClr val="accent2"/>
              </a:buClr>
              <a:buSzPts val="1100"/>
              <a:buChar char="■"/>
              <a:defRPr>
                <a:solidFill>
                  <a:schemeClr val="accent2"/>
                </a:solidFill>
              </a:defRPr>
            </a:lvl6pPr>
            <a:lvl7pPr indent="-298450" lvl="6" marL="3200400">
              <a:spcBef>
                <a:spcPts val="0"/>
              </a:spcBef>
              <a:spcAft>
                <a:spcPts val="0"/>
              </a:spcAft>
              <a:buClr>
                <a:schemeClr val="accent2"/>
              </a:buClr>
              <a:buSzPts val="1100"/>
              <a:buChar char="●"/>
              <a:defRPr>
                <a:solidFill>
                  <a:schemeClr val="accent2"/>
                </a:solidFill>
              </a:defRPr>
            </a:lvl7pPr>
            <a:lvl8pPr indent="-298450" lvl="7" marL="3657600">
              <a:spcBef>
                <a:spcPts val="0"/>
              </a:spcBef>
              <a:spcAft>
                <a:spcPts val="0"/>
              </a:spcAft>
              <a:buClr>
                <a:schemeClr val="accent2"/>
              </a:buClr>
              <a:buSzPts val="1100"/>
              <a:buChar char="○"/>
              <a:defRPr>
                <a:solidFill>
                  <a:schemeClr val="accent2"/>
                </a:solidFill>
              </a:defRPr>
            </a:lvl8pPr>
            <a:lvl9pPr indent="-298450" lvl="8" marL="4114800">
              <a:spcBef>
                <a:spcPts val="0"/>
              </a:spcBef>
              <a:spcAft>
                <a:spcPts val="0"/>
              </a:spcAft>
              <a:buClr>
                <a:schemeClr val="accent2"/>
              </a:buClr>
              <a:buSzPts val="1100"/>
              <a:buChar char="■"/>
              <a:defRPr>
                <a:solidFill>
                  <a:schemeClr val="accent2"/>
                </a:solidFill>
              </a:defRPr>
            </a:lvl9pPr>
          </a:lstStyle>
          <a:p/>
        </p:txBody>
      </p:sp>
      <p:sp>
        <p:nvSpPr>
          <p:cNvPr id="40" name="Google Shape;40;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41" name="Shape 41"/>
        <p:cNvGrpSpPr/>
        <p:nvPr/>
      </p:nvGrpSpPr>
      <p:grpSpPr>
        <a:xfrm>
          <a:off x="0" y="0"/>
          <a:ext cx="0" cy="0"/>
          <a:chOff x="0" y="0"/>
          <a:chExt cx="0" cy="0"/>
        </a:xfrm>
      </p:grpSpPr>
      <p:sp>
        <p:nvSpPr>
          <p:cNvPr id="42" name="Google Shape;42;p8"/>
          <p:cNvSpPr txBox="1"/>
          <p:nvPr>
            <p:ph type="title"/>
          </p:nvPr>
        </p:nvSpPr>
        <p:spPr>
          <a:xfrm>
            <a:off x="311675" y="798600"/>
            <a:ext cx="6247800" cy="3546300"/>
          </a:xfrm>
          <a:prstGeom prst="rect">
            <a:avLst/>
          </a:prstGeom>
        </p:spPr>
        <p:txBody>
          <a:bodyPr anchorCtr="0" anchor="ctr"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43" name="Google Shape;43;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4" name="Shape 44"/>
        <p:cNvGrpSpPr/>
        <p:nvPr/>
      </p:nvGrpSpPr>
      <p:grpSpPr>
        <a:xfrm>
          <a:off x="0" y="0"/>
          <a:ext cx="0" cy="0"/>
          <a:chOff x="0" y="0"/>
          <a:chExt cx="0" cy="0"/>
        </a:xfrm>
      </p:grpSpPr>
      <p:sp>
        <p:nvSpPr>
          <p:cNvPr id="45" name="Google Shape;45;p9"/>
          <p:cNvSpPr/>
          <p:nvPr/>
        </p:nvSpPr>
        <p:spPr>
          <a:xfrm>
            <a:off x="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9"/>
          <p:cNvSpPr txBox="1"/>
          <p:nvPr>
            <p:ph type="title"/>
          </p:nvPr>
        </p:nvSpPr>
        <p:spPr>
          <a:xfrm>
            <a:off x="311300" y="500925"/>
            <a:ext cx="3704400" cy="20496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47" name="Google Shape;47;p9"/>
          <p:cNvSpPr txBox="1"/>
          <p:nvPr>
            <p:ph idx="1" type="subTitle"/>
          </p:nvPr>
        </p:nvSpPr>
        <p:spPr>
          <a:xfrm>
            <a:off x="304800" y="2626725"/>
            <a:ext cx="3704400" cy="9267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p:txBody>
      </p:sp>
      <p:sp>
        <p:nvSpPr>
          <p:cNvPr id="48" name="Google Shape;48;p9"/>
          <p:cNvSpPr txBox="1"/>
          <p:nvPr>
            <p:ph idx="2" type="body"/>
          </p:nvPr>
        </p:nvSpPr>
        <p:spPr>
          <a:xfrm>
            <a:off x="4879025" y="500925"/>
            <a:ext cx="3954000" cy="4111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49" name="Google Shape;49;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0" name="Shape 50"/>
        <p:cNvGrpSpPr/>
        <p:nvPr/>
      </p:nvGrpSpPr>
      <p:grpSpPr>
        <a:xfrm>
          <a:off x="0" y="0"/>
          <a:ext cx="0" cy="0"/>
          <a:chOff x="0" y="0"/>
          <a:chExt cx="0" cy="0"/>
        </a:xfrm>
      </p:grpSpPr>
      <p:sp>
        <p:nvSpPr>
          <p:cNvPr id="51" name="Google Shape;51;p10"/>
          <p:cNvSpPr/>
          <p:nvPr/>
        </p:nvSpPr>
        <p:spPr>
          <a:xfrm>
            <a:off x="0" y="4369000"/>
            <a:ext cx="9144000" cy="774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0"/>
          <p:cNvSpPr txBox="1"/>
          <p:nvPr>
            <p:ph idx="1" type="body"/>
          </p:nvPr>
        </p:nvSpPr>
        <p:spPr>
          <a:xfrm>
            <a:off x="311700" y="4521400"/>
            <a:ext cx="7979400" cy="4605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p:txBody>
      </p:sp>
      <p:sp>
        <p:nvSpPr>
          <p:cNvPr id="53" name="Google Shape;5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54" name="Shape 54"/>
        <p:cNvGrpSpPr/>
        <p:nvPr/>
      </p:nvGrpSpPr>
      <p:grpSpPr>
        <a:xfrm>
          <a:off x="0" y="0"/>
          <a:ext cx="0" cy="0"/>
          <a:chOff x="0" y="0"/>
          <a:chExt cx="0" cy="0"/>
        </a:xfrm>
      </p:grpSpPr>
      <p:sp>
        <p:nvSpPr>
          <p:cNvPr id="55" name="Google Shape;55;p11"/>
          <p:cNvSpPr txBox="1"/>
          <p:nvPr>
            <p:ph hasCustomPrompt="1" type="title"/>
          </p:nvPr>
        </p:nvSpPr>
        <p:spPr>
          <a:xfrm>
            <a:off x="311750" y="831175"/>
            <a:ext cx="5334900" cy="12447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56" name="Google Shape;56;p11"/>
          <p:cNvSpPr txBox="1"/>
          <p:nvPr>
            <p:ph idx="1" type="body"/>
          </p:nvPr>
        </p:nvSpPr>
        <p:spPr>
          <a:xfrm>
            <a:off x="311700" y="2121425"/>
            <a:ext cx="5334900" cy="942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0"/>
              </a:spcBef>
              <a:spcAft>
                <a:spcPts val="0"/>
              </a:spcAft>
              <a:buClr>
                <a:schemeClr val="accent2"/>
              </a:buClr>
              <a:buSzPts val="1100"/>
              <a:buChar char="○"/>
              <a:defRPr>
                <a:solidFill>
                  <a:schemeClr val="accent2"/>
                </a:solidFill>
              </a:defRPr>
            </a:lvl2pPr>
            <a:lvl3pPr indent="-298450" lvl="2" marL="1371600">
              <a:spcBef>
                <a:spcPts val="0"/>
              </a:spcBef>
              <a:spcAft>
                <a:spcPts val="0"/>
              </a:spcAft>
              <a:buClr>
                <a:schemeClr val="accent2"/>
              </a:buClr>
              <a:buSzPts val="1100"/>
              <a:buChar char="■"/>
              <a:defRPr>
                <a:solidFill>
                  <a:schemeClr val="accent2"/>
                </a:solidFill>
              </a:defRPr>
            </a:lvl3pPr>
            <a:lvl4pPr indent="-298450" lvl="3" marL="1828800">
              <a:spcBef>
                <a:spcPts val="0"/>
              </a:spcBef>
              <a:spcAft>
                <a:spcPts val="0"/>
              </a:spcAft>
              <a:buClr>
                <a:schemeClr val="accent2"/>
              </a:buClr>
              <a:buSzPts val="1100"/>
              <a:buChar char="●"/>
              <a:defRPr>
                <a:solidFill>
                  <a:schemeClr val="accent2"/>
                </a:solidFill>
              </a:defRPr>
            </a:lvl4pPr>
            <a:lvl5pPr indent="-298450" lvl="4" marL="2286000">
              <a:spcBef>
                <a:spcPts val="0"/>
              </a:spcBef>
              <a:spcAft>
                <a:spcPts val="0"/>
              </a:spcAft>
              <a:buClr>
                <a:schemeClr val="accent2"/>
              </a:buClr>
              <a:buSzPts val="1100"/>
              <a:buChar char="○"/>
              <a:defRPr>
                <a:solidFill>
                  <a:schemeClr val="accent2"/>
                </a:solidFill>
              </a:defRPr>
            </a:lvl5pPr>
            <a:lvl6pPr indent="-298450" lvl="5" marL="2743200">
              <a:spcBef>
                <a:spcPts val="0"/>
              </a:spcBef>
              <a:spcAft>
                <a:spcPts val="0"/>
              </a:spcAft>
              <a:buClr>
                <a:schemeClr val="accent2"/>
              </a:buClr>
              <a:buSzPts val="1100"/>
              <a:buChar char="■"/>
              <a:defRPr>
                <a:solidFill>
                  <a:schemeClr val="accent2"/>
                </a:solidFill>
              </a:defRPr>
            </a:lvl6pPr>
            <a:lvl7pPr indent="-298450" lvl="6" marL="3200400">
              <a:spcBef>
                <a:spcPts val="0"/>
              </a:spcBef>
              <a:spcAft>
                <a:spcPts val="0"/>
              </a:spcAft>
              <a:buClr>
                <a:schemeClr val="accent2"/>
              </a:buClr>
              <a:buSzPts val="1100"/>
              <a:buChar char="●"/>
              <a:defRPr>
                <a:solidFill>
                  <a:schemeClr val="accent2"/>
                </a:solidFill>
              </a:defRPr>
            </a:lvl7pPr>
            <a:lvl8pPr indent="-298450" lvl="7" marL="3657600">
              <a:spcBef>
                <a:spcPts val="0"/>
              </a:spcBef>
              <a:spcAft>
                <a:spcPts val="0"/>
              </a:spcAft>
              <a:buClr>
                <a:schemeClr val="accent2"/>
              </a:buClr>
              <a:buSzPts val="1100"/>
              <a:buChar char="○"/>
              <a:defRPr>
                <a:solidFill>
                  <a:schemeClr val="accent2"/>
                </a:solidFill>
              </a:defRPr>
            </a:lvl8pPr>
            <a:lvl9pPr indent="-298450" lvl="8" marL="4114800">
              <a:spcBef>
                <a:spcPts val="0"/>
              </a:spcBef>
              <a:spcAft>
                <a:spcPts val="0"/>
              </a:spcAft>
              <a:buClr>
                <a:schemeClr val="accent2"/>
              </a:buClr>
              <a:buSzPts val="1100"/>
              <a:buChar char="■"/>
              <a:defRPr>
                <a:solidFill>
                  <a:schemeClr val="accent2"/>
                </a:solidFill>
              </a:defRPr>
            </a:lvl9pPr>
          </a:lstStyle>
          <a:p/>
        </p:txBody>
      </p:sp>
      <p:sp>
        <p:nvSpPr>
          <p:cNvPr id="57" name="Google Shape;5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8" name="Shape 58"/>
        <p:cNvGrpSpPr/>
        <p:nvPr/>
      </p:nvGrpSpPr>
      <p:grpSpPr>
        <a:xfrm>
          <a:off x="0" y="0"/>
          <a:ext cx="0" cy="0"/>
          <a:chOff x="0" y="0"/>
          <a:chExt cx="0" cy="0"/>
        </a:xfrm>
      </p:grpSpPr>
      <p:sp>
        <p:nvSpPr>
          <p:cNvPr id="59" name="Google Shape;5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aradig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indent="-298450" lvl="1" marL="9144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indent="-298450" lvl="2" marL="13716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indent="-298450" lvl="3" marL="18288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indent="-298450" lvl="4" marL="22860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indent="-298450" lvl="5" marL="27432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indent="-298450" lvl="6" marL="32004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indent="-298450" lvl="7" marL="36576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indent="-298450" lvl="8" marL="41148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slow" p14:dur="1000">
        <p:fade thruBlk="1"/>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3"/>
          <p:cNvSpPr txBox="1"/>
          <p:nvPr>
            <p:ph type="ctrTitle"/>
          </p:nvPr>
        </p:nvSpPr>
        <p:spPr>
          <a:xfrm>
            <a:off x="242900" y="153200"/>
            <a:ext cx="7295100" cy="1469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SzPct val="35161"/>
              <a:buNone/>
            </a:pPr>
            <a:r>
              <a:t/>
            </a:r>
            <a:endParaRPr sz="2534"/>
          </a:p>
          <a:p>
            <a:pPr indent="0" lvl="0" marL="0" rtl="0" algn="l">
              <a:spcBef>
                <a:spcPts val="0"/>
              </a:spcBef>
              <a:spcAft>
                <a:spcPts val="0"/>
              </a:spcAft>
              <a:buSzPct val="35161"/>
              <a:buNone/>
            </a:pPr>
            <a:r>
              <a:t/>
            </a:r>
            <a:endParaRPr sz="2534"/>
          </a:p>
          <a:p>
            <a:pPr indent="0" lvl="0" marL="0" rtl="0" algn="l">
              <a:spcBef>
                <a:spcPts val="0"/>
              </a:spcBef>
              <a:spcAft>
                <a:spcPts val="0"/>
              </a:spcAft>
              <a:buSzPct val="35161"/>
              <a:buNone/>
            </a:pPr>
            <a:r>
              <a:rPr lang="en" sz="2534"/>
              <a:t>Building on trust: contesting the exclusionary effects of organic certification through community-supported agriculture </a:t>
            </a:r>
            <a:endParaRPr sz="2354"/>
          </a:p>
        </p:txBody>
      </p:sp>
      <p:sp>
        <p:nvSpPr>
          <p:cNvPr id="65" name="Google Shape;65;p13"/>
          <p:cNvSpPr txBox="1"/>
          <p:nvPr>
            <p:ph idx="1" type="subTitle"/>
          </p:nvPr>
        </p:nvSpPr>
        <p:spPr>
          <a:xfrm>
            <a:off x="242925" y="2916650"/>
            <a:ext cx="8520600" cy="2052600"/>
          </a:xfrm>
          <a:prstGeom prst="rect">
            <a:avLst/>
          </a:prstGeom>
        </p:spPr>
        <p:txBody>
          <a:bodyPr anchorCtr="0" anchor="t" bIns="91425" lIns="91425" spcFirstLastPara="1" rIns="91425" wrap="square" tIns="91425">
            <a:normAutofit fontScale="85000" lnSpcReduction="20000"/>
          </a:bodyPr>
          <a:lstStyle/>
          <a:p>
            <a:pPr indent="457200" lvl="0" marL="0" rtl="0" algn="l">
              <a:lnSpc>
                <a:spcPct val="150000"/>
              </a:lnSpc>
              <a:spcBef>
                <a:spcPts val="0"/>
              </a:spcBef>
              <a:spcAft>
                <a:spcPts val="0"/>
              </a:spcAft>
              <a:buNone/>
            </a:pPr>
            <a:r>
              <a:t/>
            </a:r>
            <a:endParaRPr b="1" sz="1300">
              <a:solidFill>
                <a:schemeClr val="dk1"/>
              </a:solidFill>
            </a:endParaRPr>
          </a:p>
          <a:p>
            <a:pPr indent="457200" lvl="0" marL="0" rtl="0" algn="l">
              <a:lnSpc>
                <a:spcPct val="150000"/>
              </a:lnSpc>
              <a:spcBef>
                <a:spcPts val="0"/>
              </a:spcBef>
              <a:spcAft>
                <a:spcPts val="0"/>
              </a:spcAft>
              <a:buNone/>
            </a:pPr>
            <a:r>
              <a:t/>
            </a:r>
            <a:endParaRPr b="1" sz="1417">
              <a:solidFill>
                <a:schemeClr val="dk1"/>
              </a:solidFill>
            </a:endParaRPr>
          </a:p>
          <a:p>
            <a:pPr indent="457200" lvl="0" marL="0" rtl="0" algn="r">
              <a:lnSpc>
                <a:spcPct val="150000"/>
              </a:lnSpc>
              <a:spcBef>
                <a:spcPts val="0"/>
              </a:spcBef>
              <a:spcAft>
                <a:spcPts val="0"/>
              </a:spcAft>
              <a:buNone/>
            </a:pPr>
            <a:r>
              <a:rPr b="1" lang="en" sz="1417">
                <a:solidFill>
                  <a:schemeClr val="lt1"/>
                </a:solidFill>
              </a:rPr>
              <a:t>HESTIA I. DELIBAS</a:t>
            </a:r>
            <a:endParaRPr b="1" sz="1417">
              <a:solidFill>
                <a:schemeClr val="lt1"/>
              </a:solidFill>
            </a:endParaRPr>
          </a:p>
          <a:p>
            <a:pPr indent="457200" lvl="0" marL="0" rtl="0" algn="r">
              <a:lnSpc>
                <a:spcPct val="150000"/>
              </a:lnSpc>
              <a:spcBef>
                <a:spcPts val="0"/>
              </a:spcBef>
              <a:spcAft>
                <a:spcPts val="0"/>
              </a:spcAft>
              <a:buNone/>
            </a:pPr>
            <a:r>
              <a:rPr b="1" lang="en" sz="1417">
                <a:solidFill>
                  <a:schemeClr val="lt1"/>
                </a:solidFill>
              </a:rPr>
              <a:t>Centre for Social Science - University of Coimbra</a:t>
            </a:r>
            <a:endParaRPr b="1" sz="1417">
              <a:solidFill>
                <a:schemeClr val="lt1"/>
              </a:solidFill>
            </a:endParaRPr>
          </a:p>
          <a:p>
            <a:pPr indent="457200" lvl="0" marL="0" rtl="0" algn="r">
              <a:lnSpc>
                <a:spcPct val="150000"/>
              </a:lnSpc>
              <a:spcBef>
                <a:spcPts val="0"/>
              </a:spcBef>
              <a:spcAft>
                <a:spcPts val="0"/>
              </a:spcAft>
              <a:buNone/>
            </a:pPr>
            <a:r>
              <a:rPr b="1" lang="en" sz="1417">
                <a:solidFill>
                  <a:schemeClr val="lt1"/>
                </a:solidFill>
              </a:rPr>
              <a:t>Phd Student - Democracy in the XXI century</a:t>
            </a:r>
            <a:endParaRPr b="1" sz="1417">
              <a:solidFill>
                <a:schemeClr val="lt1"/>
              </a:solidFill>
            </a:endParaRPr>
          </a:p>
          <a:p>
            <a:pPr indent="457200" lvl="0" marL="0" rtl="0" algn="r">
              <a:lnSpc>
                <a:spcPct val="150000"/>
              </a:lnSpc>
              <a:spcBef>
                <a:spcPts val="0"/>
              </a:spcBef>
              <a:spcAft>
                <a:spcPts val="0"/>
              </a:spcAft>
              <a:buNone/>
            </a:pPr>
            <a:r>
              <a:t/>
            </a:r>
            <a:endParaRPr b="1" sz="1300">
              <a:solidFill>
                <a:schemeClr val="lt1"/>
              </a:solidFill>
            </a:endParaRPr>
          </a:p>
          <a:p>
            <a:pPr indent="457200" lvl="0" marL="0" rtl="0" algn="r">
              <a:lnSpc>
                <a:spcPct val="150000"/>
              </a:lnSpc>
              <a:spcBef>
                <a:spcPts val="0"/>
              </a:spcBef>
              <a:spcAft>
                <a:spcPts val="0"/>
              </a:spcAft>
              <a:buNone/>
            </a:pPr>
            <a:r>
              <a:t/>
            </a:r>
            <a:endParaRPr b="1" sz="1300">
              <a:solidFill>
                <a:schemeClr val="lt1"/>
              </a:solidFill>
            </a:endParaRPr>
          </a:p>
          <a:p>
            <a:pPr indent="457200" lvl="0" marL="0" rtl="0" algn="r">
              <a:lnSpc>
                <a:spcPct val="150000"/>
              </a:lnSpc>
              <a:spcBef>
                <a:spcPts val="0"/>
              </a:spcBef>
              <a:spcAft>
                <a:spcPts val="0"/>
              </a:spcAft>
              <a:buClr>
                <a:schemeClr val="dk1"/>
              </a:buClr>
              <a:buSzPct val="68750"/>
              <a:buFont typeface="Arial"/>
              <a:buNone/>
            </a:pPr>
            <a:r>
              <a:t/>
            </a:r>
            <a:endParaRPr b="1"/>
          </a:p>
        </p:txBody>
      </p:sp>
      <p:pic>
        <p:nvPicPr>
          <p:cNvPr id="66" name="Google Shape;66;p13"/>
          <p:cNvPicPr preferRelativeResize="0"/>
          <p:nvPr/>
        </p:nvPicPr>
        <p:blipFill>
          <a:blip r:embed="rId3">
            <a:alphaModFix/>
          </a:blip>
          <a:stretch>
            <a:fillRect/>
          </a:stretch>
        </p:blipFill>
        <p:spPr>
          <a:xfrm>
            <a:off x="6774425" y="1254200"/>
            <a:ext cx="1203975" cy="829400"/>
          </a:xfrm>
          <a:prstGeom prst="rect">
            <a:avLst/>
          </a:prstGeom>
          <a:noFill/>
          <a:ln>
            <a:noFill/>
          </a:ln>
        </p:spPr>
      </p:pic>
      <p:pic>
        <p:nvPicPr>
          <p:cNvPr id="67" name="Google Shape;67;p13"/>
          <p:cNvPicPr preferRelativeResize="0"/>
          <p:nvPr/>
        </p:nvPicPr>
        <p:blipFill>
          <a:blip r:embed="rId4">
            <a:alphaModFix/>
          </a:blip>
          <a:stretch>
            <a:fillRect/>
          </a:stretch>
        </p:blipFill>
        <p:spPr>
          <a:xfrm>
            <a:off x="6981425" y="0"/>
            <a:ext cx="1304875" cy="1304875"/>
          </a:xfrm>
          <a:prstGeom prst="rect">
            <a:avLst/>
          </a:prstGeom>
          <a:noFill/>
          <a:ln>
            <a:noFill/>
          </a:ln>
        </p:spPr>
      </p:pic>
      <p:sp>
        <p:nvSpPr>
          <p:cNvPr id="68" name="Google Shape;68;p13"/>
          <p:cNvSpPr txBox="1"/>
          <p:nvPr/>
        </p:nvSpPr>
        <p:spPr>
          <a:xfrm>
            <a:off x="1212525" y="4362900"/>
            <a:ext cx="75510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2CC"/>
                </a:solidFill>
                <a:latin typeface="Roboto"/>
                <a:ea typeface="Roboto"/>
                <a:cs typeface="Roboto"/>
                <a:sym typeface="Roboto"/>
              </a:rPr>
              <a:t> </a:t>
            </a:r>
            <a:r>
              <a:rPr i="1" lang="en" sz="1000">
                <a:solidFill>
                  <a:srgbClr val="FFF2CC"/>
                </a:solidFill>
                <a:latin typeface="Roboto"/>
                <a:ea typeface="Roboto"/>
                <a:cs typeface="Roboto"/>
                <a:sym typeface="Roboto"/>
              </a:rPr>
              <a:t>"This work was financed by FEDER - European Fund for Regional Development funds through the COMPETE 2020 - Operational Programme for Competitiveness and Internationalisation (POCI), and by Portuguese funds through FCT - Foundation for Science and Technology in the framework of the project 029355. Reference: POCI-01-0145-FEDER-029355"</a:t>
            </a:r>
            <a:endParaRPr i="1" sz="1000">
              <a:solidFill>
                <a:srgbClr val="FFF2CC"/>
              </a:solidFill>
              <a:latin typeface="Roboto"/>
              <a:ea typeface="Roboto"/>
              <a:cs typeface="Roboto"/>
              <a:sym typeface="Roboto"/>
            </a:endParaRPr>
          </a:p>
        </p:txBody>
      </p:sp>
      <p:pic>
        <p:nvPicPr>
          <p:cNvPr id="69" name="Google Shape;69;p13"/>
          <p:cNvPicPr preferRelativeResize="0"/>
          <p:nvPr/>
        </p:nvPicPr>
        <p:blipFill>
          <a:blip r:embed="rId5">
            <a:alphaModFix/>
          </a:blip>
          <a:stretch>
            <a:fillRect/>
          </a:stretch>
        </p:blipFill>
        <p:spPr>
          <a:xfrm>
            <a:off x="8286299" y="0"/>
            <a:ext cx="857700" cy="11161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4"/>
          <p:cNvSpPr txBox="1"/>
          <p:nvPr>
            <p:ph type="title"/>
          </p:nvPr>
        </p:nvSpPr>
        <p:spPr>
          <a:xfrm>
            <a:off x="311725" y="500925"/>
            <a:ext cx="8520600" cy="623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Organic certifications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Organic </a:t>
            </a:r>
            <a:endParaRPr/>
          </a:p>
        </p:txBody>
      </p:sp>
      <p:sp>
        <p:nvSpPr>
          <p:cNvPr id="75" name="Google Shape;75;p14"/>
          <p:cNvSpPr txBox="1"/>
          <p:nvPr/>
        </p:nvSpPr>
        <p:spPr>
          <a:xfrm>
            <a:off x="4920475" y="649575"/>
            <a:ext cx="4014300" cy="854100"/>
          </a:xfrm>
          <a:prstGeom prst="rect">
            <a:avLst/>
          </a:prstGeom>
          <a:noFill/>
          <a:ln>
            <a:noFill/>
          </a:ln>
        </p:spPr>
        <p:txBody>
          <a:bodyPr anchorCtr="0" anchor="t" bIns="91425" lIns="91425" spcFirstLastPara="1" rIns="91425" wrap="square" tIns="91425">
            <a:spAutoFit/>
          </a:bodyPr>
          <a:lstStyle/>
          <a:p>
            <a:pPr indent="0" lvl="0" marL="914400" rtl="0" algn="just">
              <a:lnSpc>
                <a:spcPct val="150000"/>
              </a:lnSpc>
              <a:spcBef>
                <a:spcPts val="1200"/>
              </a:spcBef>
              <a:spcAft>
                <a:spcPts val="0"/>
              </a:spcAft>
              <a:buNone/>
            </a:pPr>
            <a:r>
              <a:t/>
            </a:r>
            <a:endParaRPr sz="1300">
              <a:highlight>
                <a:schemeClr val="lt1"/>
              </a:highlight>
              <a:latin typeface="Roboto"/>
              <a:ea typeface="Roboto"/>
              <a:cs typeface="Roboto"/>
              <a:sym typeface="Roboto"/>
            </a:endParaRPr>
          </a:p>
          <a:p>
            <a:pPr indent="0" lvl="0" marL="0" rtl="0" algn="l">
              <a:spcBef>
                <a:spcPts val="1200"/>
              </a:spcBef>
              <a:spcAft>
                <a:spcPts val="0"/>
              </a:spcAft>
              <a:buNone/>
            </a:pPr>
            <a:r>
              <a:t/>
            </a:r>
            <a:endParaRPr>
              <a:latin typeface="Roboto"/>
              <a:ea typeface="Roboto"/>
              <a:cs typeface="Roboto"/>
              <a:sym typeface="Roboto"/>
            </a:endParaRPr>
          </a:p>
        </p:txBody>
      </p:sp>
      <p:pic>
        <p:nvPicPr>
          <p:cNvPr id="76" name="Google Shape;76;p14"/>
          <p:cNvPicPr preferRelativeResize="0"/>
          <p:nvPr/>
        </p:nvPicPr>
        <p:blipFill>
          <a:blip r:embed="rId3">
            <a:alphaModFix/>
          </a:blip>
          <a:stretch>
            <a:fillRect/>
          </a:stretch>
        </p:blipFill>
        <p:spPr>
          <a:xfrm>
            <a:off x="166350" y="1614250"/>
            <a:ext cx="4545050" cy="2858725"/>
          </a:xfrm>
          <a:prstGeom prst="rect">
            <a:avLst/>
          </a:prstGeom>
          <a:noFill/>
          <a:ln>
            <a:noFill/>
          </a:ln>
        </p:spPr>
      </p:pic>
      <p:sp>
        <p:nvSpPr>
          <p:cNvPr id="77" name="Google Shape;77;p14"/>
          <p:cNvSpPr txBox="1"/>
          <p:nvPr/>
        </p:nvSpPr>
        <p:spPr>
          <a:xfrm>
            <a:off x="4920475" y="1503675"/>
            <a:ext cx="4014300" cy="3700200"/>
          </a:xfrm>
          <a:prstGeom prst="rect">
            <a:avLst/>
          </a:prstGeom>
          <a:noFill/>
          <a:ln>
            <a:noFill/>
          </a:ln>
        </p:spPr>
        <p:txBody>
          <a:bodyPr anchorCtr="0" anchor="t" bIns="91425" lIns="91425" spcFirstLastPara="1" rIns="91425" wrap="square" tIns="91425">
            <a:spAutoFit/>
          </a:bodyPr>
          <a:lstStyle/>
          <a:p>
            <a:pPr indent="-323850" lvl="0" marL="457200" rtl="0" algn="l">
              <a:spcBef>
                <a:spcPts val="0"/>
              </a:spcBef>
              <a:spcAft>
                <a:spcPts val="0"/>
              </a:spcAft>
              <a:buSzPts val="1500"/>
              <a:buFont typeface="Roboto"/>
              <a:buChar char="-"/>
            </a:pPr>
            <a:r>
              <a:rPr lang="en" sz="1500">
                <a:latin typeface="Roboto"/>
                <a:ea typeface="Roboto"/>
                <a:cs typeface="Roboto"/>
                <a:sym typeface="Roboto"/>
              </a:rPr>
              <a:t>The “quality turn” - the growing concern for food safety and environmental issues, has lead to a rise in demands for products that meet </a:t>
            </a:r>
            <a:r>
              <a:rPr lang="en" sz="1500">
                <a:latin typeface="Roboto"/>
                <a:ea typeface="Roboto"/>
                <a:cs typeface="Roboto"/>
                <a:sym typeface="Roboto"/>
              </a:rPr>
              <a:t>social and environmental concerns</a:t>
            </a:r>
            <a:endParaRPr sz="1500">
              <a:latin typeface="Roboto"/>
              <a:ea typeface="Roboto"/>
              <a:cs typeface="Roboto"/>
              <a:sym typeface="Roboto"/>
            </a:endParaRPr>
          </a:p>
          <a:p>
            <a:pPr indent="0" lvl="0" marL="457200" rtl="0" algn="l">
              <a:spcBef>
                <a:spcPts val="0"/>
              </a:spcBef>
              <a:spcAft>
                <a:spcPts val="0"/>
              </a:spcAft>
              <a:buNone/>
            </a:pPr>
            <a:r>
              <a:t/>
            </a:r>
            <a:endParaRPr sz="1500">
              <a:latin typeface="Roboto"/>
              <a:ea typeface="Roboto"/>
              <a:cs typeface="Roboto"/>
              <a:sym typeface="Roboto"/>
            </a:endParaRPr>
          </a:p>
          <a:p>
            <a:pPr indent="-323850" lvl="0" marL="457200" rtl="0" algn="l">
              <a:spcBef>
                <a:spcPts val="0"/>
              </a:spcBef>
              <a:spcAft>
                <a:spcPts val="0"/>
              </a:spcAft>
              <a:buSzPts val="1500"/>
              <a:buFont typeface="Roboto"/>
              <a:buChar char="-"/>
            </a:pPr>
            <a:r>
              <a:rPr lang="en" sz="1500">
                <a:latin typeface="Roboto"/>
                <a:ea typeface="Roboto"/>
                <a:cs typeface="Roboto"/>
                <a:sym typeface="Roboto"/>
              </a:rPr>
              <a:t>If certificates were meant to offer more transparency to the consumer and build trust, they were slowly co-opted into corporate practice, which transformed them into another marketing tool.</a:t>
            </a:r>
            <a:endParaRPr sz="1500">
              <a:latin typeface="Roboto"/>
              <a:ea typeface="Roboto"/>
              <a:cs typeface="Roboto"/>
              <a:sym typeface="Roboto"/>
            </a:endParaRPr>
          </a:p>
          <a:p>
            <a:pPr indent="0" lvl="0" marL="457200" rtl="0" algn="l">
              <a:spcBef>
                <a:spcPts val="0"/>
              </a:spcBef>
              <a:spcAft>
                <a:spcPts val="0"/>
              </a:spcAft>
              <a:buNone/>
            </a:pPr>
            <a:r>
              <a:t/>
            </a:r>
            <a:endParaRPr sz="1500">
              <a:latin typeface="Roboto"/>
              <a:ea typeface="Roboto"/>
              <a:cs typeface="Roboto"/>
              <a:sym typeface="Roboto"/>
            </a:endParaRPr>
          </a:p>
          <a:p>
            <a:pPr indent="0" lvl="0" marL="0" rtl="0" algn="l">
              <a:lnSpc>
                <a:spcPct val="115000"/>
              </a:lnSpc>
              <a:spcBef>
                <a:spcPts val="0"/>
              </a:spcBef>
              <a:spcAft>
                <a:spcPts val="0"/>
              </a:spcAft>
              <a:buNone/>
            </a:pPr>
            <a:r>
              <a:rPr i="1" lang="en" sz="800">
                <a:highlight>
                  <a:srgbClr val="FFFFFF"/>
                </a:highlight>
                <a:latin typeface="Times New Roman"/>
                <a:ea typeface="Times New Roman"/>
                <a:cs typeface="Times New Roman"/>
                <a:sym typeface="Times New Roman"/>
              </a:rPr>
              <a:t>Goodman, D. (2003). The quality turn and alternative food practices: reflections and agenda. Journal of Rural Studies, 1(19), 1-7</a:t>
            </a:r>
            <a:endParaRPr i="1" sz="800">
              <a:highlight>
                <a:srgbClr val="FFFFFF"/>
              </a:highlight>
              <a:latin typeface="Times New Roman"/>
              <a:ea typeface="Times New Roman"/>
              <a:cs typeface="Times New Roman"/>
              <a:sym typeface="Times New Roman"/>
            </a:endParaRPr>
          </a:p>
          <a:p>
            <a:pPr indent="0" lvl="0" marL="457200" rtl="0" algn="l">
              <a:spcBef>
                <a:spcPts val="0"/>
              </a:spcBef>
              <a:spcAft>
                <a:spcPts val="0"/>
              </a:spcAft>
              <a:buNone/>
            </a:pPr>
            <a:r>
              <a:t/>
            </a:r>
            <a:endParaRPr sz="1500">
              <a:latin typeface="Roboto"/>
              <a:ea typeface="Roboto"/>
              <a:cs typeface="Roboto"/>
              <a:sym typeface="Roboto"/>
            </a:endParaRPr>
          </a:p>
          <a:p>
            <a:pPr indent="0" lvl="0" marL="457200" rtl="0" algn="l">
              <a:spcBef>
                <a:spcPts val="0"/>
              </a:spcBef>
              <a:spcAft>
                <a:spcPts val="0"/>
              </a:spcAft>
              <a:buNone/>
            </a:pPr>
            <a:r>
              <a:t/>
            </a:r>
            <a:endParaRPr sz="1500">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5"/>
          <p:cNvSpPr txBox="1"/>
          <p:nvPr>
            <p:ph idx="1" type="body"/>
          </p:nvPr>
        </p:nvSpPr>
        <p:spPr>
          <a:xfrm>
            <a:off x="4772175" y="748225"/>
            <a:ext cx="3967500" cy="3809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chemeClr val="dk1"/>
                </a:solidFill>
              </a:rPr>
              <a:t>Alternative Food Networks, especially direct selling networks like CSA (community-supported agriculture) are meant to address these issues by re-introducing social relations into the food s</a:t>
            </a:r>
            <a:r>
              <a:rPr lang="en">
                <a:solidFill>
                  <a:schemeClr val="dk1"/>
                </a:solidFill>
              </a:rPr>
              <a:t>y</a:t>
            </a:r>
            <a:r>
              <a:rPr lang="en">
                <a:solidFill>
                  <a:schemeClr val="dk1"/>
                </a:solidFill>
              </a:rPr>
              <a:t>stem</a:t>
            </a:r>
            <a:endParaRPr>
              <a:solidFill>
                <a:schemeClr val="dk1"/>
              </a:solidFill>
            </a:endParaRPr>
          </a:p>
          <a:p>
            <a:pPr indent="0" lvl="0" marL="0" rtl="0" algn="l">
              <a:spcBef>
                <a:spcPts val="1200"/>
              </a:spcBef>
              <a:spcAft>
                <a:spcPts val="0"/>
              </a:spcAft>
              <a:buNone/>
            </a:pPr>
            <a:r>
              <a:rPr lang="en">
                <a:solidFill>
                  <a:schemeClr val="dk1"/>
                </a:solidFill>
              </a:rPr>
              <a:t>AFNs are characterised by the relationship between consumer and producer that extends beyond an instrumental purpose so that participation in this type of exchange has an intrinsic symbolic value for both parties beyond market logic. </a:t>
            </a:r>
            <a:endParaRPr>
              <a:solidFill>
                <a:schemeClr val="dk1"/>
              </a:solidFill>
            </a:endParaRPr>
          </a:p>
          <a:p>
            <a:pPr indent="0" lvl="0" marL="0" rtl="0" algn="l">
              <a:spcBef>
                <a:spcPts val="1200"/>
              </a:spcBef>
              <a:spcAft>
                <a:spcPts val="0"/>
              </a:spcAft>
              <a:buNone/>
            </a:pPr>
            <a:r>
              <a:rPr lang="en">
                <a:solidFill>
                  <a:schemeClr val="dk1"/>
                </a:solidFill>
              </a:rPr>
              <a:t>The re-spatialisation of production and distribution and the establishment of a relationship based on solidarity, are the premises of these various types of exchanges </a:t>
            </a:r>
            <a:endParaRPr>
              <a:solidFill>
                <a:schemeClr val="dk1"/>
              </a:solidFill>
            </a:endParaRPr>
          </a:p>
          <a:p>
            <a:pPr indent="0" lvl="0" marL="0" rtl="0" algn="l">
              <a:spcBef>
                <a:spcPts val="1200"/>
              </a:spcBef>
              <a:spcAft>
                <a:spcPts val="1200"/>
              </a:spcAft>
              <a:buNone/>
            </a:pPr>
            <a:r>
              <a:t/>
            </a:r>
            <a:endParaRPr>
              <a:solidFill>
                <a:schemeClr val="dk1"/>
              </a:solidFill>
            </a:endParaRPr>
          </a:p>
        </p:txBody>
      </p:sp>
      <p:pic>
        <p:nvPicPr>
          <p:cNvPr id="83" name="Google Shape;83;p15"/>
          <p:cNvPicPr preferRelativeResize="0"/>
          <p:nvPr/>
        </p:nvPicPr>
        <p:blipFill>
          <a:blip r:embed="rId3">
            <a:alphaModFix/>
          </a:blip>
          <a:stretch>
            <a:fillRect/>
          </a:stretch>
        </p:blipFill>
        <p:spPr>
          <a:xfrm>
            <a:off x="101725" y="748225"/>
            <a:ext cx="4024624" cy="17859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6"/>
          <p:cNvSpPr txBox="1"/>
          <p:nvPr>
            <p:ph type="title"/>
          </p:nvPr>
        </p:nvSpPr>
        <p:spPr>
          <a:xfrm>
            <a:off x="311725" y="500925"/>
            <a:ext cx="3706500" cy="250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Research methods</a:t>
            </a:r>
            <a:endParaRPr/>
          </a:p>
        </p:txBody>
      </p:sp>
      <p:sp>
        <p:nvSpPr>
          <p:cNvPr id="89" name="Google Shape;89;p16"/>
          <p:cNvSpPr txBox="1"/>
          <p:nvPr>
            <p:ph idx="1" type="body"/>
          </p:nvPr>
        </p:nvSpPr>
        <p:spPr>
          <a:xfrm>
            <a:off x="4644675" y="500925"/>
            <a:ext cx="4166400" cy="4098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t>Research question</a:t>
            </a:r>
            <a:r>
              <a:rPr lang="en"/>
              <a:t>:</a:t>
            </a:r>
            <a:endParaRPr/>
          </a:p>
          <a:p>
            <a:pPr indent="-311150" lvl="0" marL="457200" rtl="0" algn="l">
              <a:spcBef>
                <a:spcPts val="1200"/>
              </a:spcBef>
              <a:spcAft>
                <a:spcPts val="0"/>
              </a:spcAft>
              <a:buSzPts val="1300"/>
              <a:buChar char="❖"/>
            </a:pPr>
            <a:r>
              <a:rPr lang="en"/>
              <a:t>How is "alternative agriculture" understood by producers and consumers of a short food supply chain from Romania?</a:t>
            </a:r>
            <a:endParaRPr/>
          </a:p>
          <a:p>
            <a:pPr indent="0" lvl="0" marL="0" rtl="0" algn="l">
              <a:spcBef>
                <a:spcPts val="1200"/>
              </a:spcBef>
              <a:spcAft>
                <a:spcPts val="0"/>
              </a:spcAft>
              <a:buNone/>
            </a:pPr>
            <a:r>
              <a:t/>
            </a:r>
            <a:endParaRPr/>
          </a:p>
          <a:p>
            <a:pPr indent="0" lvl="0" marL="0" rtl="0" algn="l">
              <a:spcBef>
                <a:spcPts val="1200"/>
              </a:spcBef>
              <a:spcAft>
                <a:spcPts val="0"/>
              </a:spcAft>
              <a:buNone/>
            </a:pPr>
            <a:r>
              <a:rPr b="1" lang="en"/>
              <a:t>Methodology</a:t>
            </a:r>
            <a:r>
              <a:rPr lang="en"/>
              <a:t>: qualitative data analysis</a:t>
            </a:r>
            <a:endParaRPr/>
          </a:p>
          <a:p>
            <a:pPr indent="0" lvl="0" marL="0" rtl="0" algn="l">
              <a:spcBef>
                <a:spcPts val="1200"/>
              </a:spcBef>
              <a:spcAft>
                <a:spcPts val="0"/>
              </a:spcAft>
              <a:buNone/>
            </a:pPr>
            <a:r>
              <a:rPr b="1" lang="en"/>
              <a:t>Data sources</a:t>
            </a:r>
            <a:r>
              <a:rPr lang="en"/>
              <a:t>: </a:t>
            </a:r>
            <a:endParaRPr/>
          </a:p>
          <a:p>
            <a:pPr indent="0" lvl="0" marL="0" rtl="0" algn="l">
              <a:spcBef>
                <a:spcPts val="1200"/>
              </a:spcBef>
              <a:spcAft>
                <a:spcPts val="0"/>
              </a:spcAft>
              <a:buNone/>
            </a:pPr>
            <a:r>
              <a:rPr lang="en"/>
              <a:t>-15 interviews (initiator, consumers, producers)</a:t>
            </a:r>
            <a:endParaRPr/>
          </a:p>
          <a:p>
            <a:pPr indent="0" lvl="0" marL="0" rtl="0" algn="l">
              <a:spcBef>
                <a:spcPts val="1200"/>
              </a:spcBef>
              <a:spcAft>
                <a:spcPts val="1200"/>
              </a:spcAft>
              <a:buNone/>
            </a:pPr>
            <a:r>
              <a:rPr lang="en"/>
              <a:t>- Social media content analysis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7"/>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Peasant Box (Cutia Țăranului)</a:t>
            </a:r>
            <a:endParaRPr/>
          </a:p>
        </p:txBody>
      </p:sp>
      <p:sp>
        <p:nvSpPr>
          <p:cNvPr id="95" name="Google Shape;95;p17"/>
          <p:cNvSpPr txBox="1"/>
          <p:nvPr>
            <p:ph idx="1" type="body"/>
          </p:nvPr>
        </p:nvSpPr>
        <p:spPr>
          <a:xfrm>
            <a:off x="311700" y="1505700"/>
            <a:ext cx="4692300" cy="30762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sz="1500">
                <a:solidFill>
                  <a:srgbClr val="000000"/>
                </a:solidFill>
              </a:rPr>
              <a:t>Peasant Box (Cutia Țăranului), which works based on a direct subscription to a near-city farm, which periodically prepares and delivers a box of various seasonal foods obtained in the household. </a:t>
            </a:r>
            <a:endParaRPr sz="1500">
              <a:solidFill>
                <a:srgbClr val="000000"/>
              </a:solidFill>
            </a:endParaRPr>
          </a:p>
          <a:p>
            <a:pPr indent="0" lvl="0" marL="457200" rtl="0" algn="l">
              <a:spcBef>
                <a:spcPts val="1200"/>
              </a:spcBef>
              <a:spcAft>
                <a:spcPts val="1200"/>
              </a:spcAft>
              <a:buNone/>
            </a:pPr>
            <a:r>
              <a:rPr lang="en" sz="1500">
                <a:solidFill>
                  <a:srgbClr val="000000"/>
                </a:solidFill>
              </a:rPr>
              <a:t>The subscription is a long-term one, excluding the the possibility of purchasing a box only once, precisely to encourage the formation of a relationship between consumer and producer. </a:t>
            </a:r>
            <a:endParaRPr sz="1500">
              <a:solidFill>
                <a:srgbClr val="000000"/>
              </a:solidFill>
            </a:endParaRPr>
          </a:p>
        </p:txBody>
      </p:sp>
      <p:pic>
        <p:nvPicPr>
          <p:cNvPr id="96" name="Google Shape;96;p17"/>
          <p:cNvPicPr preferRelativeResize="0"/>
          <p:nvPr/>
        </p:nvPicPr>
        <p:blipFill>
          <a:blip r:embed="rId3">
            <a:alphaModFix/>
          </a:blip>
          <a:stretch>
            <a:fillRect/>
          </a:stretch>
        </p:blipFill>
        <p:spPr>
          <a:xfrm>
            <a:off x="5574225" y="1707750"/>
            <a:ext cx="2733100" cy="27467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8"/>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Discourse about “clean food”</a:t>
            </a:r>
            <a:endParaRPr/>
          </a:p>
        </p:txBody>
      </p:sp>
      <p:pic>
        <p:nvPicPr>
          <p:cNvPr id="102" name="Google Shape;102;p18"/>
          <p:cNvPicPr preferRelativeResize="0"/>
          <p:nvPr/>
        </p:nvPicPr>
        <p:blipFill>
          <a:blip r:embed="rId3">
            <a:alphaModFix/>
          </a:blip>
          <a:stretch>
            <a:fillRect/>
          </a:stretch>
        </p:blipFill>
        <p:spPr>
          <a:xfrm>
            <a:off x="403300" y="2099425"/>
            <a:ext cx="3983300" cy="2319250"/>
          </a:xfrm>
          <a:prstGeom prst="rect">
            <a:avLst/>
          </a:prstGeom>
          <a:noFill/>
          <a:ln>
            <a:noFill/>
          </a:ln>
        </p:spPr>
      </p:pic>
      <p:sp>
        <p:nvSpPr>
          <p:cNvPr id="103" name="Google Shape;103;p18"/>
          <p:cNvSpPr txBox="1"/>
          <p:nvPr/>
        </p:nvSpPr>
        <p:spPr>
          <a:xfrm>
            <a:off x="4962300" y="1770250"/>
            <a:ext cx="3888900" cy="2924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Roboto"/>
                <a:ea typeface="Roboto"/>
                <a:cs typeface="Roboto"/>
                <a:sym typeface="Roboto"/>
              </a:rPr>
              <a:t>The term “clean food" is used in place of organic or bio, which would only be possible based on a certification. </a:t>
            </a:r>
            <a:endParaRPr sz="1500">
              <a:latin typeface="Roboto"/>
              <a:ea typeface="Roboto"/>
              <a:cs typeface="Roboto"/>
              <a:sym typeface="Roboto"/>
            </a:endParaRPr>
          </a:p>
          <a:p>
            <a:pPr indent="0" lvl="0" marL="0" rtl="0" algn="l">
              <a:spcBef>
                <a:spcPts val="0"/>
              </a:spcBef>
              <a:spcAft>
                <a:spcPts val="0"/>
              </a:spcAft>
              <a:buNone/>
            </a:pPr>
            <a:r>
              <a:t/>
            </a:r>
            <a:endParaRPr sz="1500">
              <a:latin typeface="Roboto"/>
              <a:ea typeface="Roboto"/>
              <a:cs typeface="Roboto"/>
              <a:sym typeface="Roboto"/>
            </a:endParaRPr>
          </a:p>
          <a:p>
            <a:pPr indent="0" lvl="0" marL="0" rtl="0" algn="l">
              <a:spcBef>
                <a:spcPts val="0"/>
              </a:spcBef>
              <a:spcAft>
                <a:spcPts val="0"/>
              </a:spcAft>
              <a:buNone/>
            </a:pPr>
            <a:r>
              <a:rPr lang="en" sz="1500">
                <a:latin typeface="Roboto"/>
                <a:ea typeface="Roboto"/>
                <a:cs typeface="Roboto"/>
                <a:sym typeface="Roboto"/>
              </a:rPr>
              <a:t>The two discursive constructions built around food, are based on:</a:t>
            </a:r>
            <a:endParaRPr sz="1500">
              <a:latin typeface="Roboto"/>
              <a:ea typeface="Roboto"/>
              <a:cs typeface="Roboto"/>
              <a:sym typeface="Roboto"/>
            </a:endParaRPr>
          </a:p>
          <a:p>
            <a:pPr indent="-323850" lvl="0" marL="457200" rtl="0" algn="l">
              <a:spcBef>
                <a:spcPts val="0"/>
              </a:spcBef>
              <a:spcAft>
                <a:spcPts val="0"/>
              </a:spcAft>
              <a:buSzPts val="1500"/>
              <a:buFont typeface="Roboto"/>
              <a:buChar char="-"/>
            </a:pPr>
            <a:r>
              <a:rPr lang="en" sz="1500">
                <a:latin typeface="Roboto"/>
                <a:ea typeface="Roboto"/>
                <a:cs typeface="Roboto"/>
                <a:sym typeface="Roboto"/>
              </a:rPr>
              <a:t> the place of origin (authenticity) </a:t>
            </a:r>
            <a:endParaRPr sz="1500">
              <a:latin typeface="Roboto"/>
              <a:ea typeface="Roboto"/>
              <a:cs typeface="Roboto"/>
              <a:sym typeface="Roboto"/>
            </a:endParaRPr>
          </a:p>
          <a:p>
            <a:pPr indent="0" lvl="0" marL="457200" rtl="0" algn="l">
              <a:spcBef>
                <a:spcPts val="0"/>
              </a:spcBef>
              <a:spcAft>
                <a:spcPts val="0"/>
              </a:spcAft>
              <a:buNone/>
            </a:pPr>
            <a:r>
              <a:t/>
            </a:r>
            <a:endParaRPr sz="1500">
              <a:latin typeface="Roboto"/>
              <a:ea typeface="Roboto"/>
              <a:cs typeface="Roboto"/>
              <a:sym typeface="Roboto"/>
            </a:endParaRPr>
          </a:p>
          <a:p>
            <a:pPr indent="-323850" lvl="0" marL="457200" rtl="0" algn="l">
              <a:spcBef>
                <a:spcPts val="0"/>
              </a:spcBef>
              <a:spcAft>
                <a:spcPts val="0"/>
              </a:spcAft>
              <a:buSzPts val="1500"/>
              <a:buFont typeface="Roboto"/>
              <a:buChar char="-"/>
            </a:pPr>
            <a:r>
              <a:rPr lang="en" sz="1500">
                <a:latin typeface="Roboto"/>
                <a:ea typeface="Roboto"/>
                <a:cs typeface="Roboto"/>
                <a:sym typeface="Roboto"/>
              </a:rPr>
              <a:t>on the way it is produced (naturalness)</a:t>
            </a:r>
            <a:endParaRPr sz="1500">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9"/>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09" name="Google Shape;109;p19"/>
          <p:cNvSpPr txBox="1"/>
          <p:nvPr>
            <p:ph idx="1" type="body"/>
          </p:nvPr>
        </p:nvSpPr>
        <p:spPr>
          <a:xfrm>
            <a:off x="589000" y="1522425"/>
            <a:ext cx="3021300" cy="32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sz="1400"/>
          </a:p>
          <a:p>
            <a:pPr indent="0" lvl="0" marL="0" rtl="0" algn="l">
              <a:spcBef>
                <a:spcPts val="1200"/>
              </a:spcBef>
              <a:spcAft>
                <a:spcPts val="0"/>
              </a:spcAft>
              <a:buNone/>
            </a:pPr>
            <a:r>
              <a:rPr lang="en" sz="1400"/>
              <a:t>Trust is an essential element of the relationship between the participants of a CSA that is necessary for the function of this type of projects. </a:t>
            </a:r>
            <a:endParaRPr sz="1400"/>
          </a:p>
          <a:p>
            <a:pPr indent="0" lvl="0" marL="0" rtl="0" algn="l">
              <a:spcBef>
                <a:spcPts val="1200"/>
              </a:spcBef>
              <a:spcAft>
                <a:spcPts val="1200"/>
              </a:spcAft>
              <a:buNone/>
            </a:pPr>
            <a:r>
              <a:rPr lang="en" sz="1400"/>
              <a:t>What sets apart the relationship through this network is the fact that it is kept informal</a:t>
            </a:r>
            <a:endParaRPr sz="1400"/>
          </a:p>
        </p:txBody>
      </p:sp>
      <p:pic>
        <p:nvPicPr>
          <p:cNvPr id="110" name="Google Shape;110;p19"/>
          <p:cNvPicPr preferRelativeResize="0"/>
          <p:nvPr/>
        </p:nvPicPr>
        <p:blipFill>
          <a:blip r:embed="rId3">
            <a:alphaModFix/>
          </a:blip>
          <a:stretch>
            <a:fillRect/>
          </a:stretch>
        </p:blipFill>
        <p:spPr>
          <a:xfrm>
            <a:off x="4005275" y="1522425"/>
            <a:ext cx="4527600" cy="339745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0"/>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Conclusions</a:t>
            </a:r>
            <a:endParaRPr/>
          </a:p>
        </p:txBody>
      </p:sp>
      <p:sp>
        <p:nvSpPr>
          <p:cNvPr id="116" name="Google Shape;116;p20"/>
          <p:cNvSpPr txBox="1"/>
          <p:nvPr>
            <p:ph idx="1" type="body"/>
          </p:nvPr>
        </p:nvSpPr>
        <p:spPr>
          <a:xfrm>
            <a:off x="311700" y="1505700"/>
            <a:ext cx="3999900" cy="3076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17" name="Google Shape;117;p20"/>
          <p:cNvPicPr preferRelativeResize="0"/>
          <p:nvPr/>
        </p:nvPicPr>
        <p:blipFill>
          <a:blip r:embed="rId3">
            <a:alphaModFix/>
          </a:blip>
          <a:stretch>
            <a:fillRect/>
          </a:stretch>
        </p:blipFill>
        <p:spPr>
          <a:xfrm>
            <a:off x="105925" y="1460625"/>
            <a:ext cx="5192100" cy="2916225"/>
          </a:xfrm>
          <a:prstGeom prst="rect">
            <a:avLst/>
          </a:prstGeom>
          <a:noFill/>
          <a:ln>
            <a:noFill/>
          </a:ln>
        </p:spPr>
      </p:pic>
      <p:sp>
        <p:nvSpPr>
          <p:cNvPr id="118" name="Google Shape;118;p20"/>
          <p:cNvSpPr txBox="1"/>
          <p:nvPr/>
        </p:nvSpPr>
        <p:spPr>
          <a:xfrm>
            <a:off x="6537400" y="4446525"/>
            <a:ext cx="2099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Roboto"/>
                <a:ea typeface="Roboto"/>
                <a:cs typeface="Roboto"/>
                <a:sym typeface="Roboto"/>
              </a:rPr>
              <a:t>Thank you!</a:t>
            </a:r>
            <a:endParaRPr b="1" sz="2000">
              <a:latin typeface="Roboto"/>
              <a:ea typeface="Roboto"/>
              <a:cs typeface="Roboto"/>
              <a:sym typeface="Roboto"/>
            </a:endParaRPr>
          </a:p>
        </p:txBody>
      </p:sp>
      <p:sp>
        <p:nvSpPr>
          <p:cNvPr id="119" name="Google Shape;119;p20"/>
          <p:cNvSpPr txBox="1"/>
          <p:nvPr/>
        </p:nvSpPr>
        <p:spPr>
          <a:xfrm>
            <a:off x="5645300" y="1505425"/>
            <a:ext cx="3080400" cy="233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Roboto"/>
                <a:ea typeface="Roboto"/>
                <a:cs typeface="Roboto"/>
                <a:sym typeface="Roboto"/>
              </a:rPr>
              <a:t>- </a:t>
            </a:r>
            <a:r>
              <a:rPr lang="en">
                <a:latin typeface="Roboto"/>
                <a:ea typeface="Roboto"/>
                <a:cs typeface="Roboto"/>
                <a:sym typeface="Roboto"/>
              </a:rPr>
              <a:t>short networks counteract the exclusionary effects of certificates by re-introducing close relationships based on the trust between consumers and producers</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rPr lang="en">
                <a:latin typeface="Roboto"/>
                <a:ea typeface="Roboto"/>
                <a:cs typeface="Roboto"/>
                <a:sym typeface="Roboto"/>
              </a:rPr>
              <a:t>-in the absence of imposed definitions regarding quality, people create their own rhetoric about what defines food as good</a:t>
            </a:r>
            <a:endParaRPr>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xmlns:r="http://schemas.openxmlformats.org/officeDocument/2006/relationships"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