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262" r:id="rId2"/>
    <p:sldId id="263" r:id="rId3"/>
    <p:sldId id="264" r:id="rId4"/>
    <p:sldId id="290" r:id="rId5"/>
    <p:sldId id="265" r:id="rId6"/>
    <p:sldId id="271" r:id="rId7"/>
    <p:sldId id="268" r:id="rId8"/>
    <p:sldId id="276" r:id="rId9"/>
    <p:sldId id="291" r:id="rId10"/>
    <p:sldId id="274" r:id="rId11"/>
    <p:sldId id="275" r:id="rId12"/>
    <p:sldId id="273" r:id="rId13"/>
    <p:sldId id="272" r:id="rId14"/>
    <p:sldId id="277" r:id="rId15"/>
    <p:sldId id="280" r:id="rId16"/>
    <p:sldId id="278" r:id="rId17"/>
    <p:sldId id="281" r:id="rId18"/>
    <p:sldId id="283" r:id="rId19"/>
    <p:sldId id="292" r:id="rId20"/>
    <p:sldId id="282" r:id="rId21"/>
    <p:sldId id="284" r:id="rId22"/>
    <p:sldId id="285" r:id="rId23"/>
    <p:sldId id="289" r:id="rId24"/>
    <p:sldId id="288" r:id="rId25"/>
    <p:sldId id="260" r:id="rId26"/>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FF1568-81A7-454D-8D73-D26C7E1C08D2}" type="datetimeFigureOut">
              <a:rPr lang="it-IT" smtClean="0"/>
              <a:t>12/12/2016</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F92492-9E18-694D-AD28-B6072D2EC624}" type="slidenum">
              <a:rPr lang="it-IT" smtClean="0"/>
              <a:t>‹nº›</a:t>
            </a:fld>
            <a:endParaRPr lang="it-IT"/>
          </a:p>
        </p:txBody>
      </p:sp>
    </p:spTree>
    <p:extLst>
      <p:ext uri="{BB962C8B-B14F-4D97-AF65-F5344CB8AC3E}">
        <p14:creationId xmlns:p14="http://schemas.microsoft.com/office/powerpoint/2010/main" val="6230799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451372-80F4-1046-B673-2F2A030E616D}" type="datetimeFigureOut">
              <a:rPr lang="it-IT" smtClean="0"/>
              <a:t>12/12/2016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4E6019-4411-CD45-9FFB-DEB036721201}" type="slidenum">
              <a:rPr lang="it-IT" smtClean="0"/>
              <a:t>‹nº›</a:t>
            </a:fld>
            <a:endParaRPr lang="it-IT"/>
          </a:p>
        </p:txBody>
      </p:sp>
    </p:spTree>
    <p:extLst>
      <p:ext uri="{BB962C8B-B14F-4D97-AF65-F5344CB8AC3E}">
        <p14:creationId xmlns:p14="http://schemas.microsoft.com/office/powerpoint/2010/main" val="27274961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a:p>
        </p:txBody>
      </p:sp>
      <p:sp>
        <p:nvSpPr>
          <p:cNvPr id="4" name="Marcador de Posição do Número do Diapositivo 3"/>
          <p:cNvSpPr>
            <a:spLocks noGrp="1"/>
          </p:cNvSpPr>
          <p:nvPr>
            <p:ph type="sldNum" sz="quarter" idx="10"/>
          </p:nvPr>
        </p:nvSpPr>
        <p:spPr/>
        <p:txBody>
          <a:bodyPr/>
          <a:lstStyle/>
          <a:p>
            <a:fld id="{AE4E6019-4411-CD45-9FFB-DEB036721201}" type="slidenum">
              <a:rPr lang="it-IT" smtClean="0"/>
              <a:t>1</a:t>
            </a:fld>
            <a:endParaRPr lang="it-IT"/>
          </a:p>
        </p:txBody>
      </p:sp>
    </p:spTree>
    <p:extLst>
      <p:ext uri="{BB962C8B-B14F-4D97-AF65-F5344CB8AC3E}">
        <p14:creationId xmlns:p14="http://schemas.microsoft.com/office/powerpoint/2010/main" val="1293948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10"/>
          </p:nvPr>
        </p:nvSpPr>
        <p:spPr/>
        <p:txBody>
          <a:bodyPr/>
          <a:lstStyle/>
          <a:p>
            <a:fld id="{AE4E6019-4411-CD45-9FFB-DEB036721201}" type="slidenum">
              <a:rPr lang="it-IT" smtClean="0"/>
              <a:t>6</a:t>
            </a:fld>
            <a:endParaRPr lang="it-IT"/>
          </a:p>
        </p:txBody>
      </p:sp>
    </p:spTree>
    <p:extLst>
      <p:ext uri="{BB962C8B-B14F-4D97-AF65-F5344CB8AC3E}">
        <p14:creationId xmlns:p14="http://schemas.microsoft.com/office/powerpoint/2010/main" val="517673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55F35F9-25B7-0940-9FCB-E6B040AFD757}" type="datetime1">
              <a:rPr lang="it-IT" smtClean="0"/>
              <a:t>12/12/2016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4271403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2EB6114-A677-7445-8295-119C13C6E327}" type="datetime1">
              <a:rPr lang="it-IT" smtClean="0"/>
              <a:t>12/12/2016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577127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F1FCF3B9-B47B-2D4C-A9DF-87E8A66587D0}" type="datetime1">
              <a:rPr lang="it-IT" smtClean="0"/>
              <a:t>12/12/2016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4060377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EC67F56-78BA-FA40-8819-4B233A5FBE04}" type="datetime1">
              <a:rPr lang="it-IT" smtClean="0"/>
              <a:t>12/12/2016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57152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771C471-0867-9E4B-A906-5111136C471E}" type="datetime1">
              <a:rPr lang="it-IT" smtClean="0"/>
              <a:t>12/12/2016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3020102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0888BDA3-34FE-8E41-A4D9-DC224BDFBD22}" type="datetime1">
              <a:rPr lang="it-IT" smtClean="0"/>
              <a:t>12/12/2016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4255389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F980EBA-98A0-C44C-8F51-DC5F0B34B300}" type="datetime1">
              <a:rPr lang="it-IT" smtClean="0"/>
              <a:t>12/12/2016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2214942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8475DC4D-4311-4748-B434-17104A4D82D7}" type="datetime1">
              <a:rPr lang="it-IT" smtClean="0"/>
              <a:t>12/12/2016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3484788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EB703668-1946-C24F-AD7A-9439B5844103}" type="datetime1">
              <a:rPr lang="it-IT" smtClean="0"/>
              <a:t>12/12/2016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285922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3558C3B-080B-A849-9052-1EAD434C3946}" type="datetime1">
              <a:rPr lang="it-IT" smtClean="0"/>
              <a:t>12/12/2016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2071596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994256-B952-624E-9D8B-8A62ADB93749}" type="datetime1">
              <a:rPr lang="it-IT" smtClean="0"/>
              <a:t>12/12/2016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3DB2CF-62B2-534A-99FA-C41DD4DD3D82}" type="slidenum">
              <a:rPr lang="it-IT" smtClean="0"/>
              <a:t>‹nº›</a:t>
            </a:fld>
            <a:endParaRPr lang="it-IT"/>
          </a:p>
        </p:txBody>
      </p:sp>
    </p:spTree>
    <p:extLst>
      <p:ext uri="{BB962C8B-B14F-4D97-AF65-F5344CB8AC3E}">
        <p14:creationId xmlns:p14="http://schemas.microsoft.com/office/powerpoint/2010/main" val="288602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9DA2B-2882-AC4F-B160-630EE0C2B022}" type="datetime1">
              <a:rPr lang="it-IT" smtClean="0"/>
              <a:t>12/12/2016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3DB2CF-62B2-534A-99FA-C41DD4DD3D82}" type="slidenum">
              <a:rPr lang="it-IT" smtClean="0"/>
              <a:t>‹nº›</a:t>
            </a:fld>
            <a:endParaRPr lang="it-IT"/>
          </a:p>
        </p:txBody>
      </p:sp>
    </p:spTree>
    <p:extLst>
      <p:ext uri="{BB962C8B-B14F-4D97-AF65-F5344CB8AC3E}">
        <p14:creationId xmlns:p14="http://schemas.microsoft.com/office/powerpoint/2010/main" val="2770418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47563"/>
            <a:ext cx="9207500" cy="69056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2640013" y="1471613"/>
            <a:ext cx="18573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endParaRPr lang="it-IT" sz="1800"/>
          </a:p>
        </p:txBody>
      </p:sp>
      <p:sp>
        <p:nvSpPr>
          <p:cNvPr id="3" name="Retângulo 2"/>
          <p:cNvSpPr/>
          <p:nvPr/>
        </p:nvSpPr>
        <p:spPr>
          <a:xfrm>
            <a:off x="587829" y="2833162"/>
            <a:ext cx="7968342" cy="754694"/>
          </a:xfrm>
          <a:prstGeom prst="rect">
            <a:avLst/>
          </a:prstGeom>
        </p:spPr>
        <p:txBody>
          <a:bodyPr wrap="square">
            <a:spAutoFit/>
          </a:bodyPr>
          <a:lstStyle/>
          <a:p>
            <a:pPr algn="ctr">
              <a:lnSpc>
                <a:spcPct val="150000"/>
              </a:lnSpc>
              <a:spcBef>
                <a:spcPts val="1400"/>
              </a:spcBef>
              <a:spcAft>
                <a:spcPts val="0"/>
              </a:spcAft>
            </a:pPr>
            <a:r>
              <a:rPr lang="en-US" sz="3200" b="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3200" b="1" dirty="0" smtClean="0">
                <a:solidFill>
                  <a:schemeClr val="bg2"/>
                </a:solidFill>
                <a:latin typeface="Calibri" panose="020F0502020204030204" pitchFamily="34" charset="0"/>
                <a:ea typeface="Calibri" panose="020F0502020204030204" pitchFamily="34" charset="0"/>
              </a:rPr>
              <a:t>“</a:t>
            </a:r>
            <a:r>
              <a:rPr lang="it-IT" sz="3200" b="1" dirty="0">
                <a:solidFill>
                  <a:schemeClr val="bg2"/>
                </a:solidFill>
                <a:latin typeface="Calibri" panose="020F0502020204030204" pitchFamily="34" charset="0"/>
                <a:ea typeface="Times New Roman" panose="02020603050405020304" pitchFamily="18" charset="0"/>
              </a:rPr>
              <a:t>Ci si sente famiglia, ecco</a:t>
            </a:r>
            <a:r>
              <a:rPr lang="it-IT" sz="3200" b="1" dirty="0" smtClean="0">
                <a:solidFill>
                  <a:schemeClr val="bg2"/>
                </a:solidFill>
                <a:latin typeface="Calibri" panose="020F0502020204030204" pitchFamily="34" charset="0"/>
                <a:ea typeface="Times New Roman" panose="02020603050405020304" pitchFamily="18" charset="0"/>
              </a:rPr>
              <a:t>”</a:t>
            </a:r>
          </a:p>
        </p:txBody>
      </p:sp>
      <p:sp>
        <p:nvSpPr>
          <p:cNvPr id="4" name="Retângulo 3"/>
          <p:cNvSpPr/>
          <p:nvPr/>
        </p:nvSpPr>
        <p:spPr>
          <a:xfrm>
            <a:off x="1662546" y="1165337"/>
            <a:ext cx="5818909" cy="795089"/>
          </a:xfrm>
          <a:prstGeom prst="rect">
            <a:avLst/>
          </a:prstGeom>
        </p:spPr>
        <p:txBody>
          <a:bodyPr wrap="square">
            <a:spAutoFit/>
          </a:bodyPr>
          <a:lstStyle/>
          <a:p>
            <a:pPr algn="ctr">
              <a:spcBef>
                <a:spcPts val="1400"/>
              </a:spcBef>
              <a:spcAft>
                <a:spcPts val="0"/>
              </a:spcAft>
            </a:pPr>
            <a:r>
              <a:rPr lang="en-US" dirty="0" smtClean="0">
                <a:solidFill>
                  <a:schemeClr val="bg2"/>
                </a:solidFill>
                <a:latin typeface="Calibri" panose="020F0502020204030204" pitchFamily="34" charset="0"/>
                <a:ea typeface="Calibri" panose="020F0502020204030204" pitchFamily="34" charset="0"/>
              </a:rPr>
              <a:t>Men in Movement II</a:t>
            </a:r>
          </a:p>
          <a:p>
            <a:pPr algn="ctr">
              <a:spcBef>
                <a:spcPts val="1400"/>
              </a:spcBef>
            </a:pPr>
            <a:r>
              <a:rPr lang="en-US" sz="1600" dirty="0" smtClean="0">
                <a:solidFill>
                  <a:schemeClr val="bg2"/>
                </a:solidFill>
              </a:rPr>
              <a:t>Resilient</a:t>
            </a:r>
            <a:r>
              <a:rPr lang="en-US" sz="1600" dirty="0">
                <a:solidFill>
                  <a:schemeClr val="bg2"/>
                </a:solidFill>
              </a:rPr>
              <a:t>, resistant and changing masculinities in uncertain </a:t>
            </a:r>
            <a:r>
              <a:rPr lang="en-US" sz="1600" dirty="0" smtClean="0">
                <a:solidFill>
                  <a:schemeClr val="bg2"/>
                </a:solidFill>
              </a:rPr>
              <a:t>times</a:t>
            </a:r>
            <a:endParaRPr lang="en-US" sz="1600" dirty="0">
              <a:solidFill>
                <a:schemeClr val="bg2"/>
              </a:solidFill>
            </a:endParaRPr>
          </a:p>
        </p:txBody>
      </p:sp>
      <p:sp>
        <p:nvSpPr>
          <p:cNvPr id="5" name="Retângulo 4"/>
          <p:cNvSpPr/>
          <p:nvPr/>
        </p:nvSpPr>
        <p:spPr>
          <a:xfrm>
            <a:off x="2709791" y="1966257"/>
            <a:ext cx="3724418" cy="423449"/>
          </a:xfrm>
          <a:prstGeom prst="rect">
            <a:avLst/>
          </a:prstGeom>
        </p:spPr>
        <p:txBody>
          <a:bodyPr wrap="none">
            <a:spAutoFit/>
          </a:bodyPr>
          <a:lstStyle/>
          <a:p>
            <a:pPr algn="ctr">
              <a:lnSpc>
                <a:spcPct val="150000"/>
              </a:lnSpc>
              <a:spcBef>
                <a:spcPts val="1400"/>
              </a:spcBef>
              <a:spcAft>
                <a:spcPts val="0"/>
              </a:spcAft>
            </a:pPr>
            <a:r>
              <a:rPr lang="en-US" sz="16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Seminar I - Sexualities/Intimate Citizenship</a:t>
            </a:r>
            <a:endParaRPr lang="pt-PT" sz="14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tângulo 5"/>
          <p:cNvSpPr/>
          <p:nvPr/>
        </p:nvSpPr>
        <p:spPr>
          <a:xfrm>
            <a:off x="1132764" y="3449680"/>
            <a:ext cx="6878472" cy="461665"/>
          </a:xfrm>
          <a:prstGeom prst="rect">
            <a:avLst/>
          </a:prstGeom>
        </p:spPr>
        <p:txBody>
          <a:bodyPr wrap="square">
            <a:spAutoFit/>
          </a:bodyPr>
          <a:lstStyle/>
          <a:p>
            <a:pPr algn="ctr">
              <a:spcBef>
                <a:spcPts val="1400"/>
              </a:spcBef>
              <a:spcAft>
                <a:spcPts val="0"/>
              </a:spcAft>
            </a:pPr>
            <a:r>
              <a:rPr lang="en-GB" sz="2400" b="1" dirty="0">
                <a:solidFill>
                  <a:schemeClr val="bg2"/>
                </a:solidFill>
                <a:latin typeface="Calibri" panose="020F0502020204030204" pitchFamily="34" charset="0"/>
                <a:ea typeface="Times New Roman" panose="02020603050405020304" pitchFamily="18" charset="0"/>
              </a:rPr>
              <a:t>Experiences of Italian gay fathers through surrogacy </a:t>
            </a:r>
            <a:endParaRPr lang="pt-PT" sz="2400" dirty="0">
              <a:solidFill>
                <a:schemeClr val="bg2"/>
              </a:solidFill>
              <a:latin typeface="Times New Roman" panose="02020603050405020304" pitchFamily="18" charset="0"/>
              <a:ea typeface="Times New Roman" panose="02020603050405020304" pitchFamily="18" charset="0"/>
            </a:endParaRPr>
          </a:p>
        </p:txBody>
      </p:sp>
      <p:sp>
        <p:nvSpPr>
          <p:cNvPr id="8" name="Retângulo 7"/>
          <p:cNvSpPr/>
          <p:nvPr/>
        </p:nvSpPr>
        <p:spPr>
          <a:xfrm>
            <a:off x="2286000" y="2323886"/>
            <a:ext cx="4572000" cy="338554"/>
          </a:xfrm>
          <a:prstGeom prst="rect">
            <a:avLst/>
          </a:prstGeom>
        </p:spPr>
        <p:txBody>
          <a:bodyPr>
            <a:spAutoFit/>
          </a:bodyPr>
          <a:lstStyle/>
          <a:p>
            <a:pPr algn="ctr"/>
            <a:r>
              <a:rPr lang="en-US" sz="1600" dirty="0">
                <a:solidFill>
                  <a:schemeClr val="bg2"/>
                </a:solidFill>
              </a:rPr>
              <a:t>5th and 6th December </a:t>
            </a:r>
            <a:r>
              <a:rPr lang="en-US" sz="1600" dirty="0" smtClean="0">
                <a:solidFill>
                  <a:schemeClr val="bg2"/>
                </a:solidFill>
              </a:rPr>
              <a:t>2016 - Rome</a:t>
            </a:r>
            <a:endParaRPr lang="en-US" sz="1600" dirty="0">
              <a:solidFill>
                <a:schemeClr val="bg2"/>
              </a:solidFill>
            </a:endParaRPr>
          </a:p>
        </p:txBody>
      </p:sp>
      <p:sp>
        <p:nvSpPr>
          <p:cNvPr id="9" name="CaixaDeTexto 8"/>
          <p:cNvSpPr txBox="1"/>
          <p:nvPr/>
        </p:nvSpPr>
        <p:spPr>
          <a:xfrm>
            <a:off x="1731987" y="4335328"/>
            <a:ext cx="5477599" cy="646331"/>
          </a:xfrm>
          <a:prstGeom prst="rect">
            <a:avLst/>
          </a:prstGeom>
          <a:noFill/>
        </p:spPr>
        <p:txBody>
          <a:bodyPr wrap="square" rtlCol="0">
            <a:spAutoFit/>
          </a:bodyPr>
          <a:lstStyle/>
          <a:p>
            <a:pPr algn="ctr"/>
            <a:r>
              <a:rPr lang="pt-PT" dirty="0" smtClean="0">
                <a:solidFill>
                  <a:schemeClr val="bg2"/>
                </a:solidFill>
              </a:rPr>
              <a:t>Tatiana </a:t>
            </a:r>
            <a:r>
              <a:rPr lang="pt-PT" dirty="0" err="1" smtClean="0">
                <a:solidFill>
                  <a:schemeClr val="bg2"/>
                </a:solidFill>
              </a:rPr>
              <a:t>Motterle</a:t>
            </a:r>
            <a:endParaRPr lang="pt-PT" dirty="0" smtClean="0">
              <a:solidFill>
                <a:schemeClr val="bg2"/>
              </a:solidFill>
            </a:endParaRPr>
          </a:p>
          <a:p>
            <a:pPr algn="ctr"/>
            <a:r>
              <a:rPr lang="pt-PT" dirty="0" smtClean="0">
                <a:solidFill>
                  <a:schemeClr val="bg2"/>
                </a:solidFill>
              </a:rPr>
              <a:t>Centro de Estudos Sociais - Coimbra</a:t>
            </a:r>
            <a:endParaRPr lang="pt-PT" dirty="0">
              <a:solidFill>
                <a:schemeClr val="bg2"/>
              </a:solidFill>
            </a:endParaRPr>
          </a:p>
        </p:txBody>
      </p:sp>
    </p:spTree>
    <p:extLst>
      <p:ext uri="{BB962C8B-B14F-4D97-AF65-F5344CB8AC3E}">
        <p14:creationId xmlns:p14="http://schemas.microsoft.com/office/powerpoint/2010/main" val="1911056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p:cNvSpPr>
            <a:spLocks noGrp="1"/>
          </p:cNvSpPr>
          <p:nvPr>
            <p:ph type="title"/>
          </p:nvPr>
        </p:nvSpPr>
        <p:spPr>
          <a:xfrm>
            <a:off x="1359694" y="20638"/>
            <a:ext cx="6424612" cy="1143000"/>
          </a:xfrm>
        </p:spPr>
        <p:txBody>
          <a:bodyPr>
            <a:normAutofit/>
          </a:bodyPr>
          <a:lstStyle/>
          <a:p>
            <a:pPr eaLnBrk="1" hangingPunct="1"/>
            <a:r>
              <a:rPr lang="it-IT" sz="4800" b="1" dirty="0">
                <a:solidFill>
                  <a:schemeClr val="bg2"/>
                </a:solidFill>
              </a:rPr>
              <a:t>INTIMATE</a:t>
            </a:r>
            <a:endParaRPr lang="it-IT" sz="4800" b="1" dirty="0">
              <a:solidFill>
                <a:schemeClr val="bg2"/>
              </a:solidFill>
            </a:endParaRPr>
          </a:p>
        </p:txBody>
      </p:sp>
      <p:sp>
        <p:nvSpPr>
          <p:cNvPr id="2" name="Segnaposto numero diapositiva 1"/>
          <p:cNvSpPr>
            <a:spLocks noGrp="1"/>
          </p:cNvSpPr>
          <p:nvPr>
            <p:ph type="sldNum" sz="quarter" idx="12"/>
          </p:nvPr>
        </p:nvSpPr>
        <p:spPr>
          <a:xfrm>
            <a:off x="6862148" y="6356350"/>
            <a:ext cx="2133600" cy="365125"/>
          </a:xfrm>
        </p:spPr>
        <p:txBody>
          <a:bodyPr/>
          <a:lstStyle/>
          <a:p>
            <a:pPr>
              <a:defRPr/>
            </a:pPr>
            <a:fld id="{64963C65-CE50-254A-8673-87BDE9E46455}" type="slidenum">
              <a:rPr lang="en-US" smtClean="0"/>
              <a:pPr>
                <a:defRPr/>
              </a:pPr>
              <a:t>2</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9"/>
          <p:cNvSpPr>
            <a:spLocks noChangeArrowheads="1"/>
          </p:cNvSpPr>
          <p:nvPr/>
        </p:nvSpPr>
        <p:spPr bwMode="auto">
          <a:xfrm>
            <a:off x="501908" y="1588"/>
            <a:ext cx="7905492" cy="337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PT"/>
          </a:p>
        </p:txBody>
      </p:sp>
      <p:pic>
        <p:nvPicPr>
          <p:cNvPr id="1032" name="Imagem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130" y="1168876"/>
            <a:ext cx="8053720" cy="5295033"/>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661" y="1080244"/>
            <a:ext cx="8668750" cy="5777756"/>
          </a:xfrm>
          <a:prstGeom prst="rect">
            <a:avLst/>
          </a:prstGeom>
        </p:spPr>
      </p:pic>
    </p:spTree>
    <p:extLst>
      <p:ext uri="{BB962C8B-B14F-4D97-AF65-F5344CB8AC3E}">
        <p14:creationId xmlns:p14="http://schemas.microsoft.com/office/powerpoint/2010/main" val="111788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p:cNvSpPr>
            <a:spLocks noGrp="1"/>
          </p:cNvSpPr>
          <p:nvPr>
            <p:ph type="title"/>
          </p:nvPr>
        </p:nvSpPr>
        <p:spPr>
          <a:xfrm>
            <a:off x="1359694" y="28974"/>
            <a:ext cx="6424612" cy="1143000"/>
          </a:xfrm>
        </p:spPr>
        <p:txBody>
          <a:bodyPr>
            <a:normAutofit/>
          </a:bodyPr>
          <a:lstStyle/>
          <a:p>
            <a:pPr eaLnBrk="1" hangingPunct="1"/>
            <a:r>
              <a:rPr lang="it-IT" sz="4800" b="1" dirty="0">
                <a:solidFill>
                  <a:schemeClr val="bg2"/>
                </a:solidFill>
              </a:rPr>
              <a:t>Intervistati</a:t>
            </a:r>
            <a:endParaRPr lang="it-IT" sz="4800" b="1" dirty="0">
              <a:solidFill>
                <a:schemeClr val="bg2"/>
              </a:solidFill>
            </a:endParaRPr>
          </a:p>
        </p:txBody>
      </p:sp>
      <p:sp>
        <p:nvSpPr>
          <p:cNvPr id="5124" name="Content Placeholder 11"/>
          <p:cNvSpPr>
            <a:spLocks noGrp="1"/>
          </p:cNvSpPr>
          <p:nvPr>
            <p:ph idx="1"/>
          </p:nvPr>
        </p:nvSpPr>
        <p:spPr>
          <a:xfrm>
            <a:off x="0" y="1424745"/>
            <a:ext cx="8995748" cy="4759325"/>
          </a:xfrm>
        </p:spPr>
        <p:txBody>
          <a:bodyPr>
            <a:normAutofit/>
          </a:bodyPr>
          <a:lstStyle/>
          <a:p>
            <a:pPr algn="ctr"/>
            <a:r>
              <a:rPr lang="it-IT" sz="2800" b="1" dirty="0" smtClean="0">
                <a:solidFill>
                  <a:schemeClr val="bg2"/>
                </a:solidFill>
                <a:latin typeface="+mj-lt"/>
              </a:rPr>
              <a:t>Carlo</a:t>
            </a:r>
            <a:r>
              <a:rPr lang="it-IT" sz="2800" b="1" dirty="0">
                <a:solidFill>
                  <a:schemeClr val="bg2"/>
                </a:solidFill>
                <a:latin typeface="+mj-lt"/>
              </a:rPr>
              <a:t>:</a:t>
            </a:r>
            <a:r>
              <a:rPr lang="it-IT" sz="2800" dirty="0" smtClean="0">
                <a:solidFill>
                  <a:schemeClr val="bg2"/>
                </a:solidFill>
                <a:latin typeface="+mj-lt"/>
              </a:rPr>
              <a:t> </a:t>
            </a:r>
            <a:r>
              <a:rPr lang="it-IT" sz="2800" dirty="0">
                <a:solidFill>
                  <a:schemeClr val="bg2"/>
                </a:solidFill>
                <a:latin typeface="+mj-lt"/>
              </a:rPr>
              <a:t>30-34, gay, “libero” </a:t>
            </a:r>
            <a:r>
              <a:rPr lang="it-IT" sz="2800" dirty="0" smtClean="0">
                <a:solidFill>
                  <a:schemeClr val="bg2"/>
                </a:solidFill>
                <a:latin typeface="+mj-lt"/>
              </a:rPr>
              <a:t>professionista, </a:t>
            </a:r>
            <a:r>
              <a:rPr lang="it-IT" sz="2800" dirty="0">
                <a:solidFill>
                  <a:schemeClr val="bg2"/>
                </a:solidFill>
                <a:latin typeface="+mj-lt"/>
              </a:rPr>
              <a:t>convive col compagno e 1 figlio </a:t>
            </a:r>
            <a:endParaRPr lang="it-IT" sz="2800" dirty="0" smtClean="0">
              <a:solidFill>
                <a:schemeClr val="bg2"/>
              </a:solidFill>
              <a:latin typeface="+mj-lt"/>
            </a:endParaRPr>
          </a:p>
          <a:p>
            <a:pPr algn="ctr"/>
            <a:r>
              <a:rPr lang="it-IT" sz="2800" b="1" dirty="0" smtClean="0">
                <a:solidFill>
                  <a:schemeClr val="bg2"/>
                </a:solidFill>
                <a:latin typeface="+mj-lt"/>
              </a:rPr>
              <a:t>Filippo:</a:t>
            </a:r>
            <a:r>
              <a:rPr lang="it-IT" sz="2800" dirty="0" smtClean="0">
                <a:solidFill>
                  <a:schemeClr val="bg2"/>
                </a:solidFill>
                <a:latin typeface="+mj-lt"/>
              </a:rPr>
              <a:t> </a:t>
            </a:r>
            <a:r>
              <a:rPr lang="it-IT" sz="2800" dirty="0">
                <a:solidFill>
                  <a:schemeClr val="bg2"/>
                </a:solidFill>
                <a:latin typeface="+mj-lt"/>
              </a:rPr>
              <a:t>40-45, gay, impiegato a tempo </a:t>
            </a:r>
            <a:r>
              <a:rPr lang="it-IT" sz="2800" dirty="0" smtClean="0">
                <a:solidFill>
                  <a:schemeClr val="bg2"/>
                </a:solidFill>
                <a:latin typeface="+mj-lt"/>
              </a:rPr>
              <a:t>pieno, </a:t>
            </a:r>
            <a:r>
              <a:rPr lang="it-IT" sz="2800" dirty="0">
                <a:solidFill>
                  <a:schemeClr val="bg2"/>
                </a:solidFill>
                <a:latin typeface="+mj-lt"/>
              </a:rPr>
              <a:t>convive col marito e 2 figli </a:t>
            </a:r>
            <a:r>
              <a:rPr lang="it-IT" sz="2800" dirty="0" smtClean="0">
                <a:solidFill>
                  <a:schemeClr val="bg2"/>
                </a:solidFill>
                <a:latin typeface="+mj-lt"/>
              </a:rPr>
              <a:t>gemelli</a:t>
            </a:r>
            <a:endParaRPr lang="pt-PT" sz="2800" dirty="0">
              <a:solidFill>
                <a:schemeClr val="bg2"/>
              </a:solidFill>
              <a:latin typeface="+mj-lt"/>
            </a:endParaRPr>
          </a:p>
          <a:p>
            <a:pPr algn="ctr"/>
            <a:r>
              <a:rPr lang="it-IT" sz="2800" b="1" dirty="0" smtClean="0">
                <a:solidFill>
                  <a:schemeClr val="bg2"/>
                </a:solidFill>
                <a:latin typeface="+mj-lt"/>
              </a:rPr>
              <a:t>Gianni</a:t>
            </a:r>
            <a:r>
              <a:rPr lang="it-IT" sz="2800" dirty="0" smtClean="0">
                <a:solidFill>
                  <a:schemeClr val="bg2"/>
                </a:solidFill>
                <a:latin typeface="+mj-lt"/>
              </a:rPr>
              <a:t>: 30-34</a:t>
            </a:r>
            <a:r>
              <a:rPr lang="it-IT" sz="2800" dirty="0">
                <a:solidFill>
                  <a:schemeClr val="bg2"/>
                </a:solidFill>
                <a:latin typeface="+mj-lt"/>
              </a:rPr>
              <a:t>, gay, “libero” professionista, </a:t>
            </a:r>
            <a:r>
              <a:rPr lang="it-IT" sz="2800" dirty="0" smtClean="0">
                <a:solidFill>
                  <a:schemeClr val="bg2"/>
                </a:solidFill>
                <a:latin typeface="+mj-lt"/>
              </a:rPr>
              <a:t>convive </a:t>
            </a:r>
            <a:r>
              <a:rPr lang="it-IT" sz="2800" dirty="0">
                <a:solidFill>
                  <a:schemeClr val="bg2"/>
                </a:solidFill>
                <a:latin typeface="+mj-lt"/>
              </a:rPr>
              <a:t>col compagno, 1 figlio </a:t>
            </a:r>
            <a:r>
              <a:rPr lang="it-IT" sz="2800" dirty="0" smtClean="0">
                <a:solidFill>
                  <a:schemeClr val="bg2"/>
                </a:solidFill>
                <a:latin typeface="+mj-lt"/>
              </a:rPr>
              <a:t>e </a:t>
            </a:r>
            <a:r>
              <a:rPr lang="it-IT" sz="2800" dirty="0">
                <a:solidFill>
                  <a:schemeClr val="bg2"/>
                </a:solidFill>
                <a:latin typeface="+mj-lt"/>
              </a:rPr>
              <a:t>la tata</a:t>
            </a:r>
            <a:endParaRPr lang="pt-PT" sz="2800" dirty="0">
              <a:solidFill>
                <a:schemeClr val="bg2"/>
              </a:solidFill>
              <a:latin typeface="+mj-lt"/>
            </a:endParaRPr>
          </a:p>
          <a:p>
            <a:pPr algn="ctr"/>
            <a:r>
              <a:rPr lang="it-IT" sz="2800" b="1" dirty="0" smtClean="0">
                <a:solidFill>
                  <a:schemeClr val="bg2"/>
                </a:solidFill>
                <a:latin typeface="+mj-lt"/>
              </a:rPr>
              <a:t>Michele</a:t>
            </a:r>
            <a:r>
              <a:rPr lang="it-IT" sz="2800" dirty="0">
                <a:solidFill>
                  <a:schemeClr val="bg2"/>
                </a:solidFill>
                <a:latin typeface="+mj-lt"/>
              </a:rPr>
              <a:t>:</a:t>
            </a:r>
            <a:r>
              <a:rPr lang="it-IT" sz="2800" dirty="0" smtClean="0">
                <a:solidFill>
                  <a:schemeClr val="bg2"/>
                </a:solidFill>
                <a:latin typeface="+mj-lt"/>
              </a:rPr>
              <a:t> </a:t>
            </a:r>
            <a:r>
              <a:rPr lang="it-IT" sz="2800" dirty="0">
                <a:solidFill>
                  <a:schemeClr val="bg2"/>
                </a:solidFill>
                <a:latin typeface="+mj-lt"/>
              </a:rPr>
              <a:t>&gt;45, gay/bisex, libero </a:t>
            </a:r>
            <a:r>
              <a:rPr lang="it-IT" sz="2800" dirty="0" smtClean="0">
                <a:solidFill>
                  <a:schemeClr val="bg2"/>
                </a:solidFill>
                <a:latin typeface="+mj-lt"/>
              </a:rPr>
              <a:t>professionista, convive </a:t>
            </a:r>
            <a:r>
              <a:rPr lang="it-IT" sz="2800" dirty="0">
                <a:solidFill>
                  <a:schemeClr val="bg2"/>
                </a:solidFill>
                <a:latin typeface="+mj-lt"/>
              </a:rPr>
              <a:t>col compagno e 2 figli </a:t>
            </a:r>
            <a:r>
              <a:rPr lang="it-IT" sz="2800" dirty="0" smtClean="0">
                <a:solidFill>
                  <a:schemeClr val="bg2"/>
                </a:solidFill>
                <a:latin typeface="+mj-lt"/>
              </a:rPr>
              <a:t>gemelli</a:t>
            </a:r>
            <a:endParaRPr lang="pt-PT" sz="2800" dirty="0">
              <a:solidFill>
                <a:schemeClr val="bg2"/>
              </a:solidFill>
              <a:latin typeface="+mj-lt"/>
            </a:endParaRPr>
          </a:p>
          <a:p>
            <a:pPr algn="ctr"/>
            <a:r>
              <a:rPr lang="it-IT" sz="2800" b="1" dirty="0" smtClean="0">
                <a:solidFill>
                  <a:schemeClr val="bg2"/>
                </a:solidFill>
                <a:latin typeface="+mj-lt"/>
              </a:rPr>
              <a:t>Vanni:</a:t>
            </a:r>
            <a:r>
              <a:rPr lang="it-IT" sz="2800" dirty="0" smtClean="0">
                <a:solidFill>
                  <a:schemeClr val="bg2"/>
                </a:solidFill>
                <a:latin typeface="+mj-lt"/>
              </a:rPr>
              <a:t> </a:t>
            </a:r>
            <a:r>
              <a:rPr lang="it-IT" sz="2800" dirty="0">
                <a:solidFill>
                  <a:schemeClr val="bg2"/>
                </a:solidFill>
                <a:latin typeface="+mj-lt"/>
              </a:rPr>
              <a:t>&gt;45, gay, libero professionista, </a:t>
            </a:r>
            <a:r>
              <a:rPr lang="it-IT" sz="2800" dirty="0" smtClean="0">
                <a:solidFill>
                  <a:schemeClr val="bg2"/>
                </a:solidFill>
                <a:latin typeface="+mj-lt"/>
              </a:rPr>
              <a:t>convive </a:t>
            </a:r>
            <a:r>
              <a:rPr lang="it-IT" sz="2800" dirty="0">
                <a:solidFill>
                  <a:schemeClr val="bg2"/>
                </a:solidFill>
                <a:latin typeface="+mj-lt"/>
              </a:rPr>
              <a:t>col marito e 1</a:t>
            </a:r>
            <a:r>
              <a:rPr lang="it-IT" sz="2800" dirty="0" smtClean="0">
                <a:solidFill>
                  <a:schemeClr val="bg2"/>
                </a:solidFill>
                <a:latin typeface="+mj-lt"/>
              </a:rPr>
              <a:t> figlia</a:t>
            </a:r>
            <a:endParaRPr lang="pt-PT" sz="2800" dirty="0">
              <a:solidFill>
                <a:schemeClr val="bg2"/>
              </a:solidFill>
              <a:latin typeface="+mj-lt"/>
            </a:endParaRPr>
          </a:p>
          <a:p>
            <a:pPr marL="0" indent="0" algn="ctr" eaLnBrk="1" hangingPunct="1">
              <a:buFont typeface="Arial" charset="0"/>
              <a:buNone/>
              <a:defRPr/>
            </a:pPr>
            <a:endParaRPr lang="it-IT" sz="2800" dirty="0">
              <a:solidFill>
                <a:schemeClr val="bg2"/>
              </a:solidFill>
              <a:latin typeface="+mj-lt"/>
              <a:cs typeface="Source Sans Pro" charset="0"/>
            </a:endParaRPr>
          </a:p>
        </p:txBody>
      </p:sp>
      <p:sp>
        <p:nvSpPr>
          <p:cNvPr id="2" name="Segnaposto numero diapositiva 1"/>
          <p:cNvSpPr>
            <a:spLocks noGrp="1"/>
          </p:cNvSpPr>
          <p:nvPr>
            <p:ph type="sldNum" sz="quarter" idx="12"/>
          </p:nvPr>
        </p:nvSpPr>
        <p:spPr>
          <a:xfrm>
            <a:off x="6862148" y="6356350"/>
            <a:ext cx="2133600" cy="365125"/>
          </a:xfrm>
        </p:spPr>
        <p:txBody>
          <a:bodyPr/>
          <a:lstStyle/>
          <a:p>
            <a:pPr>
              <a:defRPr/>
            </a:pPr>
            <a:fld id="{64963C65-CE50-254A-8673-87BDE9E46455}" type="slidenum">
              <a:rPr lang="en-US" smtClean="0"/>
              <a:pPr>
                <a:defRPr/>
              </a:pPr>
              <a:t>3</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526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857500"/>
            <a:ext cx="8229600" cy="1143000"/>
          </a:xfrm>
        </p:spPr>
        <p:txBody>
          <a:bodyPr>
            <a:normAutofit/>
          </a:bodyPr>
          <a:lstStyle/>
          <a:p>
            <a:r>
              <a:rPr lang="pt-PT" sz="4800" b="1" dirty="0" smtClean="0">
                <a:solidFill>
                  <a:schemeClr val="bg2"/>
                </a:solidFill>
              </a:rPr>
              <a:t>Verso la </a:t>
            </a:r>
            <a:r>
              <a:rPr lang="pt-PT" sz="4800" b="1" dirty="0" err="1" smtClean="0">
                <a:solidFill>
                  <a:schemeClr val="bg2"/>
                </a:solidFill>
              </a:rPr>
              <a:t>genitorialità</a:t>
            </a:r>
            <a:endParaRPr lang="pt-PT" sz="4800" b="1" dirty="0">
              <a:solidFill>
                <a:schemeClr val="bg2"/>
              </a:solidFill>
            </a:endParaRPr>
          </a:p>
        </p:txBody>
      </p:sp>
      <p:sp>
        <p:nvSpPr>
          <p:cNvPr id="4" name="Marcador de Posição do Número do Diapositivo 3"/>
          <p:cNvSpPr>
            <a:spLocks noGrp="1"/>
          </p:cNvSpPr>
          <p:nvPr>
            <p:ph type="sldNum" sz="quarter" idx="12"/>
          </p:nvPr>
        </p:nvSpPr>
        <p:spPr/>
        <p:txBody>
          <a:bodyPr/>
          <a:lstStyle/>
          <a:p>
            <a:fld id="{6F3DB2CF-62B2-534A-99FA-C41DD4DD3D82}" type="slidenum">
              <a:rPr lang="it-IT" smtClean="0"/>
              <a:t>4</a:t>
            </a:fld>
            <a:endParaRPr lang="it-IT"/>
          </a:p>
        </p:txBody>
      </p:sp>
    </p:spTree>
    <p:extLst>
      <p:ext uri="{BB962C8B-B14F-4D97-AF65-F5344CB8AC3E}">
        <p14:creationId xmlns:p14="http://schemas.microsoft.com/office/powerpoint/2010/main" val="1614226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p:cNvSpPr>
            <a:spLocks noGrp="1"/>
          </p:cNvSpPr>
          <p:nvPr>
            <p:ph type="title"/>
          </p:nvPr>
        </p:nvSpPr>
        <p:spPr>
          <a:xfrm>
            <a:off x="1359694" y="15326"/>
            <a:ext cx="6424612" cy="1143000"/>
          </a:xfrm>
        </p:spPr>
        <p:txBody>
          <a:bodyPr>
            <a:normAutofit/>
          </a:bodyPr>
          <a:lstStyle/>
          <a:p>
            <a:pPr eaLnBrk="1" hangingPunct="1"/>
            <a:r>
              <a:rPr lang="it-IT" sz="4800" b="1" dirty="0">
                <a:solidFill>
                  <a:schemeClr val="bg1"/>
                </a:solidFill>
                <a:cs typeface="Source Sans Pro" charset="0"/>
              </a:rPr>
              <a:t>La paternità</a:t>
            </a:r>
            <a:r>
              <a:rPr lang="it-IT" sz="4800" b="1" dirty="0" smtClean="0">
                <a:solidFill>
                  <a:srgbClr val="FF0000"/>
                </a:solidFill>
                <a:cs typeface="Source Sans Pro" charset="0"/>
              </a:rPr>
              <a:t> </a:t>
            </a:r>
            <a:r>
              <a:rPr lang="it-IT" sz="4800" b="1" dirty="0">
                <a:solidFill>
                  <a:schemeClr val="bg1"/>
                </a:solidFill>
                <a:cs typeface="Source Sans Pro" charset="0"/>
              </a:rPr>
              <a:t>impossibile</a:t>
            </a:r>
          </a:p>
        </p:txBody>
      </p:sp>
      <p:sp>
        <p:nvSpPr>
          <p:cNvPr id="5124" name="Content Placeholder 11"/>
          <p:cNvSpPr>
            <a:spLocks noGrp="1"/>
          </p:cNvSpPr>
          <p:nvPr>
            <p:ph idx="1"/>
          </p:nvPr>
        </p:nvSpPr>
        <p:spPr>
          <a:xfrm>
            <a:off x="25399" y="1283859"/>
            <a:ext cx="9118599" cy="5501116"/>
          </a:xfrm>
        </p:spPr>
        <p:txBody>
          <a:bodyPr>
            <a:normAutofit/>
          </a:bodyPr>
          <a:lstStyle/>
          <a:p>
            <a:pPr marL="0" indent="0" algn="ctr">
              <a:buNone/>
              <a:defRPr/>
            </a:pPr>
            <a:r>
              <a:rPr lang="it-IT" sz="2200" b="1" i="1" u="sng" dirty="0">
                <a:solidFill>
                  <a:schemeClr val="bg2"/>
                </a:solidFill>
              </a:rPr>
              <a:t>Il desiderio di diventare papà </a:t>
            </a:r>
            <a:r>
              <a:rPr lang="it-IT" sz="2200" b="1" i="1" u="sng" dirty="0" smtClean="0">
                <a:solidFill>
                  <a:schemeClr val="bg2"/>
                </a:solidFill>
              </a:rPr>
              <a:t>[...] </a:t>
            </a:r>
            <a:r>
              <a:rPr lang="it-IT" sz="2200" b="1" i="1" u="sng" dirty="0">
                <a:solidFill>
                  <a:schemeClr val="bg2"/>
                </a:solidFill>
              </a:rPr>
              <a:t>per una prima parte della mia vita era un'idea che non ho mai preso in considerazione... </a:t>
            </a:r>
            <a:r>
              <a:rPr lang="it-IT" sz="2200" i="1" dirty="0">
                <a:solidFill>
                  <a:schemeClr val="bg2"/>
                </a:solidFill>
              </a:rPr>
              <a:t>[...] </a:t>
            </a:r>
            <a:r>
              <a:rPr lang="it-IT" sz="2200" i="1" dirty="0" smtClean="0">
                <a:solidFill>
                  <a:schemeClr val="bg2"/>
                </a:solidFill>
              </a:rPr>
              <a:t>E </a:t>
            </a:r>
            <a:r>
              <a:rPr lang="it-IT" sz="2200" i="1" dirty="0">
                <a:solidFill>
                  <a:schemeClr val="bg2"/>
                </a:solidFill>
              </a:rPr>
              <a:t>poi col tempo mi sono spiegato il perché. Perché probabilmente ho fatto un'associazione molto </a:t>
            </a:r>
            <a:r>
              <a:rPr lang="it-IT" sz="2200" i="1" dirty="0" smtClean="0">
                <a:solidFill>
                  <a:schemeClr val="bg2"/>
                </a:solidFill>
              </a:rPr>
              <a:t>semplice [...] da </a:t>
            </a:r>
            <a:r>
              <a:rPr lang="it-IT" sz="2200" i="1" dirty="0">
                <a:solidFill>
                  <a:schemeClr val="bg2"/>
                </a:solidFill>
              </a:rPr>
              <a:t>quando ho capito di essere omosessuale. Cioè </a:t>
            </a:r>
            <a:r>
              <a:rPr lang="it-IT" sz="2200" b="1" i="1" u="sng" dirty="0">
                <a:solidFill>
                  <a:schemeClr val="bg2"/>
                </a:solidFill>
              </a:rPr>
              <a:t>sono omosessuale, di conseguenza non posso avere bambini, non li voglio</a:t>
            </a:r>
            <a:r>
              <a:rPr lang="it-IT" sz="2200" i="1" dirty="0">
                <a:solidFill>
                  <a:schemeClr val="bg2"/>
                </a:solidFill>
              </a:rPr>
              <a:t>. </a:t>
            </a:r>
            <a:r>
              <a:rPr lang="it-IT" sz="2200" i="1" dirty="0" smtClean="0">
                <a:solidFill>
                  <a:schemeClr val="bg2"/>
                </a:solidFill>
              </a:rPr>
              <a:t>[...]</a:t>
            </a:r>
          </a:p>
          <a:p>
            <a:pPr marL="0" indent="0" algn="ctr">
              <a:buNone/>
            </a:pPr>
            <a:r>
              <a:rPr lang="it-IT" sz="2200" i="1" dirty="0">
                <a:solidFill>
                  <a:schemeClr val="bg2"/>
                </a:solidFill>
              </a:rPr>
              <a:t>Immagino che quando un adolescente che poi diventa adulto poi si immagina di diventare genitore, si crea un pensiero, come dire, immaginandosi di ricoprire quel ruolo così come lo vede fatto dagli altri, per cui si dà la possibilità di immaginare le esperienze che vede come fossero le sue, di pensarsi genitore [...] Questo avviene negli anni, e nel mio caso, invece, è capitato che è uscito fuori questo desiderio senza contorni [...] </a:t>
            </a:r>
            <a:r>
              <a:rPr lang="it-IT" sz="2200" i="1" dirty="0">
                <a:solidFill>
                  <a:schemeClr val="bg2"/>
                </a:solidFill>
                <a:ea typeface="Calibri" panose="020F0502020204030204" pitchFamily="34" charset="0"/>
                <a:cs typeface="Times New Roman" panose="02020603050405020304" pitchFamily="18" charset="0"/>
              </a:rPr>
              <a:t>Mi sono reso conto anche che </a:t>
            </a:r>
            <a:r>
              <a:rPr lang="it-IT" sz="2200" b="1" i="1" u="sng" dirty="0">
                <a:solidFill>
                  <a:schemeClr val="bg2"/>
                </a:solidFill>
                <a:ea typeface="Calibri" panose="020F0502020204030204" pitchFamily="34" charset="0"/>
                <a:cs typeface="Times New Roman" panose="02020603050405020304" pitchFamily="18" charset="0"/>
              </a:rPr>
              <a:t>non riuscivo a gestirla perché non avevo nessuna categoria sociale per confrontarmi con questo desiderio</a:t>
            </a:r>
            <a:r>
              <a:rPr lang="it-IT" sz="2200" i="1" dirty="0">
                <a:solidFill>
                  <a:schemeClr val="bg2"/>
                </a:solidFill>
                <a:ea typeface="Calibri" panose="020F0502020204030204" pitchFamily="34" charset="0"/>
                <a:cs typeface="Times New Roman" panose="02020603050405020304" pitchFamily="18" charset="0"/>
              </a:rPr>
              <a:t>, perché comunque non conoscevo papà con dei bambini, nemmeno mamme con dei bambini. </a:t>
            </a:r>
          </a:p>
          <a:p>
            <a:pPr marL="0" indent="0" algn="ctr">
              <a:buNone/>
            </a:pPr>
            <a:r>
              <a:rPr lang="it-IT" sz="2200" dirty="0">
                <a:solidFill>
                  <a:schemeClr val="bg2"/>
                </a:solidFill>
                <a:cs typeface="Times New Roman" panose="02020603050405020304" pitchFamily="18" charset="0"/>
              </a:rPr>
              <a:t>Filippo</a:t>
            </a:r>
            <a:endParaRPr lang="pt-PT" sz="2200" dirty="0">
              <a:solidFill>
                <a:schemeClr val="bg2"/>
              </a:solidFill>
            </a:endParaRPr>
          </a:p>
          <a:p>
            <a:pPr marL="0" indent="0" algn="ctr">
              <a:buNone/>
              <a:defRPr/>
            </a:pPr>
            <a:endParaRPr lang="it-IT" sz="2200" dirty="0">
              <a:solidFill>
                <a:schemeClr val="bg2"/>
              </a:solidFill>
              <a:latin typeface="Source Sans Pro" charset="0"/>
              <a:cs typeface="Source Sans Pro" charset="0"/>
            </a:endParaRPr>
          </a:p>
        </p:txBody>
      </p:sp>
      <p:sp>
        <p:nvSpPr>
          <p:cNvPr id="2" name="Segnaposto numero diapositiva 1"/>
          <p:cNvSpPr>
            <a:spLocks noGrp="1"/>
          </p:cNvSpPr>
          <p:nvPr>
            <p:ph type="sldNum" sz="quarter" idx="12"/>
          </p:nvPr>
        </p:nvSpPr>
        <p:spPr>
          <a:xfrm>
            <a:off x="6862148" y="6356350"/>
            <a:ext cx="2133600" cy="365125"/>
          </a:xfrm>
        </p:spPr>
        <p:txBody>
          <a:bodyPr/>
          <a:lstStyle/>
          <a:p>
            <a:pPr>
              <a:defRPr/>
            </a:pPr>
            <a:fld id="{64963C65-CE50-254A-8673-87BDE9E46455}" type="slidenum">
              <a:rPr lang="en-US" smtClean="0"/>
              <a:pPr>
                <a:defRPr/>
              </a:pPr>
              <a:t>5</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580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p:cNvSpPr>
            <a:spLocks noGrp="1"/>
          </p:cNvSpPr>
          <p:nvPr>
            <p:ph type="title"/>
          </p:nvPr>
        </p:nvSpPr>
        <p:spPr>
          <a:xfrm>
            <a:off x="1359694" y="16846"/>
            <a:ext cx="6424612" cy="1143000"/>
          </a:xfrm>
        </p:spPr>
        <p:txBody>
          <a:bodyPr>
            <a:normAutofit/>
          </a:bodyPr>
          <a:lstStyle/>
          <a:p>
            <a:r>
              <a:rPr lang="it-IT" sz="4800" b="1" dirty="0">
                <a:solidFill>
                  <a:schemeClr val="bg1"/>
                </a:solidFill>
                <a:cs typeface="Calibri Light" panose="020F0302020204030204" pitchFamily="34" charset="0"/>
              </a:rPr>
              <a:t>La </a:t>
            </a:r>
            <a:r>
              <a:rPr lang="it-IT" sz="4800" b="1" dirty="0">
                <a:solidFill>
                  <a:schemeClr val="bg1"/>
                </a:solidFill>
                <a:cs typeface="Source Sans Pro" charset="0"/>
              </a:rPr>
              <a:t>paternità</a:t>
            </a:r>
            <a:r>
              <a:rPr lang="it-IT" sz="4800" b="1" dirty="0">
                <a:solidFill>
                  <a:srgbClr val="FF0000"/>
                </a:solidFill>
                <a:cs typeface="Calibri Light" panose="020F0302020204030204" pitchFamily="34" charset="0"/>
              </a:rPr>
              <a:t> </a:t>
            </a:r>
            <a:r>
              <a:rPr lang="it-IT" sz="4800" b="1" dirty="0">
                <a:solidFill>
                  <a:schemeClr val="bg1"/>
                </a:solidFill>
                <a:cs typeface="Calibri Light" panose="020F0302020204030204" pitchFamily="34" charset="0"/>
              </a:rPr>
              <a:t>impossibile</a:t>
            </a:r>
          </a:p>
        </p:txBody>
      </p:sp>
      <p:sp>
        <p:nvSpPr>
          <p:cNvPr id="5124" name="Content Placeholder 11"/>
          <p:cNvSpPr>
            <a:spLocks noGrp="1"/>
          </p:cNvSpPr>
          <p:nvPr>
            <p:ph idx="1"/>
          </p:nvPr>
        </p:nvSpPr>
        <p:spPr>
          <a:xfrm>
            <a:off x="-96819" y="1188090"/>
            <a:ext cx="9316123" cy="3157999"/>
          </a:xfrm>
        </p:spPr>
        <p:txBody>
          <a:bodyPr>
            <a:noAutofit/>
          </a:bodyPr>
          <a:lstStyle/>
          <a:p>
            <a:pPr marL="0" indent="0" algn="ctr">
              <a:buNone/>
              <a:defRPr/>
            </a:pPr>
            <a:r>
              <a:rPr lang="it-IT" sz="2000" b="1" i="1" u="sng" dirty="0" smtClean="0">
                <a:solidFill>
                  <a:schemeClr val="bg2"/>
                </a:solidFill>
              </a:rPr>
              <a:t>C'era il desiderio di essere genitore da molto tempo, insomma, non saprei nemmeno dire da quando. Eh, però ovviamente non associando l'omosessualità alla genitorialità, sembrava una cosa non realizzabile</a:t>
            </a:r>
            <a:r>
              <a:rPr lang="it-IT" sz="2000" i="1" dirty="0" smtClean="0">
                <a:solidFill>
                  <a:schemeClr val="bg2"/>
                </a:solidFill>
              </a:rPr>
              <a:t>, quindi comunque mh, così, rinviata, o comunque una cosa con cui bisognava fare i conti, che non sarebbe stata realizzabile nella propria vita. [...] Ovviamente partire dal fatto biologico, diciamo: due uomini non possono generare un figlio. [...] Ora quindii mh... </a:t>
            </a:r>
            <a:r>
              <a:rPr lang="it-IT" sz="2000" b="1" u="sng" dirty="0" smtClean="0">
                <a:solidFill>
                  <a:schemeClr val="bg2"/>
                </a:solidFill>
              </a:rPr>
              <a:t>questo metteva anche un po' in dubbio la... la mia scelta omosessuale</a:t>
            </a:r>
            <a:r>
              <a:rPr lang="it-IT" sz="2000" b="1" i="1" u="sng" dirty="0" smtClean="0">
                <a:solidFill>
                  <a:schemeClr val="bg2"/>
                </a:solidFill>
              </a:rPr>
              <a:t>.</a:t>
            </a:r>
            <a:r>
              <a:rPr lang="it-IT" sz="2000" i="1" dirty="0" smtClean="0">
                <a:solidFill>
                  <a:schemeClr val="bg2"/>
                </a:solidFill>
              </a:rPr>
              <a:t> Poi non essendo proprio omosessuale 100%, avendo avuto anche relazioni... in passato con donne, quindi diciamo: "ma forse... dovrei riprovare". </a:t>
            </a:r>
          </a:p>
          <a:p>
            <a:pPr marL="0" indent="0" algn="ctr">
              <a:buNone/>
              <a:defRPr/>
            </a:pPr>
            <a:r>
              <a:rPr lang="it-IT" sz="2000" dirty="0" smtClean="0">
                <a:solidFill>
                  <a:schemeClr val="bg2"/>
                </a:solidFill>
              </a:rPr>
              <a:t>Michele</a:t>
            </a:r>
          </a:p>
          <a:p>
            <a:pPr marL="0" indent="0" algn="ctr" eaLnBrk="1" hangingPunct="1">
              <a:buFont typeface="Arial" charset="0"/>
              <a:buNone/>
              <a:defRPr/>
            </a:pPr>
            <a:endParaRPr lang="it-IT" sz="2000" dirty="0">
              <a:solidFill>
                <a:schemeClr val="bg2"/>
              </a:solidFill>
              <a:latin typeface="Source Sans Pro" charset="0"/>
              <a:cs typeface="Source Sans Pro" charset="0"/>
            </a:endParaRPr>
          </a:p>
        </p:txBody>
      </p:sp>
      <p:sp>
        <p:nvSpPr>
          <p:cNvPr id="2" name="Segnaposto numero diapositiva 1"/>
          <p:cNvSpPr>
            <a:spLocks noGrp="1"/>
          </p:cNvSpPr>
          <p:nvPr>
            <p:ph type="sldNum" sz="quarter" idx="12"/>
          </p:nvPr>
        </p:nvSpPr>
        <p:spPr>
          <a:xfrm>
            <a:off x="8861943" y="6577273"/>
            <a:ext cx="282057" cy="266887"/>
          </a:xfrm>
        </p:spPr>
        <p:txBody>
          <a:bodyPr/>
          <a:lstStyle/>
          <a:p>
            <a:pPr>
              <a:defRPr/>
            </a:pPr>
            <a:fld id="{64963C65-CE50-254A-8673-87BDE9E46455}" type="slidenum">
              <a:rPr lang="en-US" smtClean="0"/>
              <a:pPr>
                <a:defRPr/>
              </a:pPr>
              <a:t>6</a:t>
            </a:fld>
            <a:endParaRPr lang="en-US" dirty="0"/>
          </a:p>
        </p:txBody>
      </p:sp>
      <p:pic>
        <p:nvPicPr>
          <p:cNvPr id="6"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96819" y="4303054"/>
            <a:ext cx="9316123" cy="2554545"/>
          </a:xfrm>
          <a:prstGeom prst="rect">
            <a:avLst/>
          </a:prstGeom>
        </p:spPr>
        <p:txBody>
          <a:bodyPr wrap="square">
            <a:spAutoFit/>
          </a:bodyPr>
          <a:lstStyle/>
          <a:p>
            <a:pPr algn="ctr">
              <a:defRPr/>
            </a:pPr>
            <a:r>
              <a:rPr lang="it-IT" sz="2000" b="1" i="1" u="sng" dirty="0">
                <a:solidFill>
                  <a:schemeClr val="bg2"/>
                </a:solidFill>
              </a:rPr>
              <a:t>Io invece ero un po' insicuro. Non tanto tipo di essere genitore, ma per quanto riguarda le tutele legali che avremmo avuto</a:t>
            </a:r>
            <a:r>
              <a:rPr lang="it-IT" sz="2000" i="1" dirty="0">
                <a:solidFill>
                  <a:schemeClr val="bg2"/>
                </a:solidFill>
              </a:rPr>
              <a:t>, e se i servizi sociali potevano comunque interferire nella nostra storia, che potere avevano. Questo un po' mi impauriva. Ora, </a:t>
            </a:r>
            <a:r>
              <a:rPr lang="it-IT" sz="2000" b="1" i="1" u="sng" dirty="0">
                <a:solidFill>
                  <a:schemeClr val="bg2"/>
                </a:solidFill>
              </a:rPr>
              <a:t>forse dietro questo c'era anche un po' di omofobia interiorizzata, perché tanto quella sta in tutti noi</a:t>
            </a:r>
            <a:r>
              <a:rPr lang="it-IT" sz="2000" i="1" dirty="0">
                <a:solidFill>
                  <a:schemeClr val="bg2"/>
                </a:solidFill>
              </a:rPr>
              <a:t>, prima o poi esce fuori. Non lo so se c'entrava in qualche modo. In qualche modo sì perché da sempre ci hanno detto che siamo sterili e... quindi ovvio che un minimo dentro ti si insinua questa cosa. </a:t>
            </a:r>
          </a:p>
          <a:p>
            <a:pPr algn="ctr">
              <a:defRPr/>
            </a:pPr>
            <a:r>
              <a:rPr lang="it-IT" sz="2000" dirty="0">
                <a:solidFill>
                  <a:schemeClr val="bg2"/>
                </a:solidFill>
              </a:rPr>
              <a:t>Vanni</a:t>
            </a:r>
            <a:endParaRPr lang="pt-PT" sz="2000" dirty="0">
              <a:solidFill>
                <a:schemeClr val="bg2"/>
              </a:solidFill>
            </a:endParaRPr>
          </a:p>
        </p:txBody>
      </p:sp>
    </p:spTree>
    <p:extLst>
      <p:ext uri="{BB962C8B-B14F-4D97-AF65-F5344CB8AC3E}">
        <p14:creationId xmlns:p14="http://schemas.microsoft.com/office/powerpoint/2010/main" val="2525588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13054"/>
            <a:ext cx="8229600" cy="1143000"/>
          </a:xfrm>
        </p:spPr>
        <p:txBody>
          <a:bodyPr>
            <a:normAutofit/>
          </a:bodyPr>
          <a:lstStyle/>
          <a:p>
            <a:r>
              <a:rPr lang="pt-PT" sz="4800" b="1" dirty="0" smtClean="0">
                <a:solidFill>
                  <a:schemeClr val="bg2"/>
                </a:solidFill>
              </a:rPr>
              <a:t>I </a:t>
            </a:r>
            <a:r>
              <a:rPr lang="pt-PT" sz="4800" b="1" dirty="0" err="1" smtClean="0">
                <a:solidFill>
                  <a:schemeClr val="bg2"/>
                </a:solidFill>
              </a:rPr>
              <a:t>costi</a:t>
            </a:r>
            <a:r>
              <a:rPr lang="pt-PT" sz="4800" b="1" dirty="0" smtClean="0">
                <a:solidFill>
                  <a:schemeClr val="bg2"/>
                </a:solidFill>
              </a:rPr>
              <a:t> </a:t>
            </a:r>
            <a:r>
              <a:rPr lang="pt-PT" sz="4800" b="1" dirty="0" err="1" smtClean="0">
                <a:solidFill>
                  <a:schemeClr val="bg2"/>
                </a:solidFill>
              </a:rPr>
              <a:t>della</a:t>
            </a:r>
            <a:r>
              <a:rPr lang="pt-PT" sz="4800" b="1" dirty="0" smtClean="0">
                <a:solidFill>
                  <a:schemeClr val="bg2"/>
                </a:solidFill>
              </a:rPr>
              <a:t> </a:t>
            </a:r>
            <a:r>
              <a:rPr lang="pt-PT" sz="4800" b="1" dirty="0" err="1" smtClean="0">
                <a:solidFill>
                  <a:schemeClr val="bg2"/>
                </a:solidFill>
              </a:rPr>
              <a:t>surrogacy</a:t>
            </a:r>
            <a:endParaRPr lang="pt-PT" sz="4800" b="1" dirty="0">
              <a:solidFill>
                <a:schemeClr val="bg2"/>
              </a:solidFill>
            </a:endParaRPr>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7</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0" y="1173972"/>
            <a:ext cx="9144000" cy="1323439"/>
          </a:xfrm>
          <a:prstGeom prst="rect">
            <a:avLst/>
          </a:prstGeom>
        </p:spPr>
        <p:txBody>
          <a:bodyPr wrap="square">
            <a:spAutoFit/>
          </a:bodyPr>
          <a:lstStyle/>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Fortunatamente è andata bene, quella era l'ultima speranza, quel tentativo era forse l'ultimo. Nel frattempo era morta mia nonna quindi </a:t>
            </a:r>
            <a:r>
              <a:rPr lang="it-IT" sz="20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avevo avuto un po' di eredità </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che ho potuto utilizzare perché sennò avevamo finito anche prima. </a:t>
            </a:r>
            <a:endPar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Vanni</a:t>
            </a:r>
            <a:endParaRPr lang="pt-PT" sz="28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tângulo 4"/>
          <p:cNvSpPr/>
          <p:nvPr/>
        </p:nvSpPr>
        <p:spPr>
          <a:xfrm>
            <a:off x="48408" y="2637761"/>
            <a:ext cx="9095592" cy="1938992"/>
          </a:xfrm>
          <a:prstGeom prst="rect">
            <a:avLst/>
          </a:prstGeom>
        </p:spPr>
        <p:txBody>
          <a:bodyPr wrap="square">
            <a:spAutoFit/>
          </a:bodyPr>
          <a:lstStyle/>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Un evento che sicuramente ha comportato una forte concretezza nella direzione che stavamo intraprendendo è il </a:t>
            </a:r>
            <a:r>
              <a:rPr lang="it-IT" sz="20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contratto a tempo indeterminato </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che hanno fatto a Sergio, per esempio. </a:t>
            </a:r>
            <a:r>
              <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 </a:t>
            </a:r>
            <a:r>
              <a:rPr lang="it-IT" sz="20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Abbiamo fatto moltissimi sacrifici</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diciamo che da un certo momento in poi della nostra storia, la nostra relazione è stata, diciamo rivolta a quell'obbiettivo sullo </a:t>
            </a:r>
            <a:r>
              <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sfondo. </a:t>
            </a: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Carlo</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a:t>
            </a:r>
            <a:endParaRPr lang="pt-PT" sz="28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tângulo 6"/>
          <p:cNvSpPr/>
          <p:nvPr/>
        </p:nvSpPr>
        <p:spPr>
          <a:xfrm>
            <a:off x="48407" y="4695023"/>
            <a:ext cx="9181653" cy="1938992"/>
          </a:xfrm>
          <a:prstGeom prst="rect">
            <a:avLst/>
          </a:prstGeom>
        </p:spPr>
        <p:txBody>
          <a:bodyPr wrap="square">
            <a:spAutoFit/>
          </a:bodyPr>
          <a:lstStyle/>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Il progetto di genitorialità lo abbiamo portato avanti in America. In America la sanità è privata e già tutto estremamente costoso, pensare di </a:t>
            </a:r>
            <a:r>
              <a:rPr lang="it-IT" sz="20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dover affrontare delle spese che sono enormi se succede un parto prematuro, veramente enormi, ci spaventava troppo</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Quindi abbiamo deciso di archiviare questa </a:t>
            </a:r>
            <a:r>
              <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idea [di impiantare due embrioni]. </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Siamo sempre stati molto concreti e razionali e abbiamo scelto la concretezza. </a:t>
            </a:r>
            <a:endPar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Filippo</a:t>
            </a:r>
            <a:endParaRPr lang="pt-PT" sz="28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9987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28598"/>
            <a:ext cx="8229600" cy="1143000"/>
          </a:xfrm>
        </p:spPr>
        <p:txBody>
          <a:bodyPr>
            <a:normAutofit/>
          </a:bodyPr>
          <a:lstStyle/>
          <a:p>
            <a:r>
              <a:rPr lang="pt-PT" sz="4800" b="1" dirty="0" smtClean="0">
                <a:solidFill>
                  <a:schemeClr val="bg2"/>
                </a:solidFill>
              </a:rPr>
              <a:t>Contesto </a:t>
            </a:r>
            <a:r>
              <a:rPr lang="pt-PT" sz="4800" b="1" dirty="0" err="1" smtClean="0">
                <a:solidFill>
                  <a:schemeClr val="bg2"/>
                </a:solidFill>
              </a:rPr>
              <a:t>lavorativo</a:t>
            </a:r>
            <a:endParaRPr lang="pt-PT" sz="4800" b="1" dirty="0">
              <a:solidFill>
                <a:schemeClr val="bg2"/>
              </a:solidFill>
            </a:endParaRPr>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8</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0" y="1344040"/>
            <a:ext cx="9144000" cy="1938992"/>
          </a:xfrm>
          <a:prstGeom prst="rect">
            <a:avLst/>
          </a:prstGeom>
        </p:spPr>
        <p:txBody>
          <a:bodyPr wrap="square">
            <a:spAutoFit/>
          </a:bodyPr>
          <a:lstStyle/>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Era bene preparare prima i miei titolari al fatto che per un certo periodo non ci sarei stato, quantomeno il periodo in cui sarei stato fuori negli Stati Uniti. Sergio invece, che </a:t>
            </a:r>
            <a:r>
              <a:rPr lang="it-IT" sz="20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lavora in un'azienda multinazionale, come lavoratore dipendente, avrebbe avuto le tutele, diciamo, previste per la legge</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anche perché avevamo scelto già da prima che fosse lui il papà legale, a prescindere dal fatto che fosse il papà biologico</a:t>
            </a:r>
            <a:r>
              <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a:t>
            </a: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Carlo</a:t>
            </a:r>
            <a:endParaRPr lang="pt-PT" sz="28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tângulo 4"/>
          <p:cNvSpPr/>
          <p:nvPr/>
        </p:nvSpPr>
        <p:spPr>
          <a:xfrm>
            <a:off x="0" y="3463297"/>
            <a:ext cx="9144000" cy="2554545"/>
          </a:xfrm>
          <a:prstGeom prst="rect">
            <a:avLst/>
          </a:prstGeom>
        </p:spPr>
        <p:txBody>
          <a:bodyPr wrap="square">
            <a:spAutoFit/>
          </a:bodyPr>
          <a:lstStyle/>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Sulla base del lavoro che facciamo, del tempo che potevamo dedicare per la nostra famiglia, che tipo di tempo, e quindi abbiamo deciso questo </a:t>
            </a:r>
            <a:r>
              <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[che il partner fosse il padre biologico] perché </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ci permetteva di organizzarci nella maniera migliore. Ecco, nonostante questo, </a:t>
            </a:r>
            <a:r>
              <a:rPr lang="it-IT" sz="20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la mia azienda non mi ha assolutamente negato quelli che sono i benefit che riconosce per le famiglie tradizionali, quindi mi hanno riconosciuto tutto</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Addirittura le reciproche aziende ci hanno riconosciuto la matrimoniale quando ci siamo </a:t>
            </a:r>
            <a:r>
              <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sposati.</a:t>
            </a: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Filippo</a:t>
            </a:r>
            <a:endParaRPr lang="pt-PT" sz="28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9076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857500"/>
            <a:ext cx="8229600" cy="1143000"/>
          </a:xfrm>
        </p:spPr>
        <p:txBody>
          <a:bodyPr>
            <a:normAutofit/>
          </a:bodyPr>
          <a:lstStyle/>
          <a:p>
            <a:r>
              <a:rPr lang="pt-PT" sz="4800" b="1" dirty="0" err="1" smtClean="0">
                <a:solidFill>
                  <a:schemeClr val="bg2"/>
                </a:solidFill>
              </a:rPr>
              <a:t>Essere</a:t>
            </a:r>
            <a:r>
              <a:rPr lang="pt-PT" sz="4800" b="1" dirty="0" smtClean="0">
                <a:solidFill>
                  <a:schemeClr val="bg2"/>
                </a:solidFill>
              </a:rPr>
              <a:t> </a:t>
            </a:r>
            <a:r>
              <a:rPr lang="pt-PT" sz="4800" b="1" dirty="0" err="1" smtClean="0">
                <a:solidFill>
                  <a:schemeClr val="bg2"/>
                </a:solidFill>
              </a:rPr>
              <a:t>padri</a:t>
            </a:r>
            <a:r>
              <a:rPr lang="pt-PT" sz="4800" b="1" dirty="0" smtClean="0">
                <a:solidFill>
                  <a:schemeClr val="bg2"/>
                </a:solidFill>
              </a:rPr>
              <a:t> gay</a:t>
            </a:r>
            <a:endParaRPr lang="pt-PT" sz="4800" dirty="0"/>
          </a:p>
        </p:txBody>
      </p:sp>
      <p:sp>
        <p:nvSpPr>
          <p:cNvPr id="3" name="Marcador de Posição do Número do Diapositivo 2"/>
          <p:cNvSpPr>
            <a:spLocks noGrp="1"/>
          </p:cNvSpPr>
          <p:nvPr>
            <p:ph type="sldNum" sz="quarter" idx="12"/>
          </p:nvPr>
        </p:nvSpPr>
        <p:spPr/>
        <p:txBody>
          <a:bodyPr/>
          <a:lstStyle/>
          <a:p>
            <a:fld id="{6F3DB2CF-62B2-534A-99FA-C41DD4DD3D82}" type="slidenum">
              <a:rPr lang="it-IT" smtClean="0"/>
              <a:t>9</a:t>
            </a:fld>
            <a:endParaRPr lang="it-IT"/>
          </a:p>
        </p:txBody>
      </p:sp>
    </p:spTree>
    <p:extLst>
      <p:ext uri="{BB962C8B-B14F-4D97-AF65-F5344CB8AC3E}">
        <p14:creationId xmlns:p14="http://schemas.microsoft.com/office/powerpoint/2010/main" val="26909356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83566"/>
            <a:ext cx="8229600" cy="1143000"/>
          </a:xfrm>
        </p:spPr>
        <p:txBody>
          <a:bodyPr>
            <a:normAutofit/>
          </a:bodyPr>
          <a:lstStyle/>
          <a:p>
            <a:r>
              <a:rPr lang="pt-PT" sz="4800" b="1" dirty="0" err="1" smtClean="0">
                <a:solidFill>
                  <a:schemeClr val="bg2"/>
                </a:solidFill>
              </a:rPr>
              <a:t>Mancanza</a:t>
            </a:r>
            <a:r>
              <a:rPr lang="pt-PT" sz="4800" b="1" dirty="0" smtClean="0">
                <a:solidFill>
                  <a:schemeClr val="bg2"/>
                </a:solidFill>
              </a:rPr>
              <a:t> </a:t>
            </a:r>
            <a:r>
              <a:rPr lang="pt-PT" sz="4800" b="1" dirty="0" err="1" smtClean="0">
                <a:solidFill>
                  <a:schemeClr val="bg2"/>
                </a:solidFill>
              </a:rPr>
              <a:t>della</a:t>
            </a:r>
            <a:r>
              <a:rPr lang="pt-PT" sz="4800" b="1" dirty="0" smtClean="0">
                <a:solidFill>
                  <a:schemeClr val="bg2"/>
                </a:solidFill>
              </a:rPr>
              <a:t> madre</a:t>
            </a:r>
            <a:endParaRPr lang="pt-PT" sz="4800"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10</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0" y="1571760"/>
            <a:ext cx="9144000" cy="3816429"/>
          </a:xfrm>
          <a:prstGeom prst="rect">
            <a:avLst/>
          </a:prstGeom>
        </p:spPr>
        <p:txBody>
          <a:bodyPr wrap="square">
            <a:spAutoFit/>
          </a:bodyPr>
          <a:lstStyle/>
          <a:p>
            <a:pPr algn="ctr">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2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Le mamme si sentono sempre giudicate da tutte le altre amiche</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perché lo vestono troppo, lo vestono troppo poco, perché forse lo fanno piangere troppo, no? Ed è vero, quando il bambino piange in presenza delle altre persone ti senti di giustificarti, come se avessi fatto qualcosa di male, invece no. </a:t>
            </a:r>
            <a:r>
              <a:rPr lang="it-IT" sz="22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Sergio mi ha confessato di viverla un po' così, per il fatto di essere due papà</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come se, quando si trova in contesti sociali, se succede qualche piccolo imprevisto, qualche cosa, è come se si sentisse </a:t>
            </a:r>
            <a:r>
              <a:rPr lang="it-IT" sz="22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giudicato</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a:t>
            </a:r>
            <a:r>
              <a:rPr lang="it-IT" sz="22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"ecco vedi, questi sono i due papà". Io, devo dire, no, non ce l'ho proprio. [...] Però capisco che possa esserci questa apprensione ulteriore, no? Qualcuno pensa sempre che manca la mamma, in qualche modo.</a:t>
            </a:r>
          </a:p>
          <a:p>
            <a:pPr algn="ctr">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2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Carlo</a:t>
            </a:r>
            <a:endParaRPr lang="pt-PT" sz="22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89470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27650"/>
            <a:ext cx="8229600" cy="1143000"/>
          </a:xfrm>
        </p:spPr>
        <p:txBody>
          <a:bodyPr>
            <a:normAutofit/>
          </a:bodyPr>
          <a:lstStyle/>
          <a:p>
            <a:r>
              <a:rPr lang="pt-PT" sz="4800" b="1" dirty="0" err="1" smtClean="0">
                <a:solidFill>
                  <a:schemeClr val="bg2"/>
                </a:solidFill>
              </a:rPr>
              <a:t>Apprendimento</a:t>
            </a:r>
            <a:endParaRPr lang="pt-PT" sz="4800" b="1" dirty="0">
              <a:solidFill>
                <a:schemeClr val="bg2"/>
              </a:solidFill>
            </a:endParaRPr>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11</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ângulo 4"/>
          <p:cNvSpPr/>
          <p:nvPr/>
        </p:nvSpPr>
        <p:spPr>
          <a:xfrm>
            <a:off x="5380" y="1258063"/>
            <a:ext cx="9138620" cy="3170099"/>
          </a:xfrm>
          <a:prstGeom prst="rect">
            <a:avLst/>
          </a:prstGeom>
        </p:spPr>
        <p:txBody>
          <a:bodyPr wrap="square">
            <a:spAutoFit/>
          </a:bodyPr>
          <a:lstStyle/>
          <a:p>
            <a:pPr algn="ctr">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Per le prime due, tre notti noi abbiamo fatto i turni. Quindi uno dei due era sempre sveglio a vegliarlo, anche di notte. E poi, ad un certo punto,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come ha detto una mia amica</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ed è vera questa cosa, dice: "ad un certo punto capisci che respira anche se non lo guardi, e quindi puoi anche evitare di stare lì a guardarlo, lui comunque vive lo stesso".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Quando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[Laura, la gestante] ci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veniva a trovare a casa le prime volte, la prima volta prendeva in braccio Ilario, un po' così, mi ricordo che [...]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osservavamo proprio come faceva. Cioè come lo maneggiava, in che posizione, e poi lo copiavamo un pochino. Perché in fondo non avevamo nessuna mamma, sorella vicino a cui poter chiedere, quindi era proprio lei la... la figura di riferimento.</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p>
          <a:p>
            <a:pPr algn="ctr">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Carlo</a:t>
            </a:r>
            <a:endParaRPr lang="pt-PT" sz="28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tângulo 6"/>
          <p:cNvSpPr/>
          <p:nvPr/>
        </p:nvSpPr>
        <p:spPr>
          <a:xfrm>
            <a:off x="-4" y="2976130"/>
            <a:ext cx="9144000" cy="523220"/>
          </a:xfrm>
          <a:prstGeom prst="rect">
            <a:avLst/>
          </a:prstGeom>
        </p:spPr>
        <p:txBody>
          <a:bodyPr wrap="square">
            <a:spAutoFit/>
          </a:bodyPr>
          <a:lstStyle/>
          <a:p>
            <a:pPr algn="ctr">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endParaRPr lang="pt-PT" sz="28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tângulo 7"/>
          <p:cNvSpPr/>
          <p:nvPr/>
        </p:nvSpPr>
        <p:spPr>
          <a:xfrm>
            <a:off x="5380" y="4634260"/>
            <a:ext cx="9138616" cy="1323439"/>
          </a:xfrm>
          <a:prstGeom prst="rect">
            <a:avLst/>
          </a:prstGeom>
        </p:spPr>
        <p:txBody>
          <a:bodyPr wrap="square">
            <a:spAutoFit/>
          </a:bodyPr>
          <a:lstStyle/>
          <a:p>
            <a:pPr algn="ctr">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Abbiamo passato delle giornate belle in cui, appunto, già </a:t>
            </a:r>
            <a:r>
              <a:rPr lang="it-IT" sz="20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lui [il marito della gestante]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ci dava dei consigli</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su...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"Guarda, poi quando nasceranno devi comprarti il seggiolino per la macchina, poi questo, poi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quello".</a:t>
            </a:r>
          </a:p>
          <a:p>
            <a:pPr algn="ctr">
              <a:spcAft>
                <a:spcPts val="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it-IT" sz="20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Michele</a:t>
            </a:r>
            <a:endParaRPr lang="pt-PT" sz="28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32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1030676" y="15326"/>
            <a:ext cx="8229600" cy="1143000"/>
          </a:xfrm>
        </p:spPr>
        <p:txBody>
          <a:bodyPr>
            <a:noAutofit/>
          </a:bodyPr>
          <a:lstStyle/>
          <a:p>
            <a:r>
              <a:rPr lang="pt-PT" b="1" dirty="0" err="1" smtClean="0">
                <a:solidFill>
                  <a:schemeClr val="bg2"/>
                </a:solidFill>
              </a:rPr>
              <a:t>Relazione</a:t>
            </a:r>
            <a:r>
              <a:rPr lang="pt-PT" b="1" dirty="0" smtClean="0">
                <a:solidFill>
                  <a:schemeClr val="bg2"/>
                </a:solidFill>
              </a:rPr>
              <a:t> </a:t>
            </a:r>
            <a:r>
              <a:rPr lang="pt-PT" b="1" dirty="0" err="1" smtClean="0">
                <a:solidFill>
                  <a:schemeClr val="bg2"/>
                </a:solidFill>
              </a:rPr>
              <a:t>con</a:t>
            </a:r>
            <a:r>
              <a:rPr lang="pt-PT" b="1" dirty="0" smtClean="0">
                <a:solidFill>
                  <a:schemeClr val="bg2"/>
                </a:solidFill>
              </a:rPr>
              <a:t> </a:t>
            </a:r>
            <a:r>
              <a:rPr lang="pt-PT" b="1" dirty="0" err="1" smtClean="0">
                <a:solidFill>
                  <a:schemeClr val="bg2"/>
                </a:solidFill>
              </a:rPr>
              <a:t>gestanti</a:t>
            </a:r>
            <a:r>
              <a:rPr lang="pt-PT" b="1" dirty="0" smtClean="0">
                <a:solidFill>
                  <a:schemeClr val="bg2"/>
                </a:solidFill>
              </a:rPr>
              <a:t> e </a:t>
            </a:r>
            <a:r>
              <a:rPr lang="pt-PT" b="1" dirty="0" err="1" smtClean="0">
                <a:solidFill>
                  <a:schemeClr val="bg2"/>
                </a:solidFill>
              </a:rPr>
              <a:t>donatrici</a:t>
            </a:r>
            <a:endParaRPr lang="pt-PT" b="1" dirty="0">
              <a:solidFill>
                <a:schemeClr val="bg2"/>
              </a:solidFill>
            </a:endParaRPr>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12</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0" y="1445555"/>
            <a:ext cx="9144000" cy="2862322"/>
          </a:xfrm>
          <a:prstGeom prst="rect">
            <a:avLst/>
          </a:prstGeom>
        </p:spPr>
        <p:txBody>
          <a:bodyPr wrap="square">
            <a:spAutoFit/>
          </a:bodyPr>
          <a:lstStyle/>
          <a:p>
            <a:pPr algn="ctr">
              <a:spcAft>
                <a:spcPts val="0"/>
              </a:spcAft>
            </a:pP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In generale, ho visto che nella GPA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ci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sta una grande differenza per la donna, di farlo per una coppia gay o per una coppia etero, e la differenza è, sostanzialmente, che una coppia etero che si rivolge a una donna per farsi aiutare ad avere un figlio, ha un senso di gratitudine, ma anche un senso di gelosia, perché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[la madre intenzionale] vede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che questa donna ha potuto dare a suo marito quello che lei non è riuscita a dare.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0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Invece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noi gay siamo entusiasti! Le portiamo sugli scudi, cioè... le amiamo, le abbracciamo</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Cioè, nel senso, non abbiamo... non c'è una donna con cui... con cui competere. </a:t>
            </a:r>
            <a:endPar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it-IT" sz="20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Michele</a:t>
            </a:r>
            <a:endParaRPr lang="pt-PT" sz="28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tângulo 6"/>
          <p:cNvSpPr/>
          <p:nvPr/>
        </p:nvSpPr>
        <p:spPr>
          <a:xfrm>
            <a:off x="-13746" y="4622614"/>
            <a:ext cx="9144000" cy="1323439"/>
          </a:xfrm>
          <a:prstGeom prst="rect">
            <a:avLst/>
          </a:prstGeom>
        </p:spPr>
        <p:txBody>
          <a:bodyPr wrap="square">
            <a:spAutoFit/>
          </a:bodyPr>
          <a:lstStyle/>
          <a:p>
            <a:pPr algn="ctr">
              <a:spcAft>
                <a:spcPts val="0"/>
              </a:spcAft>
            </a:pP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Noi diciamo sempre che è un po' una super eroina per noi Laura, per quello che ha fatto.</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0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La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osservavamo pure nel suo ruolo di mamma, ed era veramente un punto di riferimento, ci ha dato anche tanti consigli</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e il tutto con grande discrezione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sempre. </a:t>
            </a:r>
            <a:endPar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it-IT" sz="20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Carlo</a:t>
            </a:r>
            <a:endParaRPr lang="pt-PT" sz="2000" dirty="0"/>
          </a:p>
        </p:txBody>
      </p:sp>
    </p:spTree>
    <p:extLst>
      <p:ext uri="{BB962C8B-B14F-4D97-AF65-F5344CB8AC3E}">
        <p14:creationId xmlns:p14="http://schemas.microsoft.com/office/powerpoint/2010/main" val="1036906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1061969" y="15326"/>
            <a:ext cx="8229600" cy="1143000"/>
          </a:xfrm>
        </p:spPr>
        <p:txBody>
          <a:bodyPr>
            <a:noAutofit/>
          </a:bodyPr>
          <a:lstStyle/>
          <a:p>
            <a:r>
              <a:rPr lang="pt-PT" b="1" dirty="0" err="1">
                <a:solidFill>
                  <a:schemeClr val="bg2"/>
                </a:solidFill>
              </a:rPr>
              <a:t>Relazione</a:t>
            </a:r>
            <a:r>
              <a:rPr lang="pt-PT" b="1" dirty="0">
                <a:solidFill>
                  <a:schemeClr val="bg2"/>
                </a:solidFill>
              </a:rPr>
              <a:t> </a:t>
            </a:r>
            <a:r>
              <a:rPr lang="pt-PT" b="1" dirty="0" err="1">
                <a:solidFill>
                  <a:schemeClr val="bg2"/>
                </a:solidFill>
              </a:rPr>
              <a:t>con</a:t>
            </a:r>
            <a:r>
              <a:rPr lang="pt-PT" b="1" dirty="0">
                <a:solidFill>
                  <a:schemeClr val="bg2"/>
                </a:solidFill>
              </a:rPr>
              <a:t> </a:t>
            </a:r>
            <a:r>
              <a:rPr lang="pt-PT" b="1" dirty="0" err="1">
                <a:solidFill>
                  <a:schemeClr val="bg2"/>
                </a:solidFill>
              </a:rPr>
              <a:t>gestanti</a:t>
            </a:r>
            <a:r>
              <a:rPr lang="pt-PT" b="1" dirty="0">
                <a:solidFill>
                  <a:schemeClr val="bg2"/>
                </a:solidFill>
              </a:rPr>
              <a:t> e </a:t>
            </a:r>
            <a:r>
              <a:rPr lang="pt-PT" b="1" dirty="0" err="1">
                <a:solidFill>
                  <a:schemeClr val="bg2"/>
                </a:solidFill>
              </a:rPr>
              <a:t>donatrici</a:t>
            </a:r>
            <a:endParaRPr lang="pt-PT"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13</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0" y="1223142"/>
            <a:ext cx="9144000" cy="5940088"/>
          </a:xfrm>
          <a:prstGeom prst="rect">
            <a:avLst/>
          </a:prstGeom>
        </p:spPr>
        <p:txBody>
          <a:bodyPr wrap="square">
            <a:spAutoFit/>
          </a:bodyPr>
          <a:lstStyle/>
          <a:p>
            <a:pPr algn="ctr">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360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it-IT" sz="2400" i="1" dirty="0">
                <a:solidFill>
                  <a:schemeClr val="bg2"/>
                </a:solidFill>
                <a:latin typeface="Calibri" panose="020F0502020204030204" pitchFamily="34" charset="0"/>
                <a:ea typeface="Calibri" panose="020F0502020204030204" pitchFamily="34" charset="0"/>
                <a:cs typeface="Calibri" panose="020F0502020204030204" pitchFamily="34" charset="0"/>
              </a:rPr>
              <a:t>I</a:t>
            </a:r>
            <a:r>
              <a:rPr lang="it-IT" sz="24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l </a:t>
            </a:r>
            <a:r>
              <a:rPr lang="it-IT" sz="24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legame vero si è creato dopo che Ilario è nato, non nel mentre, un po' per via della distanza, però un po' anche del fatto che a quel punto ti ha legato una cosa così bella e importante, però poi in teoria può smettere anche lì il legame se uno volesse, se fosse freddo e cinico. E invece è proprio lì che, se le persone si sono trovate bene, secondo me si crea il legame forte. </a:t>
            </a:r>
            <a:r>
              <a:rPr lang="it-IT" sz="24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4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È </a:t>
            </a:r>
            <a:r>
              <a:rPr lang="it-IT" sz="24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più forte il rapporto che si crea con gli aspiranti papà che non con il bambino da cui ti distacchi. Secondo me il distacco vero è poi con quella famiglia, no</a:t>
            </a:r>
            <a:r>
              <a:rPr lang="it-IT" sz="24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4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Cioè </a:t>
            </a:r>
            <a:r>
              <a:rPr lang="it-IT" sz="24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noi diciamo che Laura è la zia speciale di Ilario, no? Però è vero, se la devo assimilare ad una figura familiare per creare un parallelo è un po' quello, </a:t>
            </a:r>
            <a:r>
              <a:rPr lang="it-IT" sz="24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come se fosse un po' una sorta di sorella maggiore nostra, che neanche sapevamo di avere, che ad un certo punto abbiamo trovato e ci ha aiutato con questa cosa </a:t>
            </a:r>
            <a:r>
              <a:rPr lang="it-IT" sz="24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importante.</a:t>
            </a:r>
          </a:p>
          <a:p>
            <a:pPr algn="ctr">
              <a:spcAft>
                <a:spcPts val="0"/>
              </a:spcAft>
            </a:pPr>
            <a:r>
              <a:rPr lang="it-IT" sz="24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Carlo</a:t>
            </a:r>
          </a:p>
          <a:p>
            <a:pPr algn="ctr">
              <a:spcAft>
                <a:spcPts val="0"/>
              </a:spcAft>
            </a:pPr>
            <a:endParaRPr lang="pt-PT" sz="32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49895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20638"/>
            <a:ext cx="8229600" cy="1143000"/>
          </a:xfrm>
        </p:spPr>
        <p:txBody>
          <a:bodyPr>
            <a:normAutofit/>
          </a:bodyPr>
          <a:lstStyle/>
          <a:p>
            <a:r>
              <a:rPr lang="pt-PT" sz="4800" b="1" dirty="0" smtClean="0">
                <a:solidFill>
                  <a:schemeClr val="bg2"/>
                </a:solidFill>
              </a:rPr>
              <a:t>I </a:t>
            </a:r>
            <a:r>
              <a:rPr lang="pt-PT" sz="4800" b="1" dirty="0" err="1" smtClean="0">
                <a:solidFill>
                  <a:schemeClr val="bg2"/>
                </a:solidFill>
              </a:rPr>
              <a:t>legami</a:t>
            </a:r>
            <a:r>
              <a:rPr lang="pt-PT" sz="4800" b="1" dirty="0" smtClean="0">
                <a:solidFill>
                  <a:schemeClr val="bg2"/>
                </a:solidFill>
              </a:rPr>
              <a:t> </a:t>
            </a:r>
            <a:r>
              <a:rPr lang="pt-PT" sz="4800" b="1" dirty="0" err="1" smtClean="0">
                <a:solidFill>
                  <a:schemeClr val="bg2"/>
                </a:solidFill>
              </a:rPr>
              <a:t>biologici</a:t>
            </a:r>
            <a:endParaRPr lang="pt-PT" sz="4800" b="1" dirty="0">
              <a:solidFill>
                <a:schemeClr val="bg2"/>
              </a:solidFill>
            </a:endParaRPr>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14</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ângulo 4"/>
          <p:cNvSpPr/>
          <p:nvPr/>
        </p:nvSpPr>
        <p:spPr>
          <a:xfrm>
            <a:off x="0" y="4039371"/>
            <a:ext cx="9144000" cy="2554545"/>
          </a:xfrm>
          <a:prstGeom prst="rect">
            <a:avLst/>
          </a:prstGeom>
        </p:spPr>
        <p:txBody>
          <a:bodyPr wrap="square">
            <a:spAutoFit/>
          </a:bodyPr>
          <a:lstStyle/>
          <a:p>
            <a:pPr algn="ctr">
              <a:spcAft>
                <a:spcPts val="0"/>
              </a:spcAft>
            </a:pP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a:t>
            </a:r>
            <a:r>
              <a:rPr lang="it-IT" sz="20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Ovviamente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è figlio nostro e basta, cioè non ci sono differenze, almeno non me ne frega niente se... di sangue, di cosa</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Ma poi avevamo tutti e due pure questo forte desiderio di diventare papà. [...]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Lui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comunque è più grande di me, ieri ha fatto 48 anni, quindi, ovviamente anche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il fatto di iniziare con i suoi è stato dettato anche da questo motivo. Nel senso che lui aveva un'esigenza, sia anche per i suoi genitori, perché lui voleva dargli un nipotino</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quindi [...] la priorità è stata data a questo perché... col pensiero comunque di avere un altro bambino. </a:t>
            </a:r>
            <a:endPar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it-IT" sz="20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Gianni</a:t>
            </a:r>
            <a:endParaRPr lang="pt-PT" sz="28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tângulo 6"/>
          <p:cNvSpPr/>
          <p:nvPr/>
        </p:nvSpPr>
        <p:spPr>
          <a:xfrm>
            <a:off x="0" y="1447541"/>
            <a:ext cx="9144000" cy="2554545"/>
          </a:xfrm>
          <a:prstGeom prst="rect">
            <a:avLst/>
          </a:prstGeom>
        </p:spPr>
        <p:txBody>
          <a:bodyPr wrap="square">
            <a:spAutoFit/>
          </a:bodyPr>
          <a:lstStyle/>
          <a:p>
            <a:pPr algn="ctr">
              <a:spcAft>
                <a:spcPts val="0"/>
              </a:spcAft>
            </a:pP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Abbiamo capito che - </a:t>
            </a:r>
            <a:r>
              <a:rPr lang="it-IT" sz="20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non so se è così per tutti i maschi</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noi siamo così - per quanto fossimo desiderosi di avere... [...] </a:t>
            </a:r>
            <a:r>
              <a:rPr lang="it-IT" sz="20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abbiamo scoperto che l'aspetto della biologia era importante. Non è stato semplice accettarlo perché avevamo un profondo desiderio di diventare genitori.</a:t>
            </a:r>
            <a:r>
              <a:rPr lang="it-IT" sz="20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Veramente non ci interessava chi fosse il padre biologico però parallelamente abbiamo dovuto prendere coscienza che comunque c'era un desiderio personale, a prescindere dalla coppia, che doveva essere quantomeno affrontato, no? [...] ed è stato molto difficile eh [...] ammettere e confrontarsi su questo tema. </a:t>
            </a:r>
            <a:endParaRPr lang="it-IT" sz="20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it-IT" sz="2000" dirty="0" smtClean="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rPr>
              <a:t>Filippo</a:t>
            </a:r>
            <a:endParaRPr lang="pt-PT" sz="28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6681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7938"/>
            <a:ext cx="8229600" cy="1143000"/>
          </a:xfrm>
        </p:spPr>
        <p:txBody>
          <a:bodyPr>
            <a:normAutofit fontScale="90000"/>
          </a:bodyPr>
          <a:lstStyle/>
          <a:p>
            <a:r>
              <a:rPr lang="pt-PT" sz="5300" b="1" dirty="0">
                <a:solidFill>
                  <a:schemeClr val="bg2"/>
                </a:solidFill>
              </a:rPr>
              <a:t>I </a:t>
            </a:r>
            <a:r>
              <a:rPr lang="pt-PT" sz="5300" b="1" dirty="0" err="1">
                <a:solidFill>
                  <a:schemeClr val="bg2"/>
                </a:solidFill>
              </a:rPr>
              <a:t>legami</a:t>
            </a:r>
            <a:r>
              <a:rPr lang="pt-PT" sz="5300" b="1" dirty="0">
                <a:solidFill>
                  <a:schemeClr val="bg2"/>
                </a:solidFill>
              </a:rPr>
              <a:t> </a:t>
            </a:r>
            <a:r>
              <a:rPr lang="pt-PT" sz="5300" b="1" dirty="0" err="1" smtClean="0">
                <a:solidFill>
                  <a:schemeClr val="bg2"/>
                </a:solidFill>
              </a:rPr>
              <a:t>biologici</a:t>
            </a:r>
            <a:r>
              <a:rPr lang="pt-PT" sz="4900" b="1" dirty="0" smtClean="0">
                <a:solidFill>
                  <a:schemeClr val="bg2"/>
                </a:solidFill>
              </a:rPr>
              <a:t/>
            </a:r>
            <a:br>
              <a:rPr lang="pt-PT" sz="4900" b="1" dirty="0" smtClean="0">
                <a:solidFill>
                  <a:schemeClr val="bg2"/>
                </a:solidFill>
              </a:rPr>
            </a:br>
            <a:r>
              <a:rPr lang="pt-PT" sz="3600" b="1" dirty="0" err="1" smtClean="0">
                <a:solidFill>
                  <a:schemeClr val="bg2"/>
                </a:solidFill>
              </a:rPr>
              <a:t>Dinamiche</a:t>
            </a:r>
            <a:r>
              <a:rPr lang="pt-PT" sz="3600" b="1" dirty="0" smtClean="0">
                <a:solidFill>
                  <a:schemeClr val="bg2"/>
                </a:solidFill>
              </a:rPr>
              <a:t> </a:t>
            </a:r>
            <a:r>
              <a:rPr lang="pt-PT" sz="3600" b="1" dirty="0" err="1" smtClean="0">
                <a:solidFill>
                  <a:schemeClr val="bg2"/>
                </a:solidFill>
              </a:rPr>
              <a:t>di</a:t>
            </a:r>
            <a:r>
              <a:rPr lang="pt-PT" sz="3600" b="1" dirty="0" smtClean="0">
                <a:solidFill>
                  <a:schemeClr val="bg2"/>
                </a:solidFill>
              </a:rPr>
              <a:t> </a:t>
            </a:r>
            <a:r>
              <a:rPr lang="pt-PT" sz="3600" b="1" dirty="0" err="1" smtClean="0">
                <a:solidFill>
                  <a:schemeClr val="bg2"/>
                </a:solidFill>
              </a:rPr>
              <a:t>potere</a:t>
            </a:r>
            <a:endParaRPr lang="pt-PT" sz="4000"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15</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1" y="1272697"/>
            <a:ext cx="9144000" cy="5293757"/>
          </a:xfrm>
          <a:prstGeom prst="rect">
            <a:avLst/>
          </a:prstGeom>
        </p:spPr>
        <p:txBody>
          <a:bodyPr wrap="square">
            <a:spAutoFit/>
          </a:bodyPr>
          <a:lstStyle/>
          <a:p>
            <a:pPr algn="ctr"/>
            <a:r>
              <a:rPr lang="it-IT" sz="2000" b="1" i="1" u="sng" dirty="0" smtClean="0">
                <a:solidFill>
                  <a:schemeClr val="bg2"/>
                </a:solidFill>
                <a:latin typeface="+mj-lt"/>
                <a:ea typeface="Times New Roman" panose="02020603050405020304" pitchFamily="18" charset="0"/>
                <a:cs typeface="Times New Roman" panose="02020603050405020304" pitchFamily="18" charset="0"/>
              </a:rPr>
              <a:t>Non avevamo questa ossessione biologica</a:t>
            </a:r>
            <a:r>
              <a:rPr lang="it-IT" sz="2000" i="1" dirty="0" smtClean="0">
                <a:solidFill>
                  <a:schemeClr val="bg2"/>
                </a:solidFill>
                <a:latin typeface="+mj-lt"/>
                <a:ea typeface="Times New Roman" panose="02020603050405020304" pitchFamily="18" charset="0"/>
                <a:cs typeface="Times New Roman" panose="02020603050405020304" pitchFamily="18" charset="0"/>
              </a:rPr>
              <a:t>, no? Vedo per esempio, appunto il mio compagno che pure non è genitore biologico... non ha grande differenza. In questo senso anche... la differenza che c'è tra le coppie gay e le coppie lesbiche si sente, nel senso che la esperienza della gravidanza, del parto... fa un discrimine tra le due donne. [...] Nel nostro caso il fatto di avere dato il seme è una cosa che si perde un po' nel ricordo di un gesto. [...] Diventa un po' astratto.  L'attesa della gravidanza è un'esperienzaa mentale, spirituale che noi viviamo, e viviamo entrambi, perché è legata ad una idea, all'idea di diventare genitori, ma non c'è un fatto fisico... [...] </a:t>
            </a:r>
            <a:endParaRPr lang="pt-PT" sz="2000" dirty="0">
              <a:solidFill>
                <a:schemeClr val="bg2"/>
              </a:solidFill>
              <a:latin typeface="+mj-lt"/>
            </a:endParaRPr>
          </a:p>
          <a:p>
            <a:pPr algn="ctr"/>
            <a:r>
              <a:rPr lang="it-IT" sz="2000" i="1" dirty="0">
                <a:solidFill>
                  <a:schemeClr val="bg2"/>
                </a:solidFill>
                <a:latin typeface="+mj-lt"/>
              </a:rPr>
              <a:t>Io penso che lui si sente genitore </a:t>
            </a:r>
            <a:r>
              <a:rPr lang="it-IT" sz="2000" i="1" dirty="0" smtClean="0">
                <a:solidFill>
                  <a:schemeClr val="bg2"/>
                </a:solidFill>
                <a:latin typeface="+mj-lt"/>
              </a:rPr>
              <a:t>a </a:t>
            </a:r>
            <a:r>
              <a:rPr lang="it-IT" sz="2000" i="1" dirty="0">
                <a:solidFill>
                  <a:schemeClr val="bg2"/>
                </a:solidFill>
                <a:latin typeface="+mj-lt"/>
              </a:rPr>
              <a:t>pieno titolo. </a:t>
            </a:r>
            <a:r>
              <a:rPr lang="it-IT" sz="2000" i="1" dirty="0" smtClean="0">
                <a:solidFill>
                  <a:schemeClr val="bg2"/>
                </a:solidFill>
                <a:latin typeface="+mj-lt"/>
              </a:rPr>
              <a:t>[...] Poi </a:t>
            </a:r>
            <a:r>
              <a:rPr lang="it-IT" sz="2000" i="1" dirty="0">
                <a:solidFill>
                  <a:schemeClr val="bg2"/>
                </a:solidFill>
                <a:latin typeface="+mj-lt"/>
              </a:rPr>
              <a:t>a volte, magari ci sono dei momenti in cui</a:t>
            </a:r>
            <a:r>
              <a:rPr lang="it-IT" sz="2000" i="1" dirty="0" smtClean="0">
                <a:solidFill>
                  <a:schemeClr val="bg2"/>
                </a:solidFill>
                <a:latin typeface="+mj-lt"/>
              </a:rPr>
              <a:t>... </a:t>
            </a:r>
            <a:r>
              <a:rPr lang="it-IT" sz="2000" i="1" dirty="0">
                <a:solidFill>
                  <a:schemeClr val="bg2"/>
                </a:solidFill>
                <a:latin typeface="+mj-lt"/>
              </a:rPr>
              <a:t>io faccio pesare il fatto, non tanto di essere genitore biologico, ma il fatto che magari faccio il capo famiglia, nel senso che provvedo al nutrimento della famiglia, e quindi, </a:t>
            </a:r>
            <a:r>
              <a:rPr lang="it-IT" sz="2000" b="1" i="1" u="sng" dirty="0">
                <a:solidFill>
                  <a:schemeClr val="bg2"/>
                </a:solidFill>
                <a:latin typeface="+mj-lt"/>
              </a:rPr>
              <a:t>alla fine, la decisione finale, se c'è un conflitto, la devo prendere io</a:t>
            </a:r>
            <a:r>
              <a:rPr lang="it-IT" sz="2000" i="1" dirty="0">
                <a:solidFill>
                  <a:schemeClr val="bg2"/>
                </a:solidFill>
                <a:latin typeface="+mj-lt"/>
              </a:rPr>
              <a:t>. Se non si può prendere insieme. E lì allora magari litighiamo. </a:t>
            </a:r>
            <a:r>
              <a:rPr lang="it-IT" sz="2000" b="1" i="1" u="sng" dirty="0">
                <a:solidFill>
                  <a:schemeClr val="bg2"/>
                </a:solidFill>
                <a:latin typeface="+mj-lt"/>
              </a:rPr>
              <a:t>Però non è tanto il fatto genetico, biologico, anche se magarii...così, per onestà uno lo deve </a:t>
            </a:r>
            <a:r>
              <a:rPr lang="it-IT" sz="2000" b="1" i="1" u="sng" dirty="0" smtClean="0">
                <a:solidFill>
                  <a:schemeClr val="bg2"/>
                </a:solidFill>
                <a:latin typeface="+mj-lt"/>
              </a:rPr>
              <a:t>ammettere: dovesse </a:t>
            </a:r>
            <a:r>
              <a:rPr lang="it-IT" sz="2000" b="1" i="1" u="sng" dirty="0">
                <a:solidFill>
                  <a:schemeClr val="bg2"/>
                </a:solidFill>
                <a:latin typeface="+mj-lt"/>
              </a:rPr>
              <a:t>esserci un conflitto, la legge sarebbe dalla mia parte. Quindi ... magari uno non se lo dice mai, però</a:t>
            </a:r>
            <a:r>
              <a:rPr lang="it-IT" sz="2000" b="1" i="1" u="sng" dirty="0" smtClean="0">
                <a:solidFill>
                  <a:schemeClr val="bg2"/>
                </a:solidFill>
                <a:latin typeface="+mj-lt"/>
              </a:rPr>
              <a:t>... c'è</a:t>
            </a:r>
            <a:r>
              <a:rPr lang="it-IT" sz="2000" b="1" i="1" u="sng" dirty="0">
                <a:solidFill>
                  <a:schemeClr val="bg2"/>
                </a:solidFill>
                <a:latin typeface="+mj-lt"/>
              </a:rPr>
              <a:t>.  Perché è così</a:t>
            </a:r>
            <a:r>
              <a:rPr lang="it-IT" sz="2000" b="1" i="1" u="sng" dirty="0" smtClean="0">
                <a:solidFill>
                  <a:schemeClr val="bg2"/>
                </a:solidFill>
                <a:latin typeface="+mj-lt"/>
              </a:rPr>
              <a:t>.</a:t>
            </a:r>
            <a:endParaRPr lang="pt-PT" sz="2000" b="1" u="sng" dirty="0">
              <a:solidFill>
                <a:schemeClr val="bg2"/>
              </a:solidFill>
              <a:latin typeface="+mj-lt"/>
            </a:endParaRPr>
          </a:p>
          <a:p>
            <a:pPr algn="ctr">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000" i="1" dirty="0" smtClean="0">
                <a:solidFill>
                  <a:schemeClr val="bg2"/>
                </a:solidFill>
                <a:latin typeface="+mj-lt"/>
                <a:ea typeface="Times New Roman" panose="02020603050405020304" pitchFamily="18" charset="0"/>
                <a:cs typeface="Times New Roman" panose="02020603050405020304" pitchFamily="18" charset="0"/>
              </a:rPr>
              <a:t> </a:t>
            </a:r>
            <a:r>
              <a:rPr lang="it-IT" sz="2000" dirty="0" smtClean="0">
                <a:solidFill>
                  <a:schemeClr val="bg2"/>
                </a:solidFill>
                <a:latin typeface="+mj-lt"/>
                <a:ea typeface="Times New Roman" panose="02020603050405020304" pitchFamily="18" charset="0"/>
                <a:cs typeface="Times New Roman" panose="02020603050405020304" pitchFamily="18" charset="0"/>
              </a:rPr>
              <a:t>Michele</a:t>
            </a:r>
            <a:endParaRPr lang="pt-PT" sz="2800" dirty="0">
              <a:solidFill>
                <a:schemeClr val="bg2"/>
              </a:solidFill>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15521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14950"/>
            <a:ext cx="8229600" cy="1143000"/>
          </a:xfrm>
        </p:spPr>
        <p:txBody>
          <a:bodyPr>
            <a:normAutofit fontScale="90000"/>
          </a:bodyPr>
          <a:lstStyle/>
          <a:p>
            <a:r>
              <a:rPr lang="pt-PT" sz="4900" b="1" dirty="0">
                <a:solidFill>
                  <a:schemeClr val="bg2"/>
                </a:solidFill>
              </a:rPr>
              <a:t>I </a:t>
            </a:r>
            <a:r>
              <a:rPr lang="pt-PT" sz="4900" b="1" dirty="0" err="1">
                <a:solidFill>
                  <a:schemeClr val="bg2"/>
                </a:solidFill>
              </a:rPr>
              <a:t>legami</a:t>
            </a:r>
            <a:r>
              <a:rPr lang="pt-PT" sz="4900" b="1" dirty="0">
                <a:solidFill>
                  <a:schemeClr val="bg2"/>
                </a:solidFill>
              </a:rPr>
              <a:t> </a:t>
            </a:r>
            <a:r>
              <a:rPr lang="pt-PT" sz="4900" b="1" dirty="0" err="1" smtClean="0">
                <a:solidFill>
                  <a:schemeClr val="bg2"/>
                </a:solidFill>
              </a:rPr>
              <a:t>biologici</a:t>
            </a:r>
            <a:r>
              <a:rPr lang="pt-PT" sz="4900" b="1" dirty="0" smtClean="0">
                <a:solidFill>
                  <a:schemeClr val="bg2"/>
                </a:solidFill>
              </a:rPr>
              <a:t/>
            </a:r>
            <a:br>
              <a:rPr lang="pt-PT" sz="4900" b="1" dirty="0" smtClean="0">
                <a:solidFill>
                  <a:schemeClr val="bg2"/>
                </a:solidFill>
              </a:rPr>
            </a:br>
            <a:r>
              <a:rPr lang="pt-PT" sz="3600" b="1" dirty="0" err="1" smtClean="0">
                <a:solidFill>
                  <a:schemeClr val="bg2"/>
                </a:solidFill>
              </a:rPr>
              <a:t>Fratelli</a:t>
            </a:r>
            <a:r>
              <a:rPr lang="pt-PT" sz="3600" b="1" dirty="0" smtClean="0">
                <a:solidFill>
                  <a:schemeClr val="bg2"/>
                </a:solidFill>
              </a:rPr>
              <a:t> e </a:t>
            </a:r>
            <a:r>
              <a:rPr lang="pt-PT" sz="3600" b="1" dirty="0" err="1" smtClean="0">
                <a:solidFill>
                  <a:schemeClr val="bg2"/>
                </a:solidFill>
              </a:rPr>
              <a:t>gemelli</a:t>
            </a:r>
            <a:endParaRPr lang="pt-PT" sz="4000"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16</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0" y="1749109"/>
            <a:ext cx="9035512" cy="3416320"/>
          </a:xfrm>
          <a:prstGeom prst="rect">
            <a:avLst/>
          </a:prstGeom>
        </p:spPr>
        <p:txBody>
          <a:bodyPr wrap="square">
            <a:spAutoFit/>
          </a:bodyPr>
          <a:lstStyle/>
          <a:p>
            <a:pPr algn="ctr">
              <a:spcAft>
                <a:spcPts val="0"/>
              </a:spcAft>
            </a:pPr>
            <a:r>
              <a:rPr lang="pt-PT" sz="24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a:t>
            </a:r>
            <a:r>
              <a:rPr lang="it-IT" sz="24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“Sarebbe </a:t>
            </a:r>
            <a:r>
              <a:rPr lang="it-IT" sz="24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bello avere dei gemelli, dove il mio DNA, il tuo DNA coesistono all'interno da una stessa pancia. E quindi due fratelli che nascono insieme, che hanno il mio e il tuo corredo genetico, e che sono fratelli e sono gemelli, è qualcosa che lega anche noi. Non potendo avere un bambino che è il risultato del mio DNA e del tuo DNA, come di solito succede, questa, appunto sognando un pochino, poteva essere la cosa più vicina, no?” </a:t>
            </a:r>
            <a:r>
              <a:rPr lang="it-IT" sz="24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Pensare che loro erano fratelli e avevano qualcosa di mio, di suo e una terza parte che li accomunava entrambi. </a:t>
            </a:r>
            <a:endParaRPr lang="it-IT" sz="2400" b="1" i="1" u="sng"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it-IT" sz="2400"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Filippo</a:t>
            </a:r>
            <a:endParaRPr lang="pt-PT" sz="32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8133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22911"/>
            <a:ext cx="8229600" cy="1143000"/>
          </a:xfrm>
        </p:spPr>
        <p:txBody>
          <a:bodyPr>
            <a:normAutofit fontScale="90000"/>
          </a:bodyPr>
          <a:lstStyle/>
          <a:p>
            <a:r>
              <a:rPr lang="pt-PT" sz="4900" b="1" dirty="0">
                <a:solidFill>
                  <a:schemeClr val="bg2"/>
                </a:solidFill>
              </a:rPr>
              <a:t>I </a:t>
            </a:r>
            <a:r>
              <a:rPr lang="pt-PT" sz="4900" b="1" dirty="0" err="1">
                <a:solidFill>
                  <a:schemeClr val="bg2"/>
                </a:solidFill>
              </a:rPr>
              <a:t>legami</a:t>
            </a:r>
            <a:r>
              <a:rPr lang="pt-PT" sz="4900" b="1" dirty="0">
                <a:solidFill>
                  <a:schemeClr val="bg2"/>
                </a:solidFill>
              </a:rPr>
              <a:t> </a:t>
            </a:r>
            <a:r>
              <a:rPr lang="pt-PT" sz="4900" b="1" dirty="0" err="1" smtClean="0">
                <a:solidFill>
                  <a:schemeClr val="bg2"/>
                </a:solidFill>
              </a:rPr>
              <a:t>biologici</a:t>
            </a:r>
            <a:r>
              <a:rPr lang="pt-PT" b="1" dirty="0" smtClean="0">
                <a:solidFill>
                  <a:schemeClr val="bg2"/>
                </a:solidFill>
              </a:rPr>
              <a:t/>
            </a:r>
            <a:br>
              <a:rPr lang="pt-PT" b="1" dirty="0" smtClean="0">
                <a:solidFill>
                  <a:schemeClr val="bg2"/>
                </a:solidFill>
              </a:rPr>
            </a:br>
            <a:r>
              <a:rPr lang="pt-PT" sz="3600" b="1" dirty="0" smtClean="0">
                <a:solidFill>
                  <a:schemeClr val="bg2"/>
                </a:solidFill>
              </a:rPr>
              <a:t>“A chi </a:t>
            </a:r>
            <a:r>
              <a:rPr lang="pt-PT" sz="3600" b="1" dirty="0" err="1" smtClean="0">
                <a:solidFill>
                  <a:schemeClr val="bg2"/>
                </a:solidFill>
              </a:rPr>
              <a:t>assomiglia</a:t>
            </a:r>
            <a:r>
              <a:rPr lang="pt-PT" sz="3600" b="1" dirty="0" smtClean="0">
                <a:solidFill>
                  <a:schemeClr val="bg2"/>
                </a:solidFill>
              </a:rPr>
              <a:t>”</a:t>
            </a:r>
            <a:endParaRPr lang="pt-PT" sz="3600"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17</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ângulo 4"/>
          <p:cNvSpPr/>
          <p:nvPr/>
        </p:nvSpPr>
        <p:spPr>
          <a:xfrm>
            <a:off x="0" y="1323142"/>
            <a:ext cx="9144000" cy="4832092"/>
          </a:xfrm>
          <a:prstGeom prst="rect">
            <a:avLst/>
          </a:prstGeom>
        </p:spPr>
        <p:txBody>
          <a:bodyPr wrap="square">
            <a:spAutoFit/>
          </a:bodyPr>
          <a:lstStyle/>
          <a:p>
            <a:pPr algn="ctr">
              <a:spcAft>
                <a:spcPts val="0"/>
              </a:spcAft>
            </a:pPr>
            <a:r>
              <a:rPr lang="it-IT" sz="22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endParaRPr lang="pt-PT" sz="22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it-IT" sz="22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N</a:t>
            </a:r>
            <a:r>
              <a:rPr lang="it-IT" sz="22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essuno </a:t>
            </a:r>
            <a:r>
              <a:rPr lang="it-IT" sz="22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spontaneamente dice: "mi assomiglia a Sergio perché... o mi somiglia a Carlo", perché c'è questa sorta di pudore. Comunque di tutti e due non può essere, quindi onde evitare gaffe... Però poi quando glielo si chiede si sentono autorizzati, e probabilmente perché è proprio evidente che assomiglia a Sergio, e lo dicono subito, no? [...] </a:t>
            </a:r>
            <a:r>
              <a:rPr lang="it-IT" sz="22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qualcuno per esempio che vuole fare il... moderno fino in fondo e trova somiglianze con tutti e due. Cioè dice: "allora no, io lo dico, gli occhi sono di Sergio, ma il naso è proprio di Carlo". Come se fosse biologicamente </a:t>
            </a:r>
            <a:r>
              <a:rPr lang="it-IT" sz="2200" b="1" i="1" u="sng"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plausibile, </a:t>
            </a:r>
            <a:r>
              <a:rPr lang="it-IT" sz="22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no</a:t>
            </a:r>
            <a:r>
              <a:rPr lang="it-IT" sz="2200" b="1" i="1" u="sng"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a:t>
            </a:r>
            <a:r>
              <a:rPr lang="it-IT" sz="22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 [...] </a:t>
            </a:r>
            <a:r>
              <a:rPr lang="it-IT" sz="22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e fa tenerezza questa cosa. Primo perché, secondo me, è vero che le somiglianze si influenzano anche a livello affettivo e non soltanto... però chi lo fa in quel momento, e lo fa soprattutto con un bambino così piccolo, </a:t>
            </a:r>
            <a:r>
              <a:rPr lang="it-IT" sz="2200" b="1" i="1" u="sng" dirty="0">
                <a:solidFill>
                  <a:schemeClr val="bg2"/>
                </a:solidFill>
                <a:latin typeface="Calibri" panose="020F0502020204030204" pitchFamily="34" charset="0"/>
                <a:ea typeface="Calibri" panose="020F0502020204030204" pitchFamily="34" charset="0"/>
                <a:cs typeface="Times New Roman" panose="02020603050405020304" pitchFamily="18" charset="0"/>
              </a:rPr>
              <a:t>lo fa perché non vuole togliere a nessuno dei due il gusto della somiglianza</a:t>
            </a:r>
            <a:r>
              <a:rPr lang="it-IT" sz="22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no? [...] Questo ci fa sorridere molto. </a:t>
            </a:r>
            <a:endParaRPr lang="it-IT" sz="2200" i="1"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it-IT" sz="2200" dirty="0" smtClean="0">
                <a:solidFill>
                  <a:schemeClr val="bg2"/>
                </a:solidFill>
                <a:latin typeface="Calibri" panose="020F0502020204030204" pitchFamily="34" charset="0"/>
                <a:ea typeface="Calibri" panose="020F0502020204030204" pitchFamily="34" charset="0"/>
                <a:cs typeface="Times New Roman" panose="02020603050405020304" pitchFamily="18" charset="0"/>
              </a:rPr>
              <a:t>Carlo</a:t>
            </a:r>
            <a:endParaRPr lang="pt-PT" sz="22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3149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33338"/>
            <a:ext cx="8229600" cy="1325562"/>
          </a:xfrm>
        </p:spPr>
        <p:txBody>
          <a:bodyPr>
            <a:normAutofit/>
          </a:bodyPr>
          <a:lstStyle/>
          <a:p>
            <a:r>
              <a:rPr lang="pt-PT" b="1" dirty="0">
                <a:solidFill>
                  <a:schemeClr val="bg2"/>
                </a:solidFill>
              </a:rPr>
              <a:t>I </a:t>
            </a:r>
            <a:r>
              <a:rPr lang="pt-PT" b="1" dirty="0" err="1">
                <a:solidFill>
                  <a:schemeClr val="bg2"/>
                </a:solidFill>
              </a:rPr>
              <a:t>legami</a:t>
            </a:r>
            <a:r>
              <a:rPr lang="pt-PT" b="1" dirty="0">
                <a:solidFill>
                  <a:schemeClr val="bg2"/>
                </a:solidFill>
              </a:rPr>
              <a:t> </a:t>
            </a:r>
            <a:r>
              <a:rPr lang="pt-PT" b="1" dirty="0" err="1" smtClean="0">
                <a:solidFill>
                  <a:schemeClr val="bg2"/>
                </a:solidFill>
              </a:rPr>
              <a:t>biologici</a:t>
            </a:r>
            <a:r>
              <a:rPr lang="pt-PT" sz="4000" b="1" dirty="0" smtClean="0">
                <a:solidFill>
                  <a:schemeClr val="bg2"/>
                </a:solidFill>
              </a:rPr>
              <a:t/>
            </a:r>
            <a:br>
              <a:rPr lang="pt-PT" sz="4000" b="1" dirty="0" smtClean="0">
                <a:solidFill>
                  <a:schemeClr val="bg2"/>
                </a:solidFill>
              </a:rPr>
            </a:br>
            <a:r>
              <a:rPr lang="pt-PT" sz="3200" b="1" dirty="0" smtClean="0">
                <a:solidFill>
                  <a:schemeClr val="bg2"/>
                </a:solidFill>
              </a:rPr>
              <a:t>La gestante</a:t>
            </a:r>
            <a:endParaRPr lang="pt-PT" sz="3600" b="1" dirty="0">
              <a:solidFill>
                <a:schemeClr val="bg2"/>
              </a:solidFill>
            </a:endParaRPr>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18</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ângulo 4"/>
          <p:cNvSpPr/>
          <p:nvPr/>
        </p:nvSpPr>
        <p:spPr>
          <a:xfrm>
            <a:off x="0" y="1354164"/>
            <a:ext cx="9144000" cy="5262979"/>
          </a:xfrm>
          <a:prstGeom prst="rect">
            <a:avLst/>
          </a:prstGeom>
        </p:spPr>
        <p:txBody>
          <a:bodyPr wrap="square">
            <a:spAutoFit/>
          </a:bodyPr>
          <a:lstStyle/>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4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Una cosa di cui ci siamo accorti subito, proprio con tutti, è che </a:t>
            </a:r>
            <a:r>
              <a:rPr lang="it-IT" sz="24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quando alla gente spieghi che il figlio non è biologicamente di Laura, tutti si rilassano</a:t>
            </a:r>
            <a:r>
              <a:rPr lang="it-IT" sz="24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tutti fanno: "aaaahhh", come a dire: "ecco!". [...] Cioè come se questa cosa li rassicurasse, cioè l'idea che il sangue del tuo sangue poi ad un certo punto te ne debba separare, invece il fatto che lo fai in maniera sdoppiata, in tempi diversi, rassicura le persone. E anche questo è comprensibile. Però questo proprio rasserena tutti, eh. </a:t>
            </a:r>
            <a:endParaRPr lang="it-IT" sz="24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4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Carlo</a:t>
            </a:r>
            <a:endParaRPr lang="pt-PT" sz="32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4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endParaRPr lang="pt-PT" sz="32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4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Non era banale il fatto che dimenticassero che l'ovulo non era di Helen ma era di Erin, lo dimenticavano puntualmente come lo dimenticano tutti. Perché </a:t>
            </a:r>
            <a:r>
              <a:rPr lang="it-IT" sz="24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a tutti devi rispiegare che Helen porta la gravidanza ma non è la mamma </a:t>
            </a:r>
            <a:r>
              <a:rPr lang="it-IT" sz="24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biologica</a:t>
            </a:r>
            <a:r>
              <a:rPr lang="it-IT" sz="24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p>
          <a:p>
            <a:pPr algn="ctr">
              <a:spcAft>
                <a:spcPts val="0"/>
              </a:spcAft>
              <a:tabLst>
                <a:tab pos="450215" algn="l"/>
                <a:tab pos="900430" algn="l"/>
                <a:tab pos="1350645" algn="l"/>
                <a:tab pos="1800860" algn="l"/>
                <a:tab pos="2251075" algn="l"/>
                <a:tab pos="2701290" algn="l"/>
                <a:tab pos="3151505" algn="l"/>
                <a:tab pos="3601720" algn="l"/>
                <a:tab pos="4051935" algn="l"/>
                <a:tab pos="4502150" algn="l"/>
                <a:tab pos="4952365" algn="l"/>
                <a:tab pos="5402580" algn="l"/>
                <a:tab pos="5852795" algn="l"/>
                <a:tab pos="6303010" algn="l"/>
              </a:tabLst>
            </a:pPr>
            <a:r>
              <a:rPr lang="it-IT" sz="24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Filippo</a:t>
            </a:r>
            <a:endParaRPr lang="pt-PT" sz="32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66672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857500"/>
            <a:ext cx="8229600" cy="1143000"/>
          </a:xfrm>
        </p:spPr>
        <p:txBody>
          <a:bodyPr>
            <a:noAutofit/>
          </a:bodyPr>
          <a:lstStyle/>
          <a:p>
            <a:r>
              <a:rPr lang="pt-PT" sz="4800" b="1" dirty="0" err="1" smtClean="0">
                <a:solidFill>
                  <a:schemeClr val="bg2"/>
                </a:solidFill>
              </a:rPr>
              <a:t>Visibilità</a:t>
            </a:r>
            <a:r>
              <a:rPr lang="pt-PT" sz="4800" b="1" dirty="0" smtClean="0">
                <a:solidFill>
                  <a:schemeClr val="bg2"/>
                </a:solidFill>
              </a:rPr>
              <a:t> e </a:t>
            </a:r>
            <a:br>
              <a:rPr lang="pt-PT" sz="4800" b="1" dirty="0" smtClean="0">
                <a:solidFill>
                  <a:schemeClr val="bg2"/>
                </a:solidFill>
              </a:rPr>
            </a:br>
            <a:r>
              <a:rPr lang="pt-PT" sz="4800" b="1" dirty="0" err="1" smtClean="0">
                <a:solidFill>
                  <a:schemeClr val="bg2"/>
                </a:solidFill>
              </a:rPr>
              <a:t>omonormatività</a:t>
            </a:r>
            <a:endParaRPr lang="pt-PT" sz="4800" dirty="0"/>
          </a:p>
        </p:txBody>
      </p:sp>
      <p:sp>
        <p:nvSpPr>
          <p:cNvPr id="3" name="Marcador de Posição do Número do Diapositivo 2"/>
          <p:cNvSpPr>
            <a:spLocks noGrp="1"/>
          </p:cNvSpPr>
          <p:nvPr>
            <p:ph type="sldNum" sz="quarter" idx="12"/>
          </p:nvPr>
        </p:nvSpPr>
        <p:spPr/>
        <p:txBody>
          <a:bodyPr/>
          <a:lstStyle/>
          <a:p>
            <a:fld id="{6F3DB2CF-62B2-534A-99FA-C41DD4DD3D82}" type="slidenum">
              <a:rPr lang="it-IT" smtClean="0"/>
              <a:t>19</a:t>
            </a:fld>
            <a:endParaRPr lang="it-IT"/>
          </a:p>
        </p:txBody>
      </p:sp>
    </p:spTree>
    <p:extLst>
      <p:ext uri="{BB962C8B-B14F-4D97-AF65-F5344CB8AC3E}">
        <p14:creationId xmlns:p14="http://schemas.microsoft.com/office/powerpoint/2010/main" val="33018489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28974"/>
            <a:ext cx="8229600" cy="1143000"/>
          </a:xfrm>
        </p:spPr>
        <p:txBody>
          <a:bodyPr>
            <a:normAutofit/>
          </a:bodyPr>
          <a:lstStyle/>
          <a:p>
            <a:r>
              <a:rPr lang="pt-PT" sz="4800" b="1" dirty="0" err="1" smtClean="0">
                <a:solidFill>
                  <a:schemeClr val="bg2"/>
                </a:solidFill>
              </a:rPr>
              <a:t>Re</a:t>
            </a:r>
            <a:r>
              <a:rPr lang="pt-PT" sz="4800" b="1" dirty="0" smtClean="0">
                <a:solidFill>
                  <a:schemeClr val="bg2"/>
                </a:solidFill>
              </a:rPr>
              <a:t>(l)</a:t>
            </a:r>
            <a:r>
              <a:rPr lang="pt-PT" sz="4800" b="1" dirty="0" err="1" smtClean="0">
                <a:solidFill>
                  <a:schemeClr val="bg2"/>
                </a:solidFill>
              </a:rPr>
              <a:t>azioni</a:t>
            </a:r>
            <a:endParaRPr lang="pt-PT" sz="4800"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20</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ângulo 4"/>
          <p:cNvSpPr/>
          <p:nvPr/>
        </p:nvSpPr>
        <p:spPr>
          <a:xfrm>
            <a:off x="0" y="3858431"/>
            <a:ext cx="9144000" cy="2462213"/>
          </a:xfrm>
          <a:prstGeom prst="rect">
            <a:avLst/>
          </a:prstGeom>
        </p:spPr>
        <p:txBody>
          <a:bodyPr wrap="square">
            <a:spAutoFit/>
          </a:bodyPr>
          <a:lstStyle/>
          <a:p>
            <a:pPr algn="ctr">
              <a:spcAft>
                <a:spcPts val="0"/>
              </a:spcAft>
            </a:pPr>
            <a:r>
              <a:rPr lang="it-IT" sz="22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E </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anche con Sergio hanno ritrovato  una complicità, un rapporto che ultimamente non avevano tanto, ognuno preso dalle sue cose. Però </a:t>
            </a:r>
            <a:r>
              <a:rPr lang="it-IT" sz="22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per via del bambino è tornato un po' di affetto più caloroso tra i due.</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Pure il padre, ora siamo andati ieri a trovarli, e... insomma sì, </a:t>
            </a:r>
            <a:r>
              <a:rPr lang="it-IT" sz="22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molto più calorosi di prima da quando c'è Ilario, questo sicuramente.</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Però sono sempre stati carini, non freddi rigidi nel senso restii a noi, no, semplicemente  sono più sciolti ora. </a:t>
            </a:r>
            <a:endParaRPr lang="it-IT" sz="22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it-IT" sz="22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Filippo</a:t>
            </a:r>
            <a:endParaRPr lang="pt-PT" sz="2200" dirty="0">
              <a:solidFill>
                <a:schemeClr val="bg2"/>
              </a:solidFill>
              <a:effectLst/>
              <a:latin typeface="Times New Roman" panose="02020603050405020304" pitchFamily="18" charset="0"/>
              <a:ea typeface="Times New Roman" panose="02020603050405020304" pitchFamily="18" charset="0"/>
            </a:endParaRPr>
          </a:p>
        </p:txBody>
      </p:sp>
      <p:sp>
        <p:nvSpPr>
          <p:cNvPr id="7" name="Retângulo 6"/>
          <p:cNvSpPr/>
          <p:nvPr/>
        </p:nvSpPr>
        <p:spPr>
          <a:xfrm>
            <a:off x="0" y="1499921"/>
            <a:ext cx="9144000" cy="2462213"/>
          </a:xfrm>
          <a:prstGeom prst="rect">
            <a:avLst/>
          </a:prstGeom>
        </p:spPr>
        <p:txBody>
          <a:bodyPr wrap="square">
            <a:spAutoFit/>
          </a:bodyPr>
          <a:lstStyle/>
          <a:p>
            <a:pPr algn="ctr">
              <a:spcAft>
                <a:spcPts val="0"/>
              </a:spcAft>
            </a:pPr>
            <a:r>
              <a:rPr lang="it-IT" sz="22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[I/le colleghi/e] sono </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tutti proprio tranquilli, tutti contenti, tutti felici, cioè </a:t>
            </a:r>
            <a:r>
              <a:rPr lang="it-IT" sz="22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mi sento molto molto tra virgolette normale</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cioè niente di... Non sento tipo che c'è una peculiarità in questa cosa, cioè uno che ha avuto un bambino, punto, fine del discorso. Sono venuti al battesimo, cioè tutto molto regolare, che è quello che mi piace di più </a:t>
            </a:r>
            <a:r>
              <a:rPr lang="it-IT" sz="22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obiettivamente. </a:t>
            </a:r>
          </a:p>
          <a:p>
            <a:pPr algn="ctr">
              <a:spcAft>
                <a:spcPts val="0"/>
              </a:spcAft>
            </a:pPr>
            <a:r>
              <a:rPr lang="it-IT" sz="22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Gianni</a:t>
            </a:r>
          </a:p>
          <a:p>
            <a:pPr algn="ctr">
              <a:spcAft>
                <a:spcPts val="0"/>
              </a:spcAft>
            </a:pPr>
            <a:endParaRPr lang="pt-PT" sz="2200" dirty="0">
              <a:solidFill>
                <a:schemeClr val="bg2"/>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65047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28978"/>
            <a:ext cx="8229600" cy="1143000"/>
          </a:xfrm>
        </p:spPr>
        <p:txBody>
          <a:bodyPr>
            <a:normAutofit/>
          </a:bodyPr>
          <a:lstStyle/>
          <a:p>
            <a:r>
              <a:rPr lang="pt-PT" sz="4800" b="1" dirty="0" err="1">
                <a:solidFill>
                  <a:schemeClr val="bg2"/>
                </a:solidFill>
              </a:rPr>
              <a:t>Visibilità</a:t>
            </a:r>
            <a:r>
              <a:rPr lang="pt-PT" sz="4800" b="1" dirty="0">
                <a:solidFill>
                  <a:schemeClr val="bg2"/>
                </a:solidFill>
              </a:rPr>
              <a:t> </a:t>
            </a:r>
            <a:r>
              <a:rPr lang="pt-PT" sz="4800" b="1" dirty="0" smtClean="0">
                <a:solidFill>
                  <a:schemeClr val="bg2"/>
                </a:solidFill>
              </a:rPr>
              <a:t>e </a:t>
            </a:r>
            <a:r>
              <a:rPr lang="pt-PT" sz="4800" b="1" dirty="0" err="1" smtClean="0">
                <a:solidFill>
                  <a:schemeClr val="bg2"/>
                </a:solidFill>
              </a:rPr>
              <a:t>liberazione</a:t>
            </a:r>
            <a:endParaRPr lang="pt-PT" sz="4800"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21</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tângulo 6"/>
          <p:cNvSpPr/>
          <p:nvPr/>
        </p:nvSpPr>
        <p:spPr>
          <a:xfrm>
            <a:off x="0" y="1749605"/>
            <a:ext cx="9144000" cy="4832092"/>
          </a:xfrm>
          <a:prstGeom prst="rect">
            <a:avLst/>
          </a:prstGeom>
        </p:spPr>
        <p:txBody>
          <a:bodyPr wrap="square">
            <a:spAutoFit/>
          </a:bodyPr>
          <a:lstStyle/>
          <a:p>
            <a:pPr algn="ctr">
              <a:spcAft>
                <a:spcPts val="0"/>
              </a:spcAft>
            </a:pPr>
            <a:r>
              <a:rPr lang="it-IT" sz="2200" i="1" dirty="0">
                <a:solidFill>
                  <a:schemeClr val="bg2"/>
                </a:solidFill>
              </a:rPr>
              <a:t>O</a:t>
            </a:r>
            <a:r>
              <a:rPr lang="it-IT" sz="2200" i="1" dirty="0" smtClean="0">
                <a:solidFill>
                  <a:schemeClr val="bg2"/>
                </a:solidFill>
              </a:rPr>
              <a:t>ggi </a:t>
            </a:r>
            <a:r>
              <a:rPr lang="it-IT" sz="2200" i="1" dirty="0">
                <a:solidFill>
                  <a:schemeClr val="bg2"/>
                </a:solidFill>
              </a:rPr>
              <a:t>i bambini ci portano in vetrina sempre, perché prima avremmo anche potuto scegliere di non dire cosa eravamo, io e lui, uno accanto all'altro che camminavamo per strada, no? </a:t>
            </a:r>
            <a:r>
              <a:rPr lang="it-IT" sz="2200" b="1" i="1" u="sng" dirty="0">
                <a:solidFill>
                  <a:schemeClr val="bg2"/>
                </a:solidFill>
              </a:rPr>
              <a:t>Oggi invece io e lui camminiamo accanto a due bambini quindi è evidente quello che siamo e non possiamo scegliere di non dire. E questo ci ha dato invece un'opportunità enorme</a:t>
            </a:r>
            <a:r>
              <a:rPr lang="it-IT" sz="2200" i="1" dirty="0">
                <a:solidFill>
                  <a:schemeClr val="bg2"/>
                </a:solidFill>
              </a:rPr>
              <a:t> [...] per cui </a:t>
            </a:r>
            <a:r>
              <a:rPr lang="it-IT" sz="2200" b="1" i="1" u="sng" dirty="0">
                <a:solidFill>
                  <a:schemeClr val="bg2"/>
                </a:solidFill>
              </a:rPr>
              <a:t>io oggi mi sento totalmente libero, grazie a loro.</a:t>
            </a:r>
            <a:r>
              <a:rPr lang="it-IT" sz="2200" i="1" dirty="0">
                <a:solidFill>
                  <a:schemeClr val="bg2"/>
                </a:solidFill>
              </a:rPr>
              <a:t> </a:t>
            </a:r>
            <a:r>
              <a:rPr lang="it-IT" sz="2200" i="1" dirty="0" smtClean="0">
                <a:solidFill>
                  <a:schemeClr val="bg2"/>
                </a:solidFill>
              </a:rPr>
              <a:t>[...] </a:t>
            </a:r>
            <a:r>
              <a:rPr lang="it-IT" sz="22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E questo risultato è un risultato che appartiene a noi, ma appartiene alle nostre famiglie, cioè l'evoluzione che le nostre famiglie hanno avuto con i bambini è qualcosa di eccezionale. […] Se penso che i miei sono di estrazione contadina, del sud Italia, poco scolarizzati, magari anche un po' chiusi da un certo punto di vista, vedere oggi come con orgoglio raccontano dei loro nipoti e parlano con normalità della nostra famiglia, è una cosa che io non avrei mai immaginato. </a:t>
            </a:r>
          </a:p>
          <a:p>
            <a:pPr algn="ctr">
              <a:spcAft>
                <a:spcPts val="0"/>
              </a:spcAft>
            </a:pPr>
            <a:r>
              <a:rPr lang="it-IT" sz="22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Filippo</a:t>
            </a:r>
            <a:endParaRPr lang="pt-PT" sz="2200" dirty="0">
              <a:solidFill>
                <a:schemeClr val="bg2"/>
              </a:solidFill>
              <a:latin typeface="Times New Roman" panose="02020603050405020304" pitchFamily="18" charset="0"/>
              <a:ea typeface="Times New Roman" panose="02020603050405020304" pitchFamily="18" charset="0"/>
            </a:endParaRPr>
          </a:p>
          <a:p>
            <a:pPr algn="ctr"/>
            <a:endParaRPr lang="pt-PT" sz="2200" dirty="0">
              <a:solidFill>
                <a:schemeClr val="bg2"/>
              </a:solidFill>
            </a:endParaRPr>
          </a:p>
        </p:txBody>
      </p:sp>
    </p:spTree>
    <p:extLst>
      <p:ext uri="{BB962C8B-B14F-4D97-AF65-F5344CB8AC3E}">
        <p14:creationId xmlns:p14="http://schemas.microsoft.com/office/powerpoint/2010/main" val="9612935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28974"/>
            <a:ext cx="8229600" cy="1143000"/>
          </a:xfrm>
        </p:spPr>
        <p:txBody>
          <a:bodyPr>
            <a:normAutofit/>
          </a:bodyPr>
          <a:lstStyle/>
          <a:p>
            <a:r>
              <a:rPr lang="pt-PT" sz="4800" b="1" dirty="0" err="1" smtClean="0">
                <a:solidFill>
                  <a:schemeClr val="bg2"/>
                </a:solidFill>
              </a:rPr>
              <a:t>Famiglia</a:t>
            </a:r>
            <a:r>
              <a:rPr lang="pt-PT" sz="4800" b="1" dirty="0" smtClean="0">
                <a:solidFill>
                  <a:schemeClr val="bg2"/>
                </a:solidFill>
              </a:rPr>
              <a:t> </a:t>
            </a:r>
            <a:r>
              <a:rPr lang="pt-PT" sz="4800" b="1" dirty="0" err="1" smtClean="0">
                <a:solidFill>
                  <a:schemeClr val="bg2"/>
                </a:solidFill>
              </a:rPr>
              <a:t>tradizionale</a:t>
            </a:r>
            <a:endParaRPr lang="pt-PT" sz="4800"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22</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ângulo 4"/>
          <p:cNvSpPr/>
          <p:nvPr/>
        </p:nvSpPr>
        <p:spPr>
          <a:xfrm>
            <a:off x="0" y="1531541"/>
            <a:ext cx="9144000" cy="4708981"/>
          </a:xfrm>
          <a:prstGeom prst="rect">
            <a:avLst/>
          </a:prstGeom>
        </p:spPr>
        <p:txBody>
          <a:bodyPr wrap="square">
            <a:spAutoFit/>
          </a:bodyPr>
          <a:lstStyle/>
          <a:p>
            <a:pPr algn="ct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Probabilmente anche nell'idea di una coppia omosessuale che vuole avere i figli, c'è tanto l'idea di una famiglia tradizionale, secondo me. Almeno, nel nostro caso c'è sicuramente. [...] e poi anche la spiegazione anche del perché chi è cattolico si sente molto vicino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a due persone gay che vogliono avere un bambino</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proprio perché quelle persone, probabilmente,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talmente tanto amano la famiglia, e la famiglia concepita in maniera tradizionale, che ne vogliono una per sé. Cioè non sono contro, anzi sono completamente inclusi in questa situazione</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no? [...] Se vuoi qualcuno, anche in senso critico, ti dirà: "ah, è un po' una copia, è una borghesizzazione della relazione omosessuale, al punto da emulare quella eterosessuale", questa non è una cosa che condivido, assolutamente. [...]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Ci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accorgiamo che altre coppie di papà vogliono battezzare i bambini,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oppure sì, sono fortemente convinte nelle loro convinzioni religiose, e probabilmente anche un po' perché sono vicine a questo mondo di famiglie più, </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diciamo, rassicuranti</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 no</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Un'idea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di famiglia un po' più rassicurante, un po' più tradizionale. Ed è forse anche per quello che poi sono così tanto bene accolte. </a:t>
            </a:r>
            <a:endPar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endParaRPr>
          </a:p>
          <a:p>
            <a:pPr algn="ctr"/>
            <a:r>
              <a:rPr lang="it-IT" sz="20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Carlo</a:t>
            </a:r>
            <a:endParaRPr lang="pt-PT" sz="2000" dirty="0">
              <a:solidFill>
                <a:schemeClr val="bg2"/>
              </a:solidFill>
            </a:endParaRPr>
          </a:p>
        </p:txBody>
      </p:sp>
    </p:spTree>
    <p:extLst>
      <p:ext uri="{BB962C8B-B14F-4D97-AF65-F5344CB8AC3E}">
        <p14:creationId xmlns:p14="http://schemas.microsoft.com/office/powerpoint/2010/main" val="37853960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13054"/>
            <a:ext cx="8229600" cy="1143000"/>
          </a:xfrm>
        </p:spPr>
        <p:txBody>
          <a:bodyPr>
            <a:normAutofit/>
          </a:bodyPr>
          <a:lstStyle/>
          <a:p>
            <a:r>
              <a:rPr lang="pt-PT" sz="4800" b="1" dirty="0" err="1" smtClean="0">
                <a:solidFill>
                  <a:schemeClr val="bg2"/>
                </a:solidFill>
              </a:rPr>
              <a:t>Famiglia</a:t>
            </a:r>
            <a:r>
              <a:rPr lang="pt-PT" sz="4800" b="1" dirty="0" smtClean="0">
                <a:solidFill>
                  <a:schemeClr val="bg2"/>
                </a:solidFill>
              </a:rPr>
              <a:t> </a:t>
            </a:r>
            <a:r>
              <a:rPr lang="pt-PT" sz="4800" b="1" dirty="0" err="1" smtClean="0">
                <a:solidFill>
                  <a:schemeClr val="bg2"/>
                </a:solidFill>
              </a:rPr>
              <a:t>tradizionale</a:t>
            </a:r>
            <a:endParaRPr lang="pt-PT" sz="4800" dirty="0"/>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23</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ângulo 3"/>
          <p:cNvSpPr/>
          <p:nvPr/>
        </p:nvSpPr>
        <p:spPr>
          <a:xfrm>
            <a:off x="0" y="2063740"/>
            <a:ext cx="9144000" cy="1938992"/>
          </a:xfrm>
          <a:prstGeom prst="rect">
            <a:avLst/>
          </a:prstGeom>
        </p:spPr>
        <p:txBody>
          <a:bodyPr wrap="square">
            <a:spAutoFit/>
          </a:bodyPr>
          <a:lstStyle/>
          <a:p>
            <a:pPr algn="ctr">
              <a:spcAft>
                <a:spcPts val="0"/>
              </a:spcAft>
            </a:pP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Perché io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credo che le famiglie omogenitoriali abbiano una doppia </a:t>
            </a:r>
            <a:r>
              <a:rPr lang="it-IT" sz="20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faccia.</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 Senza </a:t>
            </a:r>
            <a:r>
              <a:rPr lang="it-IT" sz="20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che lo comprendano appieno, noi distruggiamo il concetto di famiglia come loro vorrebbero [...] che fosse. E nello stesso tempo poi gli somigliamo di più, e quindi diventiamo anche più accettabili. </a:t>
            </a:r>
            <a:r>
              <a:rPr lang="it-IT" sz="2000" b="1" i="1" u="sng"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Ci vedono più vicini a loro, poi questo da una parte quasi li tranquillizza. Non ci vedono con le piume di </a:t>
            </a:r>
            <a:r>
              <a:rPr lang="it-IT" sz="2000" b="1" i="1" u="sng"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struzzo.</a:t>
            </a:r>
            <a:r>
              <a:rPr lang="it-IT" sz="2000" i="1"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 </a:t>
            </a:r>
          </a:p>
          <a:p>
            <a:pPr algn="ctr">
              <a:spcAft>
                <a:spcPts val="0"/>
              </a:spcAft>
            </a:pPr>
            <a:r>
              <a:rPr lang="it-IT" sz="2000" dirty="0" smtClean="0">
                <a:solidFill>
                  <a:schemeClr val="bg2"/>
                </a:solidFill>
                <a:latin typeface="Calibri" panose="020F0502020204030204" pitchFamily="34" charset="0"/>
                <a:ea typeface="Times New Roman" panose="02020603050405020304" pitchFamily="18" charset="0"/>
                <a:cs typeface="Times New Roman" panose="02020603050405020304" pitchFamily="18" charset="0"/>
              </a:rPr>
              <a:t>Vanni</a:t>
            </a:r>
            <a:endParaRPr lang="pt-PT" sz="3200" dirty="0">
              <a:solidFill>
                <a:schemeClr val="bg2"/>
              </a:solidFill>
              <a:effectLst/>
              <a:latin typeface="Times New Roman" panose="02020603050405020304" pitchFamily="18" charset="0"/>
              <a:ea typeface="Times New Roman" panose="02020603050405020304" pitchFamily="18" charset="0"/>
            </a:endParaRPr>
          </a:p>
        </p:txBody>
      </p:sp>
      <p:sp>
        <p:nvSpPr>
          <p:cNvPr id="5" name="Retângulo 4"/>
          <p:cNvSpPr/>
          <p:nvPr/>
        </p:nvSpPr>
        <p:spPr>
          <a:xfrm>
            <a:off x="-76200" y="4254767"/>
            <a:ext cx="9296400" cy="2554545"/>
          </a:xfrm>
          <a:prstGeom prst="rect">
            <a:avLst/>
          </a:prstGeom>
        </p:spPr>
        <p:txBody>
          <a:bodyPr wrap="square">
            <a:spAutoFit/>
          </a:bodyPr>
          <a:lstStyle/>
          <a:p>
            <a:pPr algn="ctr"/>
            <a:r>
              <a:rPr lang="it-IT" sz="2000" i="1" dirty="0" smtClean="0">
                <a:solidFill>
                  <a:schemeClr val="bg2"/>
                </a:solidFill>
                <a:latin typeface="Calibri" panose="020F0502020204030204" pitchFamily="34" charset="0"/>
                <a:ea typeface="Calibri" panose="020F0502020204030204" pitchFamily="34" charset="0"/>
              </a:rPr>
              <a:t>Sarà </a:t>
            </a:r>
            <a:r>
              <a:rPr lang="it-IT" sz="2000" i="1" dirty="0">
                <a:solidFill>
                  <a:schemeClr val="bg2"/>
                </a:solidFill>
                <a:latin typeface="Calibri" panose="020F0502020204030204" pitchFamily="34" charset="0"/>
                <a:ea typeface="Calibri" panose="020F0502020204030204" pitchFamily="34" charset="0"/>
              </a:rPr>
              <a:t>che i tempi sono maturi, sarà che adesso va di moda essere gay e questo è molto... cioè ci aiuta, </a:t>
            </a:r>
            <a:r>
              <a:rPr lang="it-IT" sz="2000" i="1" dirty="0" smtClean="0">
                <a:solidFill>
                  <a:schemeClr val="bg2"/>
                </a:solidFill>
                <a:latin typeface="Calibri" panose="020F0502020204030204" pitchFamily="34" charset="0"/>
                <a:ea typeface="Calibri" panose="020F0502020204030204" pitchFamily="34" charset="0"/>
              </a:rPr>
              <a:t>[...] </a:t>
            </a:r>
            <a:r>
              <a:rPr lang="it-IT" sz="2000" b="1" i="1" u="sng" dirty="0" smtClean="0">
                <a:solidFill>
                  <a:schemeClr val="bg2"/>
                </a:solidFill>
                <a:latin typeface="Calibri" panose="020F0502020204030204" pitchFamily="34" charset="0"/>
                <a:ea typeface="Calibri" panose="020F0502020204030204" pitchFamily="34" charset="0"/>
              </a:rPr>
              <a:t>non </a:t>
            </a:r>
            <a:r>
              <a:rPr lang="it-IT" sz="2000" b="1" i="1" u="sng" dirty="0">
                <a:solidFill>
                  <a:schemeClr val="bg2"/>
                </a:solidFill>
                <a:latin typeface="Calibri" panose="020F0502020204030204" pitchFamily="34" charset="0"/>
                <a:ea typeface="Calibri" panose="020F0502020204030204" pitchFamily="34" charset="0"/>
              </a:rPr>
              <a:t>va più di moda essere contro i gay</a:t>
            </a:r>
            <a:r>
              <a:rPr lang="it-IT" sz="2000" i="1" dirty="0">
                <a:solidFill>
                  <a:schemeClr val="bg2"/>
                </a:solidFill>
                <a:latin typeface="Calibri" panose="020F0502020204030204" pitchFamily="34" charset="0"/>
                <a:ea typeface="Calibri" panose="020F0502020204030204" pitchFamily="34" charset="0"/>
              </a:rPr>
              <a:t>, quindi uno anche se ha un pensiero differente non lo esplicita, sarà tutto questo, non lo so, </a:t>
            </a:r>
            <a:r>
              <a:rPr lang="it-IT" sz="2000" i="1" dirty="0" smtClean="0">
                <a:solidFill>
                  <a:schemeClr val="bg2"/>
                </a:solidFill>
                <a:latin typeface="Calibri" panose="020F0502020204030204" pitchFamily="34" charset="0"/>
                <a:ea typeface="Calibri" panose="020F0502020204030204" pitchFamily="34" charset="0"/>
              </a:rPr>
              <a:t>[...] </a:t>
            </a:r>
            <a:r>
              <a:rPr lang="it-IT" sz="2000" b="1" i="1" u="sng" dirty="0" smtClean="0">
                <a:solidFill>
                  <a:schemeClr val="bg2"/>
                </a:solidFill>
                <a:latin typeface="Calibri" panose="020F0502020204030204" pitchFamily="34" charset="0"/>
                <a:ea typeface="Calibri" panose="020F0502020204030204" pitchFamily="34" charset="0"/>
              </a:rPr>
              <a:t>noi </a:t>
            </a:r>
            <a:r>
              <a:rPr lang="it-IT" sz="2000" b="1" i="1" u="sng" dirty="0">
                <a:solidFill>
                  <a:schemeClr val="bg2"/>
                </a:solidFill>
                <a:latin typeface="Calibri" panose="020F0502020204030204" pitchFamily="34" charset="0"/>
                <a:ea typeface="Calibri" panose="020F0502020204030204" pitchFamily="34" charset="0"/>
              </a:rPr>
              <a:t>non abbiamo mai, mai </a:t>
            </a:r>
            <a:r>
              <a:rPr lang="it-IT" sz="2000" b="1" i="1" u="sng" dirty="0" smtClean="0">
                <a:solidFill>
                  <a:schemeClr val="bg2"/>
                </a:solidFill>
                <a:latin typeface="Calibri" panose="020F0502020204030204" pitchFamily="34" charset="0"/>
                <a:ea typeface="Calibri" panose="020F0502020204030204" pitchFamily="34" charset="0"/>
              </a:rPr>
              <a:t>avuto </a:t>
            </a:r>
            <a:r>
              <a:rPr lang="it-IT" sz="2000" b="1" i="1" u="sng" dirty="0">
                <a:solidFill>
                  <a:schemeClr val="bg2"/>
                </a:solidFill>
                <a:latin typeface="Calibri" panose="020F0502020204030204" pitchFamily="34" charset="0"/>
                <a:ea typeface="Calibri" panose="020F0502020204030204" pitchFamily="34" charset="0"/>
              </a:rPr>
              <a:t>nessun tipo di problema. Sarà pure probabilmente che ci poniamo in una maniera che non spaventa le persone</a:t>
            </a:r>
            <a:r>
              <a:rPr lang="it-IT" sz="2000" i="1" dirty="0">
                <a:solidFill>
                  <a:schemeClr val="bg2"/>
                </a:solidFill>
                <a:latin typeface="Calibri" panose="020F0502020204030204" pitchFamily="34" charset="0"/>
                <a:ea typeface="Calibri" panose="020F0502020204030204" pitchFamily="34" charset="0"/>
              </a:rPr>
              <a:t>, non lo </a:t>
            </a:r>
            <a:r>
              <a:rPr lang="it-IT" sz="2000" i="1" dirty="0" smtClean="0">
                <a:solidFill>
                  <a:schemeClr val="bg2"/>
                </a:solidFill>
                <a:latin typeface="Calibri" panose="020F0502020204030204" pitchFamily="34" charset="0"/>
                <a:ea typeface="Calibri" panose="020F0502020204030204" pitchFamily="34" charset="0"/>
              </a:rPr>
              <a:t>so. [...] </a:t>
            </a:r>
            <a:r>
              <a:rPr lang="it-IT" sz="2000" i="1" dirty="0">
                <a:solidFill>
                  <a:schemeClr val="bg2"/>
                </a:solidFill>
                <a:latin typeface="Calibri" panose="020F0502020204030204" pitchFamily="34" charset="0"/>
                <a:ea typeface="Calibri" panose="020F0502020204030204" pitchFamily="34" charset="0"/>
              </a:rPr>
              <a:t>Adesso le persone che incontriamo nel quartiere ci chiedono di come crescono i bambini, sono contenti di rivederli. </a:t>
            </a:r>
            <a:endParaRPr lang="it-IT" sz="2000" i="1" dirty="0" smtClean="0">
              <a:solidFill>
                <a:schemeClr val="bg2"/>
              </a:solidFill>
              <a:latin typeface="Calibri" panose="020F0502020204030204" pitchFamily="34" charset="0"/>
              <a:ea typeface="Calibri" panose="020F0502020204030204" pitchFamily="34" charset="0"/>
            </a:endParaRPr>
          </a:p>
          <a:p>
            <a:pPr algn="ctr"/>
            <a:r>
              <a:rPr lang="it-IT" sz="2000" dirty="0" smtClean="0">
                <a:solidFill>
                  <a:schemeClr val="bg2"/>
                </a:solidFill>
                <a:latin typeface="Calibri" panose="020F0502020204030204" pitchFamily="34" charset="0"/>
                <a:ea typeface="Calibri" panose="020F0502020204030204" pitchFamily="34" charset="0"/>
              </a:rPr>
              <a:t>Filippo</a:t>
            </a:r>
            <a:endParaRPr lang="pt-PT" sz="2000" dirty="0">
              <a:solidFill>
                <a:schemeClr val="bg2"/>
              </a:solidFill>
            </a:endParaRPr>
          </a:p>
        </p:txBody>
      </p:sp>
      <p:sp>
        <p:nvSpPr>
          <p:cNvPr id="7" name="CaixaDeTexto 6"/>
          <p:cNvSpPr txBox="1"/>
          <p:nvPr/>
        </p:nvSpPr>
        <p:spPr>
          <a:xfrm>
            <a:off x="88900" y="1316038"/>
            <a:ext cx="8801100" cy="707886"/>
          </a:xfrm>
          <a:prstGeom prst="rect">
            <a:avLst/>
          </a:prstGeom>
          <a:noFill/>
        </p:spPr>
        <p:txBody>
          <a:bodyPr wrap="square" rtlCol="0">
            <a:spAutoFit/>
          </a:bodyPr>
          <a:lstStyle/>
          <a:p>
            <a:pPr algn="ctr"/>
            <a:r>
              <a:rPr lang="pt-PT" sz="2000" i="1" dirty="0" err="1" smtClean="0">
                <a:solidFill>
                  <a:schemeClr val="bg2"/>
                </a:solidFill>
              </a:rPr>
              <a:t>È</a:t>
            </a:r>
            <a:r>
              <a:rPr lang="pt-PT" sz="2000" i="1" dirty="0" smtClean="0">
                <a:solidFill>
                  <a:schemeClr val="bg2"/>
                </a:solidFill>
              </a:rPr>
              <a:t> </a:t>
            </a:r>
            <a:r>
              <a:rPr lang="pt-PT" sz="2000" i="1" dirty="0" err="1" smtClean="0">
                <a:solidFill>
                  <a:schemeClr val="bg2"/>
                </a:solidFill>
              </a:rPr>
              <a:t>stata</a:t>
            </a:r>
            <a:r>
              <a:rPr lang="pt-PT" sz="2000" i="1" dirty="0" smtClean="0">
                <a:solidFill>
                  <a:schemeClr val="bg2"/>
                </a:solidFill>
              </a:rPr>
              <a:t> la cerimonia </a:t>
            </a:r>
            <a:r>
              <a:rPr lang="pt-PT" sz="2000" i="1" dirty="0" err="1" smtClean="0">
                <a:solidFill>
                  <a:schemeClr val="bg2"/>
                </a:solidFill>
              </a:rPr>
              <a:t>di</a:t>
            </a:r>
            <a:r>
              <a:rPr lang="pt-PT" sz="2000" i="1" dirty="0" smtClean="0">
                <a:solidFill>
                  <a:schemeClr val="bg2"/>
                </a:solidFill>
              </a:rPr>
              <a:t> una </a:t>
            </a:r>
            <a:r>
              <a:rPr lang="pt-PT" sz="2000" i="1" dirty="0" err="1" smtClean="0">
                <a:solidFill>
                  <a:schemeClr val="bg2"/>
                </a:solidFill>
              </a:rPr>
              <a:t>famiglia</a:t>
            </a:r>
            <a:r>
              <a:rPr lang="pt-PT" sz="2000" i="1" dirty="0" smtClean="0">
                <a:solidFill>
                  <a:schemeClr val="bg2"/>
                </a:solidFill>
              </a:rPr>
              <a:t> </a:t>
            </a:r>
            <a:r>
              <a:rPr lang="pt-PT" sz="2000" i="1" dirty="0" err="1" smtClean="0">
                <a:solidFill>
                  <a:schemeClr val="bg2"/>
                </a:solidFill>
              </a:rPr>
              <a:t>qualunque</a:t>
            </a:r>
            <a:r>
              <a:rPr lang="pt-PT" sz="2000" i="1" dirty="0" smtClean="0">
                <a:solidFill>
                  <a:schemeClr val="bg2"/>
                </a:solidFill>
              </a:rPr>
              <a:t>.</a:t>
            </a:r>
          </a:p>
          <a:p>
            <a:pPr algn="ctr"/>
            <a:r>
              <a:rPr lang="pt-PT" sz="2000" dirty="0" err="1" smtClean="0">
                <a:solidFill>
                  <a:schemeClr val="bg2"/>
                </a:solidFill>
              </a:rPr>
              <a:t>Gianni</a:t>
            </a:r>
            <a:endParaRPr lang="pt-PT" sz="2000" i="1" dirty="0">
              <a:solidFill>
                <a:schemeClr val="bg2"/>
              </a:solidFill>
            </a:endParaRPr>
          </a:p>
        </p:txBody>
      </p:sp>
    </p:spTree>
    <p:extLst>
      <p:ext uri="{BB962C8B-B14F-4D97-AF65-F5344CB8AC3E}">
        <p14:creationId xmlns:p14="http://schemas.microsoft.com/office/powerpoint/2010/main" val="23297982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42622"/>
            <a:ext cx="8229600" cy="1143000"/>
          </a:xfrm>
        </p:spPr>
        <p:txBody>
          <a:bodyPr>
            <a:normAutofit/>
          </a:bodyPr>
          <a:lstStyle/>
          <a:p>
            <a:r>
              <a:rPr lang="pt-PT" sz="4800" b="1" dirty="0" err="1" smtClean="0">
                <a:solidFill>
                  <a:schemeClr val="bg2"/>
                </a:solidFill>
              </a:rPr>
              <a:t>Riflessioni</a:t>
            </a:r>
            <a:endParaRPr lang="pt-PT" sz="4800" b="1" dirty="0">
              <a:solidFill>
                <a:schemeClr val="bg2"/>
              </a:solidFill>
            </a:endParaRPr>
          </a:p>
        </p:txBody>
      </p:sp>
      <p:sp>
        <p:nvSpPr>
          <p:cNvPr id="2" name="Segnaposto numero diapositiva 1"/>
          <p:cNvSpPr>
            <a:spLocks noGrp="1"/>
          </p:cNvSpPr>
          <p:nvPr>
            <p:ph type="sldNum" sz="quarter" idx="12"/>
          </p:nvPr>
        </p:nvSpPr>
        <p:spPr/>
        <p:txBody>
          <a:bodyPr/>
          <a:lstStyle/>
          <a:p>
            <a:pPr>
              <a:defRPr/>
            </a:pPr>
            <a:fld id="{64963C65-CE50-254A-8673-87BDE9E46455}" type="slidenum">
              <a:rPr lang="en-US" smtClean="0"/>
              <a:pPr>
                <a:defRPr/>
              </a:pPr>
              <a:t>24</a:t>
            </a:fld>
            <a:endParaRPr lang="en-US"/>
          </a:p>
        </p:txBody>
      </p:sp>
      <p:pic>
        <p:nvPicPr>
          <p:cNvPr id="6"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444625" cy="129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CaixaDeTexto 3"/>
          <p:cNvSpPr txBox="1"/>
          <p:nvPr/>
        </p:nvSpPr>
        <p:spPr>
          <a:xfrm>
            <a:off x="-209550" y="2151728"/>
            <a:ext cx="9563100" cy="2554545"/>
          </a:xfrm>
          <a:prstGeom prst="rect">
            <a:avLst/>
          </a:prstGeom>
          <a:noFill/>
        </p:spPr>
        <p:txBody>
          <a:bodyPr wrap="square" rtlCol="0">
            <a:spAutoFit/>
          </a:bodyPr>
          <a:lstStyle/>
          <a:p>
            <a:pPr algn="ctr"/>
            <a:r>
              <a:rPr lang="pt-PT" sz="3200" dirty="0" err="1" smtClean="0">
                <a:solidFill>
                  <a:schemeClr val="bg2"/>
                </a:solidFill>
              </a:rPr>
              <a:t>Paternità</a:t>
            </a:r>
            <a:r>
              <a:rPr lang="pt-PT" sz="3200" dirty="0" smtClean="0">
                <a:solidFill>
                  <a:schemeClr val="bg2"/>
                </a:solidFill>
              </a:rPr>
              <a:t> gay e </a:t>
            </a:r>
            <a:r>
              <a:rPr lang="pt-PT" sz="3200" dirty="0" err="1" smtClean="0">
                <a:solidFill>
                  <a:schemeClr val="bg2"/>
                </a:solidFill>
              </a:rPr>
              <a:t>modelli</a:t>
            </a:r>
            <a:r>
              <a:rPr lang="pt-PT" sz="3200" dirty="0" smtClean="0">
                <a:solidFill>
                  <a:schemeClr val="bg2"/>
                </a:solidFill>
              </a:rPr>
              <a:t> </a:t>
            </a:r>
            <a:r>
              <a:rPr lang="pt-PT" sz="3200" dirty="0" err="1" smtClean="0">
                <a:solidFill>
                  <a:schemeClr val="bg2"/>
                </a:solidFill>
              </a:rPr>
              <a:t>di</a:t>
            </a:r>
            <a:r>
              <a:rPr lang="pt-PT" sz="3200" dirty="0" smtClean="0">
                <a:solidFill>
                  <a:schemeClr val="bg2"/>
                </a:solidFill>
              </a:rPr>
              <a:t> </a:t>
            </a:r>
            <a:r>
              <a:rPr lang="pt-PT" sz="3200" dirty="0" err="1" smtClean="0">
                <a:solidFill>
                  <a:schemeClr val="bg2"/>
                </a:solidFill>
              </a:rPr>
              <a:t>maschilità</a:t>
            </a:r>
            <a:endParaRPr lang="pt-PT" sz="3200" dirty="0" smtClean="0">
              <a:solidFill>
                <a:schemeClr val="bg2"/>
              </a:solidFill>
            </a:endParaRPr>
          </a:p>
          <a:p>
            <a:pPr algn="ctr"/>
            <a:endParaRPr lang="pt-PT" sz="3200" dirty="0" smtClean="0">
              <a:solidFill>
                <a:schemeClr val="bg2"/>
              </a:solidFill>
            </a:endParaRPr>
          </a:p>
          <a:p>
            <a:pPr algn="ctr"/>
            <a:r>
              <a:rPr lang="pt-PT" sz="3200" dirty="0" err="1" smtClean="0">
                <a:solidFill>
                  <a:schemeClr val="bg2"/>
                </a:solidFill>
              </a:rPr>
              <a:t>Relazione</a:t>
            </a:r>
            <a:r>
              <a:rPr lang="pt-PT" sz="3200" dirty="0" smtClean="0">
                <a:solidFill>
                  <a:schemeClr val="bg2"/>
                </a:solidFill>
              </a:rPr>
              <a:t> </a:t>
            </a:r>
            <a:r>
              <a:rPr lang="pt-PT" sz="3200" dirty="0" err="1" smtClean="0">
                <a:solidFill>
                  <a:schemeClr val="bg2"/>
                </a:solidFill>
              </a:rPr>
              <a:t>con</a:t>
            </a:r>
            <a:r>
              <a:rPr lang="pt-PT" sz="3200" dirty="0" smtClean="0">
                <a:solidFill>
                  <a:schemeClr val="bg2"/>
                </a:solidFill>
              </a:rPr>
              <a:t> </a:t>
            </a:r>
            <a:r>
              <a:rPr lang="pt-PT" sz="3200" dirty="0" err="1" smtClean="0">
                <a:solidFill>
                  <a:schemeClr val="bg2"/>
                </a:solidFill>
              </a:rPr>
              <a:t>le</a:t>
            </a:r>
            <a:r>
              <a:rPr lang="pt-PT" sz="3200" dirty="0" smtClean="0">
                <a:solidFill>
                  <a:schemeClr val="bg2"/>
                </a:solidFill>
              </a:rPr>
              <a:t> </a:t>
            </a:r>
            <a:r>
              <a:rPr lang="pt-PT" sz="3200" dirty="0" err="1" smtClean="0">
                <a:solidFill>
                  <a:schemeClr val="bg2"/>
                </a:solidFill>
              </a:rPr>
              <a:t>gestanti</a:t>
            </a:r>
            <a:endParaRPr lang="pt-PT" sz="3200" dirty="0" smtClean="0">
              <a:solidFill>
                <a:schemeClr val="bg2"/>
              </a:solidFill>
            </a:endParaRPr>
          </a:p>
          <a:p>
            <a:pPr algn="ctr"/>
            <a:endParaRPr lang="pt-PT" sz="3200" dirty="0" smtClean="0">
              <a:solidFill>
                <a:schemeClr val="bg2"/>
              </a:solidFill>
            </a:endParaRPr>
          </a:p>
          <a:p>
            <a:pPr algn="ctr"/>
            <a:r>
              <a:rPr lang="pt-PT" sz="3200" dirty="0" err="1" smtClean="0">
                <a:solidFill>
                  <a:schemeClr val="bg2"/>
                </a:solidFill>
              </a:rPr>
              <a:t>Famiglie</a:t>
            </a:r>
            <a:r>
              <a:rPr lang="pt-PT" sz="3200" dirty="0" smtClean="0">
                <a:solidFill>
                  <a:schemeClr val="bg2"/>
                </a:solidFill>
              </a:rPr>
              <a:t> </a:t>
            </a:r>
            <a:r>
              <a:rPr lang="pt-PT" sz="3200" dirty="0" err="1" smtClean="0">
                <a:solidFill>
                  <a:schemeClr val="bg2"/>
                </a:solidFill>
              </a:rPr>
              <a:t>di</a:t>
            </a:r>
            <a:r>
              <a:rPr lang="pt-PT" sz="3200" dirty="0" smtClean="0">
                <a:solidFill>
                  <a:schemeClr val="bg2"/>
                </a:solidFill>
              </a:rPr>
              <a:t> origine</a:t>
            </a:r>
            <a:endParaRPr lang="pt-PT" sz="3200" dirty="0">
              <a:solidFill>
                <a:schemeClr val="bg2"/>
              </a:solidFill>
            </a:endParaRPr>
          </a:p>
        </p:txBody>
      </p:sp>
    </p:spTree>
    <p:extLst>
      <p:ext uri="{BB962C8B-B14F-4D97-AF65-F5344CB8AC3E}">
        <p14:creationId xmlns:p14="http://schemas.microsoft.com/office/powerpoint/2010/main" val="4796063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 y="-23813"/>
            <a:ext cx="9207500" cy="69056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2640013" y="1471613"/>
            <a:ext cx="18573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endParaRPr lang="it-IT" sz="1800"/>
          </a:p>
        </p:txBody>
      </p:sp>
      <p:sp>
        <p:nvSpPr>
          <p:cNvPr id="15363" name="Rectangle 5"/>
          <p:cNvSpPr>
            <a:spLocks noChangeArrowheads="1"/>
          </p:cNvSpPr>
          <p:nvPr/>
        </p:nvSpPr>
        <p:spPr bwMode="auto">
          <a:xfrm>
            <a:off x="2286000" y="2705725"/>
            <a:ext cx="4572000"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r>
              <a:rPr lang="en-US" sz="4800" b="1" i="1" dirty="0" smtClean="0">
                <a:solidFill>
                  <a:schemeClr val="bg1"/>
                </a:solidFill>
                <a:latin typeface="Source Sans Pro" charset="0"/>
                <a:cs typeface="Source Sans Pro" charset="0"/>
              </a:rPr>
              <a:t>Grazie</a:t>
            </a:r>
            <a:endParaRPr lang="en-US" sz="2800" b="1" i="1" dirty="0" smtClean="0">
              <a:solidFill>
                <a:schemeClr val="bg1"/>
              </a:solidFill>
              <a:latin typeface="Source Sans Pro" charset="0"/>
              <a:cs typeface="Source Sans Pro" charset="0"/>
            </a:endParaRPr>
          </a:p>
          <a:p>
            <a:pPr algn="ctr"/>
            <a:endParaRPr lang="en-US" sz="2800" b="1" i="1" dirty="0" smtClean="0">
              <a:solidFill>
                <a:schemeClr val="bg1"/>
              </a:solidFill>
              <a:latin typeface="Source Sans Pro" charset="0"/>
              <a:cs typeface="Source Sans Pro" charset="0"/>
            </a:endParaRPr>
          </a:p>
          <a:p>
            <a:pPr algn="ctr"/>
            <a:r>
              <a:rPr lang="en-US" sz="2400" i="1" dirty="0" smtClean="0">
                <a:solidFill>
                  <a:schemeClr val="bg1"/>
                </a:solidFill>
                <a:latin typeface="Source Sans Pro" charset="0"/>
                <a:cs typeface="Source Sans Pro" charset="0"/>
              </a:rPr>
              <a:t>tatianamotterle@ces.uc.pt</a:t>
            </a:r>
            <a:endParaRPr lang="en-US" sz="2400" i="1" dirty="0">
              <a:solidFill>
                <a:schemeClr val="bg1"/>
              </a:solidFill>
              <a:latin typeface="Source Sans Pro" charset="0"/>
              <a:cs typeface="Source Sans Pro" charset="0"/>
            </a:endParaRPr>
          </a:p>
        </p:txBody>
      </p:sp>
    </p:spTree>
    <p:extLst>
      <p:ext uri="{BB962C8B-B14F-4D97-AF65-F5344CB8AC3E}">
        <p14:creationId xmlns:p14="http://schemas.microsoft.com/office/powerpoint/2010/main" val="369788558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1829</TotalTime>
  <Words>3032</Words>
  <Application>Microsoft Office PowerPoint</Application>
  <PresentationFormat>Apresentação no Ecrã (4:3)</PresentationFormat>
  <Paragraphs>129</Paragraphs>
  <Slides>25</Slides>
  <Notes>2</Notes>
  <HiddenSlides>0</HiddenSlides>
  <MMClips>0</MMClips>
  <ScaleCrop>false</ScaleCrop>
  <HeadingPairs>
    <vt:vector size="6" baseType="variant">
      <vt:variant>
        <vt:lpstr>Tipos de letra usados</vt:lpstr>
      </vt:variant>
      <vt:variant>
        <vt:i4>6</vt:i4>
      </vt:variant>
      <vt:variant>
        <vt:lpstr>Tema</vt:lpstr>
      </vt:variant>
      <vt:variant>
        <vt:i4>1</vt:i4>
      </vt:variant>
      <vt:variant>
        <vt:lpstr>Títulos dos diapositivos</vt:lpstr>
      </vt:variant>
      <vt:variant>
        <vt:i4>25</vt:i4>
      </vt:variant>
    </vt:vector>
  </HeadingPairs>
  <TitlesOfParts>
    <vt:vector size="32" baseType="lpstr">
      <vt:lpstr>ＭＳ Ｐゴシック</vt:lpstr>
      <vt:lpstr>Arial</vt:lpstr>
      <vt:lpstr>Calibri</vt:lpstr>
      <vt:lpstr>Calibri Light</vt:lpstr>
      <vt:lpstr>Source Sans Pro</vt:lpstr>
      <vt:lpstr>Times New Roman</vt:lpstr>
      <vt:lpstr>Tema di Office</vt:lpstr>
      <vt:lpstr>Apresentação do PowerPoint</vt:lpstr>
      <vt:lpstr>INTIMATE</vt:lpstr>
      <vt:lpstr>Intervistati</vt:lpstr>
      <vt:lpstr>Verso la genitorialità</vt:lpstr>
      <vt:lpstr>La paternità impossibile</vt:lpstr>
      <vt:lpstr>La paternità impossibile</vt:lpstr>
      <vt:lpstr>I costi della surrogacy</vt:lpstr>
      <vt:lpstr>Contesto lavorativo</vt:lpstr>
      <vt:lpstr>Essere padri gay</vt:lpstr>
      <vt:lpstr>Mancanza della madre</vt:lpstr>
      <vt:lpstr>Apprendimento</vt:lpstr>
      <vt:lpstr>Relazione con gestanti e donatrici</vt:lpstr>
      <vt:lpstr>Relazione con gestanti e donatrici</vt:lpstr>
      <vt:lpstr>I legami biologici</vt:lpstr>
      <vt:lpstr>I legami biologici Dinamiche di potere</vt:lpstr>
      <vt:lpstr>I legami biologici Fratelli e gemelli</vt:lpstr>
      <vt:lpstr>I legami biologici “A chi assomiglia”</vt:lpstr>
      <vt:lpstr>I legami biologici La gestante</vt:lpstr>
      <vt:lpstr>Visibilità e  omonormatività</vt:lpstr>
      <vt:lpstr>Re(l)azioni</vt:lpstr>
      <vt:lpstr>Visibilità e liberazione</vt:lpstr>
      <vt:lpstr>Famiglia tradizionale</vt:lpstr>
      <vt:lpstr>Famiglia tradizionale</vt:lpstr>
      <vt:lpstr>Riflessioni</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Bea Guz</dc:creator>
  <cp:lastModifiedBy>Tatiana Motterle</cp:lastModifiedBy>
  <cp:revision>74</cp:revision>
  <dcterms:created xsi:type="dcterms:W3CDTF">2016-03-26T14:59:00Z</dcterms:created>
  <dcterms:modified xsi:type="dcterms:W3CDTF">2016-12-12T16:42:55Z</dcterms:modified>
</cp:coreProperties>
</file>