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7" r:id="rId3"/>
    <p:sldId id="259" r:id="rId4"/>
    <p:sldId id="268" r:id="rId5"/>
    <p:sldId id="258" r:id="rId6"/>
    <p:sldId id="260" r:id="rId7"/>
    <p:sldId id="261" r:id="rId8"/>
    <p:sldId id="262" r:id="rId9"/>
    <p:sldId id="263" r:id="rId10"/>
    <p:sldId id="264" r:id="rId11"/>
    <p:sldId id="269" r:id="rId12"/>
    <p:sldId id="270" r:id="rId13"/>
    <p:sldId id="266" r:id="rId14"/>
    <p:sldId id="267" r:id="rId15"/>
    <p:sldId id="277" r:id="rId16"/>
    <p:sldId id="271" r:id="rId17"/>
    <p:sldId id="272" r:id="rId18"/>
    <p:sldId id="274" r:id="rId19"/>
    <p:sldId id="275" r:id="rId20"/>
    <p:sldId id="276" r:id="rId21"/>
    <p:sldId id="265" r:id="rId22"/>
    <p:sldId id="278"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0" d="100"/>
          <a:sy n="70" d="100"/>
        </p:scale>
        <p:origin x="138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F88284-6E6A-6044-8376-6E3F247AF110}" type="datetimeFigureOut">
              <a:rPr lang="en-US" smtClean="0"/>
              <a:t>9/17/2015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9A65BE-0D7C-974A-8849-D5E3AD50904A}" type="slidenum">
              <a:rPr lang="en-US" smtClean="0"/>
              <a:t>‹nº›</a:t>
            </a:fld>
            <a:endParaRPr lang="en-US"/>
          </a:p>
        </p:txBody>
      </p:sp>
    </p:spTree>
    <p:extLst>
      <p:ext uri="{BB962C8B-B14F-4D97-AF65-F5344CB8AC3E}">
        <p14:creationId xmlns:p14="http://schemas.microsoft.com/office/powerpoint/2010/main" val="393136437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9A65BE-0D7C-974A-8849-D5E3AD50904A}" type="slidenum">
              <a:rPr lang="en-US" smtClean="0"/>
              <a:t>1</a:t>
            </a:fld>
            <a:endParaRPr lang="en-US"/>
          </a:p>
        </p:txBody>
      </p:sp>
    </p:spTree>
    <p:extLst>
      <p:ext uri="{BB962C8B-B14F-4D97-AF65-F5344CB8AC3E}">
        <p14:creationId xmlns:p14="http://schemas.microsoft.com/office/powerpoint/2010/main" val="3050306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pt-PT"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PT" smtClean="0"/>
              <a:t>Click to edit Master subtitle style</a:t>
            </a:r>
            <a:endParaRPr lang="en-US"/>
          </a:p>
        </p:txBody>
      </p:sp>
      <p:sp>
        <p:nvSpPr>
          <p:cNvPr id="4" name="Date Placeholder 3"/>
          <p:cNvSpPr>
            <a:spLocks noGrp="1"/>
          </p:cNvSpPr>
          <p:nvPr>
            <p:ph type="dt" sz="half" idx="10"/>
          </p:nvPr>
        </p:nvSpPr>
        <p:spPr/>
        <p:txBody>
          <a:bodyPr/>
          <a:lstStyle/>
          <a:p>
            <a:fld id="{7A719DDB-445E-354B-A53D-49F14A3FE0A6}" type="datetimeFigureOut">
              <a:rPr lang="en-US" smtClean="0"/>
              <a:t>9/17/2015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C91B5-61DD-2A4E-A8ED-FEFBBBCCD264}" type="slidenum">
              <a:rPr lang="en-US" smtClean="0"/>
              <a:t>‹nº›</a:t>
            </a:fld>
            <a:endParaRPr lang="en-US"/>
          </a:p>
        </p:txBody>
      </p:sp>
    </p:spTree>
    <p:extLst>
      <p:ext uri="{BB962C8B-B14F-4D97-AF65-F5344CB8AC3E}">
        <p14:creationId xmlns:p14="http://schemas.microsoft.com/office/powerpoint/2010/main" val="2400712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smtClean="0"/>
              <a:t>Click to edit Master title style</a:t>
            </a:r>
            <a:endParaRPr lang="en-US"/>
          </a:p>
        </p:txBody>
      </p:sp>
      <p:sp>
        <p:nvSpPr>
          <p:cNvPr id="3" name="Content Placeholder 2"/>
          <p:cNvSpPr>
            <a:spLocks noGrp="1"/>
          </p:cNvSpPr>
          <p:nvPr>
            <p:ph idx="1"/>
          </p:nvPr>
        </p:nvSpPr>
        <p:spPr/>
        <p:txBody>
          <a:body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4" name="Date Placeholder 3"/>
          <p:cNvSpPr>
            <a:spLocks noGrp="1"/>
          </p:cNvSpPr>
          <p:nvPr>
            <p:ph type="dt" sz="half" idx="10"/>
          </p:nvPr>
        </p:nvSpPr>
        <p:spPr/>
        <p:txBody>
          <a:bodyPr/>
          <a:lstStyle/>
          <a:p>
            <a:fld id="{7A719DDB-445E-354B-A53D-49F14A3FE0A6}" type="datetimeFigureOut">
              <a:rPr lang="en-US" smtClean="0"/>
              <a:t>9/17/2015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C91B5-61DD-2A4E-A8ED-FEFBBBCCD264}" type="slidenum">
              <a:rPr lang="en-US" smtClean="0"/>
              <a:t>‹nº›</a:t>
            </a:fld>
            <a:endParaRPr lang="en-US"/>
          </a:p>
        </p:txBody>
      </p:sp>
    </p:spTree>
    <p:extLst>
      <p:ext uri="{BB962C8B-B14F-4D97-AF65-F5344CB8AC3E}">
        <p14:creationId xmlns:p14="http://schemas.microsoft.com/office/powerpoint/2010/main" val="534211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pt-PT"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smtClean="0"/>
              <a:t>Click to edit Master text styles</a:t>
            </a:r>
          </a:p>
        </p:txBody>
      </p:sp>
      <p:sp>
        <p:nvSpPr>
          <p:cNvPr id="4" name="Date Placeholder 3"/>
          <p:cNvSpPr>
            <a:spLocks noGrp="1"/>
          </p:cNvSpPr>
          <p:nvPr>
            <p:ph type="dt" sz="half" idx="10"/>
          </p:nvPr>
        </p:nvSpPr>
        <p:spPr/>
        <p:txBody>
          <a:bodyPr/>
          <a:lstStyle/>
          <a:p>
            <a:fld id="{7A719DDB-445E-354B-A53D-49F14A3FE0A6}" type="datetimeFigureOut">
              <a:rPr lang="en-US" smtClean="0"/>
              <a:t>9/17/2015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C91B5-61DD-2A4E-A8ED-FEFBBBCCD264}" type="slidenum">
              <a:rPr lang="en-US" smtClean="0"/>
              <a:t>‹nº›</a:t>
            </a:fld>
            <a:endParaRPr lang="en-US"/>
          </a:p>
        </p:txBody>
      </p:sp>
    </p:spTree>
    <p:extLst>
      <p:ext uri="{BB962C8B-B14F-4D97-AF65-F5344CB8AC3E}">
        <p14:creationId xmlns:p14="http://schemas.microsoft.com/office/powerpoint/2010/main" val="857253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5" name="Date Placeholder 4"/>
          <p:cNvSpPr>
            <a:spLocks noGrp="1"/>
          </p:cNvSpPr>
          <p:nvPr>
            <p:ph type="dt" sz="half" idx="10"/>
          </p:nvPr>
        </p:nvSpPr>
        <p:spPr/>
        <p:txBody>
          <a:bodyPr/>
          <a:lstStyle/>
          <a:p>
            <a:fld id="{7A719DDB-445E-354B-A53D-49F14A3FE0A6}" type="datetimeFigureOut">
              <a:rPr lang="en-US" smtClean="0"/>
              <a:t>9/17/2015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C91B5-61DD-2A4E-A8ED-FEFBBBCCD264}" type="slidenum">
              <a:rPr lang="en-US" smtClean="0"/>
              <a:t>‹nº›</a:t>
            </a:fld>
            <a:endParaRPr lang="en-US"/>
          </a:p>
        </p:txBody>
      </p:sp>
    </p:spTree>
    <p:extLst>
      <p:ext uri="{BB962C8B-B14F-4D97-AF65-F5344CB8AC3E}">
        <p14:creationId xmlns:p14="http://schemas.microsoft.com/office/powerpoint/2010/main" val="2799111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PT"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7" name="Date Placeholder 6"/>
          <p:cNvSpPr>
            <a:spLocks noGrp="1"/>
          </p:cNvSpPr>
          <p:nvPr>
            <p:ph type="dt" sz="half" idx="10"/>
          </p:nvPr>
        </p:nvSpPr>
        <p:spPr/>
        <p:txBody>
          <a:bodyPr/>
          <a:lstStyle/>
          <a:p>
            <a:fld id="{7A719DDB-445E-354B-A53D-49F14A3FE0A6}" type="datetimeFigureOut">
              <a:rPr lang="en-US" smtClean="0"/>
              <a:t>9/17/2015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CC91B5-61DD-2A4E-A8ED-FEFBBBCCD264}" type="slidenum">
              <a:rPr lang="en-US" smtClean="0"/>
              <a:t>‹nº›</a:t>
            </a:fld>
            <a:endParaRPr lang="en-US"/>
          </a:p>
        </p:txBody>
      </p:sp>
    </p:spTree>
    <p:extLst>
      <p:ext uri="{BB962C8B-B14F-4D97-AF65-F5344CB8AC3E}">
        <p14:creationId xmlns:p14="http://schemas.microsoft.com/office/powerpoint/2010/main" val="146336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smtClean="0"/>
              <a:t>Click to edit Master title style</a:t>
            </a:r>
            <a:endParaRPr lang="en-US"/>
          </a:p>
        </p:txBody>
      </p:sp>
      <p:sp>
        <p:nvSpPr>
          <p:cNvPr id="3" name="Date Placeholder 2"/>
          <p:cNvSpPr>
            <a:spLocks noGrp="1"/>
          </p:cNvSpPr>
          <p:nvPr>
            <p:ph type="dt" sz="half" idx="10"/>
          </p:nvPr>
        </p:nvSpPr>
        <p:spPr/>
        <p:txBody>
          <a:bodyPr/>
          <a:lstStyle/>
          <a:p>
            <a:fld id="{7A719DDB-445E-354B-A53D-49F14A3FE0A6}" type="datetimeFigureOut">
              <a:rPr lang="en-US" smtClean="0"/>
              <a:t>9/17/2015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CC91B5-61DD-2A4E-A8ED-FEFBBBCCD264}" type="slidenum">
              <a:rPr lang="en-US" smtClean="0"/>
              <a:t>‹nº›</a:t>
            </a:fld>
            <a:endParaRPr lang="en-US"/>
          </a:p>
        </p:txBody>
      </p:sp>
    </p:spTree>
    <p:extLst>
      <p:ext uri="{BB962C8B-B14F-4D97-AF65-F5344CB8AC3E}">
        <p14:creationId xmlns:p14="http://schemas.microsoft.com/office/powerpoint/2010/main" val="390364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719DDB-445E-354B-A53D-49F14A3FE0A6}" type="datetimeFigureOut">
              <a:rPr lang="en-US" smtClean="0"/>
              <a:t>9/17/2015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CC91B5-61DD-2A4E-A8ED-FEFBBBCCD264}" type="slidenum">
              <a:rPr lang="en-US" smtClean="0"/>
              <a:t>‹nº›</a:t>
            </a:fld>
            <a:endParaRPr lang="en-US"/>
          </a:p>
        </p:txBody>
      </p:sp>
    </p:spTree>
    <p:extLst>
      <p:ext uri="{BB962C8B-B14F-4D97-AF65-F5344CB8AC3E}">
        <p14:creationId xmlns:p14="http://schemas.microsoft.com/office/powerpoint/2010/main" val="617270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pt-PT"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Click to edit Master text styles</a:t>
            </a:r>
          </a:p>
        </p:txBody>
      </p:sp>
      <p:sp>
        <p:nvSpPr>
          <p:cNvPr id="5" name="Date Placeholder 4"/>
          <p:cNvSpPr>
            <a:spLocks noGrp="1"/>
          </p:cNvSpPr>
          <p:nvPr>
            <p:ph type="dt" sz="half" idx="10"/>
          </p:nvPr>
        </p:nvSpPr>
        <p:spPr/>
        <p:txBody>
          <a:bodyPr/>
          <a:lstStyle/>
          <a:p>
            <a:fld id="{7A719DDB-445E-354B-A53D-49F14A3FE0A6}" type="datetimeFigureOut">
              <a:rPr lang="en-US" smtClean="0"/>
              <a:t>9/17/2015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C91B5-61DD-2A4E-A8ED-FEFBBBCCD264}" type="slidenum">
              <a:rPr lang="en-US" smtClean="0"/>
              <a:t>‹nº›</a:t>
            </a:fld>
            <a:endParaRPr lang="en-US"/>
          </a:p>
        </p:txBody>
      </p:sp>
    </p:spTree>
    <p:extLst>
      <p:ext uri="{BB962C8B-B14F-4D97-AF65-F5344CB8AC3E}">
        <p14:creationId xmlns:p14="http://schemas.microsoft.com/office/powerpoint/2010/main" val="1143976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pt-PT"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Click to edit Master text styles</a:t>
            </a:r>
          </a:p>
        </p:txBody>
      </p:sp>
      <p:sp>
        <p:nvSpPr>
          <p:cNvPr id="5" name="Date Placeholder 4"/>
          <p:cNvSpPr>
            <a:spLocks noGrp="1"/>
          </p:cNvSpPr>
          <p:nvPr>
            <p:ph type="dt" sz="half" idx="10"/>
          </p:nvPr>
        </p:nvSpPr>
        <p:spPr/>
        <p:txBody>
          <a:bodyPr/>
          <a:lstStyle/>
          <a:p>
            <a:fld id="{7A719DDB-445E-354B-A53D-49F14A3FE0A6}" type="datetimeFigureOut">
              <a:rPr lang="en-US" smtClean="0"/>
              <a:t>9/17/2015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C91B5-61DD-2A4E-A8ED-FEFBBBCCD264}" type="slidenum">
              <a:rPr lang="en-US" smtClean="0"/>
              <a:t>‹nº›</a:t>
            </a:fld>
            <a:endParaRPr lang="en-US"/>
          </a:p>
        </p:txBody>
      </p:sp>
    </p:spTree>
    <p:extLst>
      <p:ext uri="{BB962C8B-B14F-4D97-AF65-F5344CB8AC3E}">
        <p14:creationId xmlns:p14="http://schemas.microsoft.com/office/powerpoint/2010/main" val="1558204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4" name="Date Placeholder 3"/>
          <p:cNvSpPr>
            <a:spLocks noGrp="1"/>
          </p:cNvSpPr>
          <p:nvPr>
            <p:ph type="dt" sz="half" idx="10"/>
          </p:nvPr>
        </p:nvSpPr>
        <p:spPr/>
        <p:txBody>
          <a:bodyPr/>
          <a:lstStyle/>
          <a:p>
            <a:fld id="{7A719DDB-445E-354B-A53D-49F14A3FE0A6}" type="datetimeFigureOut">
              <a:rPr lang="en-US" smtClean="0"/>
              <a:t>9/17/2015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C91B5-61DD-2A4E-A8ED-FEFBBBCCD264}" type="slidenum">
              <a:rPr lang="en-US" smtClean="0"/>
              <a:t>‹nº›</a:t>
            </a:fld>
            <a:endParaRPr lang="en-US"/>
          </a:p>
        </p:txBody>
      </p:sp>
    </p:spTree>
    <p:extLst>
      <p:ext uri="{BB962C8B-B14F-4D97-AF65-F5344CB8AC3E}">
        <p14:creationId xmlns:p14="http://schemas.microsoft.com/office/powerpoint/2010/main" val="3803961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pt-PT"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4" name="Date Placeholder 3"/>
          <p:cNvSpPr>
            <a:spLocks noGrp="1"/>
          </p:cNvSpPr>
          <p:nvPr>
            <p:ph type="dt" sz="half" idx="10"/>
          </p:nvPr>
        </p:nvSpPr>
        <p:spPr/>
        <p:txBody>
          <a:bodyPr/>
          <a:lstStyle/>
          <a:p>
            <a:fld id="{7A719DDB-445E-354B-A53D-49F14A3FE0A6}" type="datetimeFigureOut">
              <a:rPr lang="en-US" smtClean="0"/>
              <a:t>9/17/2015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C91B5-61DD-2A4E-A8ED-FEFBBBCCD264}" type="slidenum">
              <a:rPr lang="en-US" smtClean="0"/>
              <a:t>‹nº›</a:t>
            </a:fld>
            <a:endParaRPr lang="en-US"/>
          </a:p>
        </p:txBody>
      </p:sp>
    </p:spTree>
    <p:extLst>
      <p:ext uri="{BB962C8B-B14F-4D97-AF65-F5344CB8AC3E}">
        <p14:creationId xmlns:p14="http://schemas.microsoft.com/office/powerpoint/2010/main" val="2873915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PT"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719DDB-445E-354B-A53D-49F14A3FE0A6}" type="datetimeFigureOut">
              <a:rPr lang="en-US" smtClean="0"/>
              <a:t>9/17/2015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CC91B5-61DD-2A4E-A8ED-FEFBBBCCD264}" type="slidenum">
              <a:rPr lang="en-US" smtClean="0"/>
              <a:t>‹nº›</a:t>
            </a:fld>
            <a:endParaRPr lang="en-US"/>
          </a:p>
        </p:txBody>
      </p:sp>
    </p:spTree>
    <p:extLst>
      <p:ext uri="{BB962C8B-B14F-4D97-AF65-F5344CB8AC3E}">
        <p14:creationId xmlns:p14="http://schemas.microsoft.com/office/powerpoint/2010/main" val="12644820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www.ces.uc.pt/intimate" TargetMode="External"/><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hyperlink" Target="https://www.facebook.com/ces.intimate"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2623490" y="3400554"/>
            <a:ext cx="6288498" cy="830997"/>
          </a:xfrm>
          <a:prstGeom prst="rect">
            <a:avLst/>
          </a:prstGeom>
          <a:noFill/>
        </p:spPr>
        <p:txBody>
          <a:bodyPr wrap="square" rtlCol="0">
            <a:spAutoFit/>
          </a:bodyPr>
          <a:lstStyle/>
          <a:p>
            <a:r>
              <a:rPr lang="it-IT" sz="2800" b="1" dirty="0"/>
              <a:t>Il personale è politico? </a:t>
            </a:r>
            <a:endParaRPr lang="it-IT" sz="2800" b="1" dirty="0" smtClean="0"/>
          </a:p>
          <a:p>
            <a:r>
              <a:rPr lang="it-IT" sz="2000" b="1" dirty="0" smtClean="0"/>
              <a:t>Coppie </a:t>
            </a:r>
            <a:r>
              <a:rPr lang="it-IT" sz="2000" b="1" dirty="0"/>
              <a:t>lesbiche e pratiche quotidiane a Roma </a:t>
            </a:r>
            <a:endParaRPr lang="en-US" sz="2000" dirty="0">
              <a:solidFill>
                <a:schemeClr val="bg1">
                  <a:lumMod val="65000"/>
                </a:schemeClr>
              </a:solidFill>
              <a:latin typeface="Futura"/>
              <a:cs typeface="Futura"/>
            </a:endParaRPr>
          </a:p>
        </p:txBody>
      </p:sp>
      <p:sp>
        <p:nvSpPr>
          <p:cNvPr id="3" name="Retângulo 2"/>
          <p:cNvSpPr/>
          <p:nvPr/>
        </p:nvSpPr>
        <p:spPr>
          <a:xfrm>
            <a:off x="2861712" y="4386631"/>
            <a:ext cx="5231410" cy="685059"/>
          </a:xfrm>
          <a:prstGeom prst="rect">
            <a:avLst/>
          </a:prstGeom>
        </p:spPr>
        <p:txBody>
          <a:bodyPr wrap="square">
            <a:spAutoFit/>
          </a:bodyPr>
          <a:lstStyle/>
          <a:p>
            <a:pPr>
              <a:lnSpc>
                <a:spcPct val="107000"/>
              </a:lnSpc>
              <a:spcAft>
                <a:spcPts val="0"/>
              </a:spcAft>
            </a:pPr>
            <a:r>
              <a:rPr lang="en-GB" dirty="0" smtClean="0">
                <a:latin typeface="Calibri" panose="020F0502020204030204" pitchFamily="34" charset="0"/>
                <a:ea typeface="Calibri" panose="020F0502020204030204" pitchFamily="34" charset="0"/>
                <a:cs typeface="Times New Roman" panose="02020603050405020304" pitchFamily="18" charset="0"/>
              </a:rPr>
              <a:t>Tatiana </a:t>
            </a:r>
            <a:r>
              <a:rPr lang="en-GB" dirty="0" err="1" smtClean="0">
                <a:latin typeface="Calibri" panose="020F0502020204030204" pitchFamily="34" charset="0"/>
                <a:ea typeface="Calibri" panose="020F0502020204030204" pitchFamily="34" charset="0"/>
                <a:cs typeface="Times New Roman" panose="02020603050405020304" pitchFamily="18" charset="0"/>
              </a:rPr>
              <a:t>Motterle</a:t>
            </a:r>
            <a:endParaRPr lang="en-GB"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dirty="0" smtClean="0">
                <a:latin typeface="Calibri" panose="020F0502020204030204" pitchFamily="34" charset="0"/>
                <a:ea typeface="Calibri" panose="020F0502020204030204" pitchFamily="34" charset="0"/>
                <a:cs typeface="Times New Roman" panose="02020603050405020304" pitchFamily="18" charset="0"/>
              </a:rPr>
              <a:t>CES, Centro de </a:t>
            </a:r>
            <a:r>
              <a:rPr lang="en-GB" dirty="0" err="1" smtClean="0">
                <a:latin typeface="Calibri" panose="020F0502020204030204" pitchFamily="34" charset="0"/>
                <a:ea typeface="Calibri" panose="020F0502020204030204" pitchFamily="34" charset="0"/>
                <a:cs typeface="Times New Roman" panose="02020603050405020304" pitchFamily="18" charset="0"/>
              </a:rPr>
              <a:t>Estudos</a:t>
            </a:r>
            <a:r>
              <a:rPr lang="en-GB" dirty="0" smtClean="0">
                <a:latin typeface="Calibri" panose="020F0502020204030204" pitchFamily="34" charset="0"/>
                <a:ea typeface="Calibri" panose="020F0502020204030204" pitchFamily="34" charset="0"/>
                <a:cs typeface="Times New Roman" panose="02020603050405020304" pitchFamily="18" charset="0"/>
              </a:rPr>
              <a:t> </a:t>
            </a:r>
            <a:r>
              <a:rPr lang="en-GB" dirty="0" err="1" smtClean="0">
                <a:latin typeface="Calibri" panose="020F0502020204030204" pitchFamily="34" charset="0"/>
                <a:ea typeface="Calibri" panose="020F0502020204030204" pitchFamily="34" charset="0"/>
                <a:cs typeface="Times New Roman" panose="02020603050405020304" pitchFamily="18" charset="0"/>
              </a:rPr>
              <a:t>Sociais</a:t>
            </a:r>
            <a:r>
              <a:rPr lang="en-GB" dirty="0" smtClean="0">
                <a:latin typeface="Calibri" panose="020F0502020204030204" pitchFamily="34" charset="0"/>
                <a:ea typeface="Calibri" panose="020F0502020204030204" pitchFamily="34" charset="0"/>
                <a:cs typeface="Times New Roman" panose="02020603050405020304" pitchFamily="18" charset="0"/>
              </a:rPr>
              <a:t> - Coimbra (</a:t>
            </a:r>
            <a:r>
              <a:rPr lang="en-GB" dirty="0" err="1" smtClean="0">
                <a:latin typeface="Calibri" panose="020F0502020204030204" pitchFamily="34" charset="0"/>
                <a:ea typeface="Calibri" panose="020F0502020204030204" pitchFamily="34" charset="0"/>
                <a:cs typeface="Times New Roman" panose="02020603050405020304" pitchFamily="18" charset="0"/>
              </a:rPr>
              <a:t>Portogallo</a:t>
            </a:r>
            <a:r>
              <a:rPr lang="en-GB" dirty="0" smtClean="0">
                <a:latin typeface="Calibri" panose="020F0502020204030204" pitchFamily="34" charset="0"/>
                <a:ea typeface="Calibri" panose="020F0502020204030204" pitchFamily="34" charset="0"/>
                <a:cs typeface="Times New Roman" panose="02020603050405020304" pitchFamily="18" charset="0"/>
              </a:rPr>
              <a:t>)</a:t>
            </a:r>
            <a:endParaRPr lang="pt-PT"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5728" y="1864702"/>
            <a:ext cx="2083442" cy="1380772"/>
          </a:xfrm>
          <a:prstGeom prst="rect">
            <a:avLst/>
          </a:prstGeom>
        </p:spPr>
      </p:pic>
    </p:spTree>
    <p:extLst>
      <p:ext uri="{BB962C8B-B14F-4D97-AF65-F5344CB8AC3E}">
        <p14:creationId xmlns:p14="http://schemas.microsoft.com/office/powerpoint/2010/main" val="4889907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457200" y="953614"/>
            <a:ext cx="8229600" cy="1143000"/>
          </a:xfrm>
        </p:spPr>
        <p:txBody>
          <a:bodyPr/>
          <a:lstStyle/>
          <a:p>
            <a:r>
              <a:rPr lang="pt-PT" b="1" dirty="0" err="1" smtClean="0">
                <a:solidFill>
                  <a:srgbClr val="00B0F0"/>
                </a:solidFill>
                <a:effectLst>
                  <a:outerShdw blurRad="38100" dist="38100" dir="2700000" algn="tl">
                    <a:srgbClr val="000000">
                      <a:alpha val="43137"/>
                    </a:srgbClr>
                  </a:outerShdw>
                </a:effectLst>
              </a:rPr>
              <a:t>Progetto</a:t>
            </a:r>
            <a:r>
              <a:rPr lang="pt-PT" b="1" dirty="0" smtClean="0">
                <a:solidFill>
                  <a:srgbClr val="00B0F0"/>
                </a:solidFill>
                <a:effectLst>
                  <a:outerShdw blurRad="38100" dist="38100" dir="2700000" algn="tl">
                    <a:srgbClr val="000000">
                      <a:alpha val="43137"/>
                    </a:srgbClr>
                  </a:outerShdw>
                </a:effectLst>
              </a:rPr>
              <a:t> INTIMATE</a:t>
            </a:r>
            <a:endParaRPr lang="pt-PT" b="1" dirty="0">
              <a:solidFill>
                <a:srgbClr val="00B0F0"/>
              </a:solidFill>
              <a:effectLst>
                <a:outerShdw blurRad="38100" dist="38100" dir="2700000" algn="tl">
                  <a:srgbClr val="000000">
                    <a:alpha val="43137"/>
                  </a:srgbClr>
                </a:outerShdw>
              </a:effectLst>
            </a:endParaRPr>
          </a:p>
        </p:txBody>
      </p:sp>
      <p:pic>
        <p:nvPicPr>
          <p:cNvPr id="6" name="Marcador de Posição de Conteúdo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16507" y="2025066"/>
            <a:ext cx="7970293" cy="4832934"/>
          </a:xfrm>
        </p:spPr>
      </p:pic>
      <p:sp>
        <p:nvSpPr>
          <p:cNvPr id="7" name="Retângulo 6"/>
          <p:cNvSpPr/>
          <p:nvPr/>
        </p:nvSpPr>
        <p:spPr>
          <a:xfrm>
            <a:off x="0" y="-101177"/>
            <a:ext cx="9144000" cy="3693319"/>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txBody>
          <a:bodyPr wrap="square">
            <a:spAutoFit/>
          </a:bodyPr>
          <a:lstStyle/>
          <a:p>
            <a:pPr algn="ctr"/>
            <a:r>
              <a:rPr lang="it-IT" b="1" dirty="0">
                <a:solidFill>
                  <a:schemeClr val="tx2"/>
                </a:solidFill>
              </a:rPr>
              <a:t>Lavoro di </a:t>
            </a:r>
            <a:r>
              <a:rPr lang="it-IT" b="1" dirty="0" smtClean="0">
                <a:solidFill>
                  <a:schemeClr val="tx2"/>
                </a:solidFill>
              </a:rPr>
              <a:t>campo</a:t>
            </a:r>
            <a:r>
              <a:rPr lang="it-IT" dirty="0" smtClean="0">
                <a:solidFill>
                  <a:schemeClr val="tx2"/>
                </a:solidFill>
              </a:rPr>
              <a:t> </a:t>
            </a:r>
          </a:p>
          <a:p>
            <a:pPr algn="ctr"/>
            <a:endParaRPr lang="it-IT" dirty="0">
              <a:solidFill>
                <a:schemeClr val="tx2"/>
              </a:solidFill>
            </a:endParaRPr>
          </a:p>
          <a:p>
            <a:pPr algn="ctr"/>
            <a:r>
              <a:rPr lang="it-IT" dirty="0" smtClean="0">
                <a:solidFill>
                  <a:schemeClr val="tx2"/>
                </a:solidFill>
              </a:rPr>
              <a:t>1) Interviste qualitative - </a:t>
            </a:r>
            <a:r>
              <a:rPr lang="it-IT" dirty="0">
                <a:solidFill>
                  <a:schemeClr val="tx2"/>
                </a:solidFill>
              </a:rPr>
              <a:t>Metodo Interpretativo Narrativo Biografico (BNIM</a:t>
            </a:r>
            <a:r>
              <a:rPr lang="it-IT" dirty="0" smtClean="0">
                <a:solidFill>
                  <a:schemeClr val="tx2"/>
                </a:solidFill>
              </a:rPr>
              <a:t>)</a:t>
            </a:r>
          </a:p>
          <a:p>
            <a:pPr algn="ctr"/>
            <a:r>
              <a:rPr lang="it-IT" dirty="0">
                <a:solidFill>
                  <a:schemeClr val="tx2"/>
                </a:solidFill>
              </a:rPr>
              <a:t/>
            </a:r>
            <a:br>
              <a:rPr lang="it-IT" dirty="0">
                <a:solidFill>
                  <a:schemeClr val="tx2"/>
                </a:solidFill>
              </a:rPr>
            </a:br>
            <a:r>
              <a:rPr lang="it-IT" dirty="0" smtClean="0">
                <a:solidFill>
                  <a:schemeClr val="tx2"/>
                </a:solidFill>
              </a:rPr>
              <a:t>15 </a:t>
            </a:r>
            <a:r>
              <a:rPr lang="it-IT" dirty="0">
                <a:solidFill>
                  <a:schemeClr val="tx2"/>
                </a:solidFill>
              </a:rPr>
              <a:t>interviste </a:t>
            </a:r>
            <a:r>
              <a:rPr lang="it-IT" dirty="0" smtClean="0">
                <a:solidFill>
                  <a:schemeClr val="tx2"/>
                </a:solidFill>
              </a:rPr>
              <a:t>per studio </a:t>
            </a:r>
            <a:r>
              <a:rPr lang="it-IT" dirty="0">
                <a:solidFill>
                  <a:schemeClr val="tx2"/>
                </a:solidFill>
              </a:rPr>
              <a:t>(5 in ogni paese</a:t>
            </a:r>
            <a:r>
              <a:rPr lang="it-IT" dirty="0" smtClean="0">
                <a:solidFill>
                  <a:schemeClr val="tx2"/>
                </a:solidFill>
              </a:rPr>
              <a:t>): </a:t>
            </a:r>
          </a:p>
          <a:p>
            <a:pPr algn="ctr"/>
            <a:r>
              <a:rPr lang="it-IT" dirty="0" smtClean="0">
                <a:solidFill>
                  <a:schemeClr val="tx2"/>
                </a:solidFill>
              </a:rPr>
              <a:t>30 </a:t>
            </a:r>
            <a:r>
              <a:rPr lang="it-IT" dirty="0">
                <a:solidFill>
                  <a:schemeClr val="tx2"/>
                </a:solidFill>
              </a:rPr>
              <a:t>interviste per filone, </a:t>
            </a:r>
            <a:r>
              <a:rPr lang="it-IT" dirty="0" smtClean="0">
                <a:solidFill>
                  <a:schemeClr val="tx2"/>
                </a:solidFill>
              </a:rPr>
              <a:t>90 interviste in totale </a:t>
            </a:r>
          </a:p>
          <a:p>
            <a:pPr algn="ctr"/>
            <a:endParaRPr lang="it-IT" dirty="0">
              <a:solidFill>
                <a:schemeClr val="tx2"/>
              </a:solidFill>
            </a:endParaRPr>
          </a:p>
          <a:p>
            <a:pPr algn="ctr"/>
            <a:r>
              <a:rPr lang="it-IT" u="sng" dirty="0" smtClean="0">
                <a:solidFill>
                  <a:schemeClr val="tx2"/>
                </a:solidFill>
              </a:rPr>
              <a:t>Partecipanti</a:t>
            </a:r>
          </a:p>
          <a:p>
            <a:pPr algn="ctr"/>
            <a:r>
              <a:rPr lang="it-IT" dirty="0" smtClean="0">
                <a:solidFill>
                  <a:schemeClr val="tx2"/>
                </a:solidFill>
              </a:rPr>
              <a:t>vivono nella capitale </a:t>
            </a:r>
          </a:p>
          <a:p>
            <a:pPr algn="ctr"/>
            <a:r>
              <a:rPr lang="it-IT" dirty="0" smtClean="0">
                <a:solidFill>
                  <a:schemeClr val="tx2"/>
                </a:solidFill>
              </a:rPr>
              <a:t>tra </a:t>
            </a:r>
            <a:r>
              <a:rPr lang="it-IT" dirty="0">
                <a:solidFill>
                  <a:schemeClr val="tx2"/>
                </a:solidFill>
              </a:rPr>
              <a:t>i 25 e i 45 </a:t>
            </a:r>
            <a:r>
              <a:rPr lang="it-IT" dirty="0" smtClean="0">
                <a:solidFill>
                  <a:schemeClr val="tx2"/>
                </a:solidFill>
              </a:rPr>
              <a:t>anni</a:t>
            </a:r>
          </a:p>
          <a:p>
            <a:pPr algn="ctr"/>
            <a:r>
              <a:rPr lang="it-IT" dirty="0">
                <a:solidFill>
                  <a:schemeClr val="tx2"/>
                </a:solidFill>
              </a:rPr>
              <a:t>s</a:t>
            </a:r>
            <a:r>
              <a:rPr lang="it-IT" dirty="0" smtClean="0">
                <a:solidFill>
                  <a:schemeClr val="tx2"/>
                </a:solidFill>
              </a:rPr>
              <a:t>i definiscono LGBT... </a:t>
            </a:r>
          </a:p>
          <a:p>
            <a:pPr algn="ctr"/>
            <a:endParaRPr lang="it-IT" dirty="0">
              <a:solidFill>
                <a:schemeClr val="tx2"/>
              </a:solidFill>
            </a:endParaRPr>
          </a:p>
          <a:p>
            <a:pPr algn="ctr"/>
            <a:r>
              <a:rPr lang="it-IT" dirty="0" smtClean="0">
                <a:solidFill>
                  <a:schemeClr val="tx2"/>
                </a:solidFill>
              </a:rPr>
              <a:t>2) Interviste </a:t>
            </a:r>
            <a:r>
              <a:rPr lang="it-IT" dirty="0">
                <a:solidFill>
                  <a:schemeClr val="tx2"/>
                </a:solidFill>
              </a:rPr>
              <a:t>semistrutturate a specialisti/e, </a:t>
            </a:r>
            <a:r>
              <a:rPr lang="it-IT" dirty="0" smtClean="0">
                <a:solidFill>
                  <a:schemeClr val="tx2"/>
                </a:solidFill>
              </a:rPr>
              <a:t>politici/che</a:t>
            </a:r>
            <a:r>
              <a:rPr lang="it-IT" dirty="0">
                <a:solidFill>
                  <a:schemeClr val="tx2"/>
                </a:solidFill>
              </a:rPr>
              <a:t>, attiviste/i </a:t>
            </a:r>
            <a:r>
              <a:rPr lang="it-IT" dirty="0" smtClean="0">
                <a:solidFill>
                  <a:schemeClr val="tx2"/>
                </a:solidFill>
              </a:rPr>
              <a:t>e, </a:t>
            </a:r>
            <a:r>
              <a:rPr lang="it-IT" dirty="0" smtClean="0">
                <a:solidFill>
                  <a:schemeClr val="tx2"/>
                </a:solidFill>
              </a:rPr>
              <a:t>esperte/e</a:t>
            </a:r>
            <a:endParaRPr lang="pt-PT" dirty="0">
              <a:solidFill>
                <a:schemeClr val="tx2"/>
              </a:solidFill>
            </a:endParaRPr>
          </a:p>
        </p:txBody>
      </p:sp>
    </p:spTree>
    <p:extLst>
      <p:ext uri="{BB962C8B-B14F-4D97-AF65-F5344CB8AC3E}">
        <p14:creationId xmlns:p14="http://schemas.microsoft.com/office/powerpoint/2010/main" val="522935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902126"/>
            <a:ext cx="7772400" cy="1470025"/>
          </a:xfrm>
        </p:spPr>
        <p:txBody>
          <a:bodyPr/>
          <a:lstStyle/>
          <a:p>
            <a:r>
              <a:rPr lang="pt-PT" b="1" dirty="0" err="1" smtClean="0">
                <a:solidFill>
                  <a:srgbClr val="00B0F0"/>
                </a:solidFill>
                <a:effectLst>
                  <a:outerShdw blurRad="38100" dist="38100" dir="2700000" algn="tl">
                    <a:srgbClr val="000000">
                      <a:alpha val="43137"/>
                    </a:srgbClr>
                  </a:outerShdw>
                </a:effectLst>
              </a:rPr>
              <a:t>Le</a:t>
            </a:r>
            <a:r>
              <a:rPr lang="pt-PT" b="1" dirty="0" smtClean="0">
                <a:solidFill>
                  <a:srgbClr val="00B0F0"/>
                </a:solidFill>
                <a:effectLst>
                  <a:outerShdw blurRad="38100" dist="38100" dir="2700000" algn="tl">
                    <a:srgbClr val="000000">
                      <a:alpha val="43137"/>
                    </a:srgbClr>
                  </a:outerShdw>
                </a:effectLst>
              </a:rPr>
              <a:t> </a:t>
            </a:r>
            <a:r>
              <a:rPr lang="pt-PT" b="1" dirty="0" err="1" smtClean="0">
                <a:solidFill>
                  <a:srgbClr val="00B0F0"/>
                </a:solidFill>
                <a:effectLst>
                  <a:outerShdw blurRad="38100" dist="38100" dir="2700000" algn="tl">
                    <a:srgbClr val="000000">
                      <a:alpha val="43137"/>
                    </a:srgbClr>
                  </a:outerShdw>
                </a:effectLst>
              </a:rPr>
              <a:t>relazioni</a:t>
            </a:r>
            <a:r>
              <a:rPr lang="pt-PT" b="1" dirty="0" smtClean="0">
                <a:solidFill>
                  <a:srgbClr val="00B0F0"/>
                </a:solidFill>
                <a:effectLst>
                  <a:outerShdw blurRad="38100" dist="38100" dir="2700000" algn="tl">
                    <a:srgbClr val="000000">
                      <a:alpha val="43137"/>
                    </a:srgbClr>
                  </a:outerShdw>
                </a:effectLst>
              </a:rPr>
              <a:t> </a:t>
            </a:r>
            <a:r>
              <a:rPr lang="pt-PT" b="1" dirty="0" err="1" smtClean="0">
                <a:solidFill>
                  <a:srgbClr val="00B0F0"/>
                </a:solidFill>
                <a:effectLst>
                  <a:outerShdw blurRad="38100" dist="38100" dir="2700000" algn="tl">
                    <a:srgbClr val="000000">
                      <a:alpha val="43137"/>
                    </a:srgbClr>
                  </a:outerShdw>
                </a:effectLst>
              </a:rPr>
              <a:t>lesbiche</a:t>
            </a:r>
            <a:endParaRPr lang="pt-PT" b="1" dirty="0">
              <a:solidFill>
                <a:srgbClr val="00B0F0"/>
              </a:solidFill>
              <a:effectLst>
                <a:outerShdw blurRad="38100" dist="38100" dir="2700000" algn="tl">
                  <a:srgbClr val="000000">
                    <a:alpha val="43137"/>
                  </a:srgbClr>
                </a:outerShdw>
              </a:effectLst>
            </a:endParaRPr>
          </a:p>
        </p:txBody>
      </p:sp>
      <p:sp>
        <p:nvSpPr>
          <p:cNvPr id="3" name="Subtítulo 2"/>
          <p:cNvSpPr>
            <a:spLocks noGrp="1"/>
          </p:cNvSpPr>
          <p:nvPr>
            <p:ph type="subTitle" idx="1"/>
          </p:nvPr>
        </p:nvSpPr>
        <p:spPr>
          <a:xfrm>
            <a:off x="685800" y="2372151"/>
            <a:ext cx="7912290" cy="4192422"/>
          </a:xfrm>
        </p:spPr>
        <p:txBody>
          <a:bodyPr>
            <a:normAutofit/>
          </a:bodyPr>
          <a:lstStyle/>
          <a:p>
            <a:r>
              <a:rPr lang="it-IT" sz="3600" b="1" dirty="0" smtClean="0">
                <a:solidFill>
                  <a:schemeClr val="tx2"/>
                </a:solidFill>
              </a:rPr>
              <a:t>Requisiti delle partecipanti</a:t>
            </a:r>
          </a:p>
          <a:p>
            <a:endParaRPr lang="it-IT" sz="1800" b="1" dirty="0" smtClean="0">
              <a:solidFill>
                <a:schemeClr val="tx2"/>
              </a:solidFill>
            </a:endParaRPr>
          </a:p>
          <a:p>
            <a:pPr marL="457200" indent="-457200">
              <a:buFont typeface="Wingdings" panose="05000000000000000000" pitchFamily="2" charset="2"/>
              <a:buChar char="ü"/>
            </a:pPr>
            <a:r>
              <a:rPr lang="it-IT" dirty="0" smtClean="0">
                <a:solidFill>
                  <a:schemeClr val="tx2"/>
                </a:solidFill>
              </a:rPr>
              <a:t>Avere tra </a:t>
            </a:r>
            <a:r>
              <a:rPr lang="it-IT" dirty="0">
                <a:solidFill>
                  <a:schemeClr val="tx2"/>
                </a:solidFill>
              </a:rPr>
              <a:t>i 25 e i 45 anni</a:t>
            </a:r>
          </a:p>
          <a:p>
            <a:pPr marL="457200" indent="-457200">
              <a:buFont typeface="Wingdings" panose="05000000000000000000" pitchFamily="2" charset="2"/>
              <a:buChar char="ü"/>
            </a:pPr>
            <a:r>
              <a:rPr lang="it-IT" dirty="0" smtClean="0">
                <a:solidFill>
                  <a:schemeClr val="tx2"/>
                </a:solidFill>
              </a:rPr>
              <a:t>Definirsi lesbiche</a:t>
            </a:r>
            <a:r>
              <a:rPr lang="it-IT" dirty="0">
                <a:solidFill>
                  <a:schemeClr val="tx2"/>
                </a:solidFill>
              </a:rPr>
              <a:t>, bisex...</a:t>
            </a:r>
          </a:p>
          <a:p>
            <a:pPr marL="457200" indent="-457200">
              <a:buFont typeface="Wingdings" panose="05000000000000000000" pitchFamily="2" charset="2"/>
              <a:buChar char="ü"/>
            </a:pPr>
            <a:r>
              <a:rPr lang="it-IT" dirty="0" smtClean="0">
                <a:solidFill>
                  <a:schemeClr val="tx2"/>
                </a:solidFill>
              </a:rPr>
              <a:t>Vivere a Roma</a:t>
            </a:r>
            <a:endParaRPr lang="it-IT" dirty="0">
              <a:solidFill>
                <a:schemeClr val="tx2"/>
              </a:solidFill>
            </a:endParaRPr>
          </a:p>
          <a:p>
            <a:pPr marL="457200" indent="-457200">
              <a:buFont typeface="Wingdings" panose="05000000000000000000" pitchFamily="2" charset="2"/>
              <a:buChar char="ü"/>
            </a:pPr>
            <a:r>
              <a:rPr lang="pt-PT" dirty="0" err="1" smtClean="0">
                <a:solidFill>
                  <a:schemeClr val="tx2"/>
                </a:solidFill>
              </a:rPr>
              <a:t>Stare</a:t>
            </a:r>
            <a:r>
              <a:rPr lang="pt-PT" dirty="0" smtClean="0">
                <a:solidFill>
                  <a:schemeClr val="tx2"/>
                </a:solidFill>
              </a:rPr>
              <a:t> in </a:t>
            </a:r>
            <a:r>
              <a:rPr lang="pt-PT" dirty="0" err="1" smtClean="0">
                <a:solidFill>
                  <a:schemeClr val="tx2"/>
                </a:solidFill>
              </a:rPr>
              <a:t>relazione</a:t>
            </a:r>
            <a:r>
              <a:rPr lang="pt-PT" dirty="0" smtClean="0">
                <a:solidFill>
                  <a:schemeClr val="tx2"/>
                </a:solidFill>
              </a:rPr>
              <a:t> da </a:t>
            </a:r>
            <a:r>
              <a:rPr lang="pt-PT" dirty="0" err="1" smtClean="0">
                <a:solidFill>
                  <a:schemeClr val="tx2"/>
                </a:solidFill>
              </a:rPr>
              <a:t>almeno</a:t>
            </a:r>
            <a:r>
              <a:rPr lang="pt-PT" dirty="0" smtClean="0">
                <a:solidFill>
                  <a:schemeClr val="tx2"/>
                </a:solidFill>
              </a:rPr>
              <a:t> 6 </a:t>
            </a:r>
            <a:r>
              <a:rPr lang="pt-PT" dirty="0" err="1" smtClean="0">
                <a:solidFill>
                  <a:schemeClr val="tx2"/>
                </a:solidFill>
              </a:rPr>
              <a:t>mesi</a:t>
            </a:r>
            <a:endParaRPr lang="pt-PT" dirty="0">
              <a:solidFill>
                <a:schemeClr val="tx2"/>
              </a:solidFill>
            </a:endParaRPr>
          </a:p>
        </p:txBody>
      </p:sp>
    </p:spTree>
    <p:extLst>
      <p:ext uri="{BB962C8B-B14F-4D97-AF65-F5344CB8AC3E}">
        <p14:creationId xmlns:p14="http://schemas.microsoft.com/office/powerpoint/2010/main" val="4253531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902126"/>
            <a:ext cx="7772400" cy="1470025"/>
          </a:xfrm>
        </p:spPr>
        <p:txBody>
          <a:bodyPr/>
          <a:lstStyle/>
          <a:p>
            <a:r>
              <a:rPr lang="pt-PT" b="1" dirty="0" err="1" smtClean="0">
                <a:solidFill>
                  <a:srgbClr val="00B0F0"/>
                </a:solidFill>
                <a:effectLst>
                  <a:outerShdw blurRad="38100" dist="38100" dir="2700000" algn="tl">
                    <a:srgbClr val="000000">
                      <a:alpha val="43137"/>
                    </a:srgbClr>
                  </a:outerShdw>
                </a:effectLst>
              </a:rPr>
              <a:t>Autodefinizione</a:t>
            </a:r>
            <a:endParaRPr lang="pt-PT" b="1" dirty="0">
              <a:solidFill>
                <a:srgbClr val="00B0F0"/>
              </a:solidFill>
              <a:effectLst>
                <a:outerShdw blurRad="38100" dist="38100" dir="2700000" algn="tl">
                  <a:srgbClr val="000000">
                    <a:alpha val="43137"/>
                  </a:srgbClr>
                </a:outerShdw>
              </a:effectLst>
            </a:endParaRPr>
          </a:p>
        </p:txBody>
      </p:sp>
      <p:sp>
        <p:nvSpPr>
          <p:cNvPr id="4" name="Retângulo 3"/>
          <p:cNvSpPr/>
          <p:nvPr/>
        </p:nvSpPr>
        <p:spPr>
          <a:xfrm>
            <a:off x="685801" y="2372151"/>
            <a:ext cx="5225060" cy="4431983"/>
          </a:xfrm>
          <a:prstGeom prst="rect">
            <a:avLst/>
          </a:prstGeom>
        </p:spPr>
        <p:txBody>
          <a:bodyPr wrap="square">
            <a:spAutoFit/>
          </a:bodyPr>
          <a:lstStyle/>
          <a:p>
            <a:pPr marL="342900" indent="-342900">
              <a:buFont typeface="Arial" panose="020B0604020202020204" pitchFamily="34" charset="0"/>
              <a:buChar char="•"/>
            </a:pPr>
            <a:r>
              <a:rPr lang="pt-PT" sz="2400" b="1" dirty="0" err="1" smtClean="0">
                <a:solidFill>
                  <a:srgbClr val="00B0F0"/>
                </a:solidFill>
              </a:rPr>
              <a:t>Definirsi</a:t>
            </a:r>
            <a:r>
              <a:rPr lang="pt-PT" sz="2400" b="1" dirty="0" smtClean="0">
                <a:solidFill>
                  <a:srgbClr val="00B0F0"/>
                </a:solidFill>
              </a:rPr>
              <a:t> – </a:t>
            </a:r>
            <a:r>
              <a:rPr lang="pt-PT" sz="2400" b="1" dirty="0" err="1" smtClean="0">
                <a:solidFill>
                  <a:srgbClr val="00B0F0"/>
                </a:solidFill>
              </a:rPr>
              <a:t>il</a:t>
            </a:r>
            <a:r>
              <a:rPr lang="pt-PT" sz="2400" b="1" dirty="0" smtClean="0">
                <a:solidFill>
                  <a:srgbClr val="00B0F0"/>
                </a:solidFill>
              </a:rPr>
              <a:t> sesso</a:t>
            </a:r>
          </a:p>
          <a:p>
            <a:pPr marL="342900" indent="-342900">
              <a:buFont typeface="Arial" panose="020B0604020202020204" pitchFamily="34" charset="0"/>
              <a:buChar char="•"/>
            </a:pPr>
            <a:endParaRPr lang="pt-PT" sz="2400" b="1" dirty="0">
              <a:solidFill>
                <a:srgbClr val="00B0F0"/>
              </a:solidFill>
            </a:endParaRPr>
          </a:p>
          <a:p>
            <a:pPr marL="342900" indent="-342900">
              <a:buFont typeface="Arial" panose="020B0604020202020204" pitchFamily="34" charset="0"/>
              <a:buChar char="•"/>
            </a:pPr>
            <a:r>
              <a:rPr lang="pt-PT" sz="2400" b="1" dirty="0" err="1" smtClean="0">
                <a:solidFill>
                  <a:srgbClr val="00B0F0"/>
                </a:solidFill>
              </a:rPr>
              <a:t>Tutto</a:t>
            </a:r>
            <a:r>
              <a:rPr lang="pt-PT" sz="2400" b="1" dirty="0" smtClean="0">
                <a:solidFill>
                  <a:srgbClr val="00B0F0"/>
                </a:solidFill>
              </a:rPr>
              <a:t> </a:t>
            </a:r>
            <a:r>
              <a:rPr lang="pt-PT" sz="2400" b="1" dirty="0" err="1" smtClean="0">
                <a:solidFill>
                  <a:srgbClr val="00B0F0"/>
                </a:solidFill>
              </a:rPr>
              <a:t>facile</a:t>
            </a:r>
            <a:r>
              <a:rPr lang="pt-PT" sz="2400" b="1" dirty="0" smtClean="0">
                <a:solidFill>
                  <a:srgbClr val="00B0F0"/>
                </a:solidFill>
              </a:rPr>
              <a:t>…</a:t>
            </a:r>
          </a:p>
          <a:p>
            <a:pPr marL="342900" indent="-342900">
              <a:buFont typeface="Arial" panose="020B0604020202020204" pitchFamily="34" charset="0"/>
              <a:buChar char="•"/>
            </a:pPr>
            <a:endParaRPr lang="pt-PT" sz="2400" b="1" dirty="0">
              <a:solidFill>
                <a:srgbClr val="00B0F0"/>
              </a:solidFill>
            </a:endParaRPr>
          </a:p>
          <a:p>
            <a:pPr marL="342900" indent="-342900">
              <a:buFont typeface="Arial" panose="020B0604020202020204" pitchFamily="34" charset="0"/>
              <a:buChar char="•"/>
            </a:pPr>
            <a:r>
              <a:rPr lang="pt-PT" sz="2400" b="1" dirty="0" smtClean="0">
                <a:solidFill>
                  <a:srgbClr val="00B0F0"/>
                </a:solidFill>
              </a:rPr>
              <a:t>…a </a:t>
            </a:r>
            <a:r>
              <a:rPr lang="pt-PT" sz="2400" b="1" dirty="0" err="1" smtClean="0">
                <a:solidFill>
                  <a:srgbClr val="00B0F0"/>
                </a:solidFill>
              </a:rPr>
              <a:t>differenza</a:t>
            </a:r>
            <a:r>
              <a:rPr lang="pt-PT" sz="2400" b="1" dirty="0" smtClean="0">
                <a:solidFill>
                  <a:srgbClr val="00B0F0"/>
                </a:solidFill>
              </a:rPr>
              <a:t> </a:t>
            </a:r>
            <a:r>
              <a:rPr lang="pt-PT" sz="2400" b="1" dirty="0" err="1" smtClean="0">
                <a:solidFill>
                  <a:srgbClr val="00B0F0"/>
                </a:solidFill>
              </a:rPr>
              <a:t>di</a:t>
            </a:r>
            <a:r>
              <a:rPr lang="pt-PT" sz="2400" b="1" dirty="0" smtClean="0">
                <a:solidFill>
                  <a:srgbClr val="00B0F0"/>
                </a:solidFill>
              </a:rPr>
              <a:t> </a:t>
            </a:r>
            <a:r>
              <a:rPr lang="pt-PT" sz="2400" b="1" dirty="0" err="1" smtClean="0">
                <a:solidFill>
                  <a:srgbClr val="00B0F0"/>
                </a:solidFill>
              </a:rPr>
              <a:t>altre</a:t>
            </a:r>
            <a:endParaRPr lang="pt-PT" sz="2400" b="1" dirty="0" smtClean="0">
              <a:solidFill>
                <a:srgbClr val="00B0F0"/>
              </a:solidFill>
            </a:endParaRPr>
          </a:p>
          <a:p>
            <a:pPr marL="342900" indent="-342900">
              <a:buFont typeface="Arial" panose="020B0604020202020204" pitchFamily="34" charset="0"/>
              <a:buChar char="•"/>
            </a:pPr>
            <a:endParaRPr lang="pt-PT" sz="2400" b="1" dirty="0" smtClean="0">
              <a:solidFill>
                <a:srgbClr val="00B0F0"/>
              </a:solidFill>
            </a:endParaRPr>
          </a:p>
          <a:p>
            <a:pPr marL="342900" indent="-342900">
              <a:buFont typeface="Arial" panose="020B0604020202020204" pitchFamily="34" charset="0"/>
              <a:buChar char="•"/>
            </a:pPr>
            <a:r>
              <a:rPr lang="pt-PT" sz="2400" b="1" dirty="0" err="1" smtClean="0">
                <a:solidFill>
                  <a:srgbClr val="00B0F0"/>
                </a:solidFill>
              </a:rPr>
              <a:t>Appartenenza</a:t>
            </a:r>
            <a:endParaRPr lang="pt-PT" sz="2400" b="1" dirty="0" smtClean="0">
              <a:solidFill>
                <a:srgbClr val="00B0F0"/>
              </a:solidFill>
            </a:endParaRPr>
          </a:p>
          <a:p>
            <a:pPr marL="342900" indent="-342900">
              <a:buFont typeface="Arial" panose="020B0604020202020204" pitchFamily="34" charset="0"/>
              <a:buChar char="•"/>
            </a:pPr>
            <a:endParaRPr lang="pt-PT" sz="2400" b="1" dirty="0">
              <a:solidFill>
                <a:srgbClr val="00B0F0"/>
              </a:solidFill>
            </a:endParaRPr>
          </a:p>
          <a:p>
            <a:pPr marL="342900" indent="-342900">
              <a:buFont typeface="Arial" panose="020B0604020202020204" pitchFamily="34" charset="0"/>
              <a:buChar char="•"/>
            </a:pPr>
            <a:r>
              <a:rPr lang="pt-PT" sz="2400" b="1" dirty="0" smtClean="0">
                <a:solidFill>
                  <a:srgbClr val="00B0F0"/>
                </a:solidFill>
              </a:rPr>
              <a:t>“</a:t>
            </a:r>
            <a:r>
              <a:rPr lang="pt-PT" sz="2400" b="1" dirty="0" err="1" smtClean="0">
                <a:solidFill>
                  <a:srgbClr val="00B0F0"/>
                </a:solidFill>
              </a:rPr>
              <a:t>Le</a:t>
            </a:r>
            <a:r>
              <a:rPr lang="pt-PT" sz="2400" b="1" dirty="0" smtClean="0">
                <a:solidFill>
                  <a:srgbClr val="00B0F0"/>
                </a:solidFill>
              </a:rPr>
              <a:t> </a:t>
            </a:r>
            <a:r>
              <a:rPr lang="pt-PT" sz="2400" b="1" dirty="0" err="1" smtClean="0">
                <a:solidFill>
                  <a:srgbClr val="00B0F0"/>
                </a:solidFill>
              </a:rPr>
              <a:t>etero</a:t>
            </a:r>
            <a:r>
              <a:rPr lang="pt-PT" sz="2400" b="1" dirty="0" smtClean="0">
                <a:solidFill>
                  <a:srgbClr val="00B0F0"/>
                </a:solidFill>
              </a:rPr>
              <a:t>”</a:t>
            </a:r>
          </a:p>
          <a:p>
            <a:pPr marL="342900" indent="-342900">
              <a:buFont typeface="Arial" panose="020B0604020202020204" pitchFamily="34" charset="0"/>
              <a:buChar char="•"/>
            </a:pPr>
            <a:endParaRPr lang="pt-PT" sz="2400" b="1" dirty="0">
              <a:solidFill>
                <a:srgbClr val="00B0F0"/>
              </a:solidFill>
            </a:endParaRPr>
          </a:p>
          <a:p>
            <a:pPr marL="342900" indent="-342900">
              <a:buFont typeface="Arial" panose="020B0604020202020204" pitchFamily="34" charset="0"/>
              <a:buChar char="•"/>
            </a:pPr>
            <a:r>
              <a:rPr lang="pt-PT" sz="2400" b="1" dirty="0" err="1" smtClean="0">
                <a:solidFill>
                  <a:srgbClr val="00B0F0"/>
                </a:solidFill>
              </a:rPr>
              <a:t>Relazioni</a:t>
            </a:r>
            <a:r>
              <a:rPr lang="pt-PT" sz="2400" b="1" dirty="0" smtClean="0">
                <a:solidFill>
                  <a:srgbClr val="00B0F0"/>
                </a:solidFill>
              </a:rPr>
              <a:t> </a:t>
            </a:r>
            <a:r>
              <a:rPr lang="pt-PT" sz="2400" b="1" dirty="0" err="1" smtClean="0">
                <a:solidFill>
                  <a:srgbClr val="00B0F0"/>
                </a:solidFill>
              </a:rPr>
              <a:t>con</a:t>
            </a:r>
            <a:r>
              <a:rPr lang="pt-PT" sz="2400" b="1" dirty="0" smtClean="0">
                <a:solidFill>
                  <a:srgbClr val="00B0F0"/>
                </a:solidFill>
              </a:rPr>
              <a:t> </a:t>
            </a:r>
            <a:r>
              <a:rPr lang="pt-PT" sz="2400" b="1" dirty="0" err="1" smtClean="0">
                <a:solidFill>
                  <a:srgbClr val="00B0F0"/>
                </a:solidFill>
              </a:rPr>
              <a:t>uomini</a:t>
            </a:r>
            <a:endParaRPr lang="pt-PT" sz="2400" b="1" dirty="0" smtClean="0">
              <a:solidFill>
                <a:srgbClr val="00B0F0"/>
              </a:solidFill>
            </a:endParaRPr>
          </a:p>
          <a:p>
            <a:endParaRPr lang="pt-PT" dirty="0"/>
          </a:p>
        </p:txBody>
      </p:sp>
    </p:spTree>
    <p:extLst>
      <p:ext uri="{BB962C8B-B14F-4D97-AF65-F5344CB8AC3E}">
        <p14:creationId xmlns:p14="http://schemas.microsoft.com/office/powerpoint/2010/main" val="2336350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738686" y="887105"/>
            <a:ext cx="7666630" cy="723332"/>
          </a:xfrm>
        </p:spPr>
        <p:txBody>
          <a:bodyPr>
            <a:noAutofit/>
          </a:bodyPr>
          <a:lstStyle/>
          <a:p>
            <a:r>
              <a:rPr lang="pt-PT" b="1" dirty="0" err="1" smtClean="0">
                <a:solidFill>
                  <a:srgbClr val="00B0F0"/>
                </a:solidFill>
                <a:effectLst>
                  <a:outerShdw blurRad="38100" dist="38100" dir="2700000" algn="tl">
                    <a:srgbClr val="000000">
                      <a:alpha val="43137"/>
                    </a:srgbClr>
                  </a:outerShdw>
                </a:effectLst>
              </a:rPr>
              <a:t>Definirsi</a:t>
            </a:r>
            <a:r>
              <a:rPr lang="pt-PT" b="1" dirty="0" smtClean="0">
                <a:solidFill>
                  <a:srgbClr val="00B0F0"/>
                </a:solidFill>
                <a:effectLst>
                  <a:outerShdw blurRad="38100" dist="38100" dir="2700000" algn="tl">
                    <a:srgbClr val="000000">
                      <a:alpha val="43137"/>
                    </a:srgbClr>
                  </a:outerShdw>
                </a:effectLst>
              </a:rPr>
              <a:t> – </a:t>
            </a:r>
            <a:r>
              <a:rPr lang="pt-PT" b="1" dirty="0" err="1" smtClean="0">
                <a:solidFill>
                  <a:srgbClr val="00B0F0"/>
                </a:solidFill>
                <a:effectLst>
                  <a:outerShdw blurRad="38100" dist="38100" dir="2700000" algn="tl">
                    <a:srgbClr val="000000">
                      <a:alpha val="43137"/>
                    </a:srgbClr>
                  </a:outerShdw>
                </a:effectLst>
              </a:rPr>
              <a:t>il</a:t>
            </a:r>
            <a:r>
              <a:rPr lang="pt-PT" b="1" dirty="0" smtClean="0">
                <a:solidFill>
                  <a:srgbClr val="00B0F0"/>
                </a:solidFill>
                <a:effectLst>
                  <a:outerShdw blurRad="38100" dist="38100" dir="2700000" algn="tl">
                    <a:srgbClr val="000000">
                      <a:alpha val="43137"/>
                    </a:srgbClr>
                  </a:outerShdw>
                </a:effectLst>
              </a:rPr>
              <a:t> sesso</a:t>
            </a:r>
            <a:endParaRPr lang="pt-PT" b="1" dirty="0"/>
          </a:p>
        </p:txBody>
      </p:sp>
      <p:sp>
        <p:nvSpPr>
          <p:cNvPr id="4" name="Subtítulo 3"/>
          <p:cNvSpPr>
            <a:spLocks noGrp="1"/>
          </p:cNvSpPr>
          <p:nvPr>
            <p:ph type="subTitle" idx="1"/>
          </p:nvPr>
        </p:nvSpPr>
        <p:spPr>
          <a:xfrm>
            <a:off x="450375" y="1815152"/>
            <a:ext cx="8256897" cy="5042847"/>
          </a:xfrm>
        </p:spPr>
        <p:txBody>
          <a:bodyPr>
            <a:normAutofit fontScale="62500" lnSpcReduction="20000"/>
          </a:bodyPr>
          <a:lstStyle/>
          <a:p>
            <a:pPr algn="just"/>
            <a:r>
              <a:rPr lang="it-IT" i="1" dirty="0">
                <a:solidFill>
                  <a:schemeClr val="tx2"/>
                </a:solidFill>
              </a:rPr>
              <a:t>Io ho scoperto, cioè ho avuto la conferma di quello che ero nel momento in cui ho fatto sesso con un’altra donna. Sì anche nel momento in cui ho baciato un’altra donna, però la conferma effettiva ce l’hai </a:t>
            </a:r>
            <a:r>
              <a:rPr lang="it-IT" i="1" dirty="0" smtClean="0">
                <a:solidFill>
                  <a:schemeClr val="tx2"/>
                </a:solidFill>
              </a:rPr>
              <a:t>là. </a:t>
            </a:r>
            <a:r>
              <a:rPr lang="it-IT" dirty="0">
                <a:solidFill>
                  <a:schemeClr val="tx2"/>
                </a:solidFill>
              </a:rPr>
              <a:t>(Lenù, 25-30)</a:t>
            </a:r>
            <a:endParaRPr lang="pt-PT" dirty="0">
              <a:solidFill>
                <a:schemeClr val="tx2"/>
              </a:solidFill>
            </a:endParaRPr>
          </a:p>
          <a:p>
            <a:pPr algn="just"/>
            <a:r>
              <a:rPr lang="it-IT" i="1" dirty="0">
                <a:solidFill>
                  <a:schemeClr val="tx2"/>
                </a:solidFill>
              </a:rPr>
              <a:t> </a:t>
            </a:r>
            <a:r>
              <a:rPr lang="it-IT" dirty="0">
                <a:solidFill>
                  <a:schemeClr val="tx2"/>
                </a:solidFill>
              </a:rPr>
              <a:t/>
            </a:r>
            <a:br>
              <a:rPr lang="it-IT" dirty="0">
                <a:solidFill>
                  <a:schemeClr val="tx2"/>
                </a:solidFill>
              </a:rPr>
            </a:br>
            <a:r>
              <a:rPr lang="it-IT" i="1" dirty="0">
                <a:solidFill>
                  <a:schemeClr val="tx2"/>
                </a:solidFill>
              </a:rPr>
              <a:t>Cioè lì ho pensato.. per la prima volta ho detto “se questa a me mi sbatte a un muro..” non avevo mai pensato la frase “sbattermi al muro”.. e quindi lì mi sono detta “ma allora però ti piacciono le ragazze”, cioè nel senso che la prima cosa veramente sessuale che ho sentito è stata Angela. </a:t>
            </a:r>
            <a:r>
              <a:rPr lang="it-IT" dirty="0">
                <a:solidFill>
                  <a:schemeClr val="tx2"/>
                </a:solidFill>
              </a:rPr>
              <a:t>(Fiore, 25-30)</a:t>
            </a:r>
            <a:endParaRPr lang="pt-PT" dirty="0">
              <a:solidFill>
                <a:schemeClr val="tx2"/>
              </a:solidFill>
            </a:endParaRPr>
          </a:p>
          <a:p>
            <a:pPr algn="just"/>
            <a:r>
              <a:rPr lang="it-IT" i="1" dirty="0">
                <a:solidFill>
                  <a:schemeClr val="tx2"/>
                </a:solidFill>
              </a:rPr>
              <a:t> </a:t>
            </a:r>
            <a:r>
              <a:rPr lang="it-IT" dirty="0">
                <a:solidFill>
                  <a:schemeClr val="tx2"/>
                </a:solidFill>
              </a:rPr>
              <a:t/>
            </a:r>
            <a:br>
              <a:rPr lang="it-IT" dirty="0">
                <a:solidFill>
                  <a:schemeClr val="tx2"/>
                </a:solidFill>
              </a:rPr>
            </a:br>
            <a:r>
              <a:rPr lang="it-IT" i="1" dirty="0">
                <a:solidFill>
                  <a:schemeClr val="tx2"/>
                </a:solidFill>
              </a:rPr>
              <a:t>Non ho mai sentito questa spinta così forte da avere un rapporto sessuale con un uomo. Cosa che invece mi è successa la prima volta che sono stata baciata, pensa, da una ragazza. Lì mi si è aperto un mondo, nel senso che ho capito che la mia vita era quella, non.. non volevo più prendermi in giro. </a:t>
            </a:r>
            <a:r>
              <a:rPr lang="it-IT" dirty="0">
                <a:solidFill>
                  <a:schemeClr val="tx2"/>
                </a:solidFill>
              </a:rPr>
              <a:t>(Vittoria, 30-35)</a:t>
            </a:r>
            <a:endParaRPr lang="pt-PT" dirty="0">
              <a:solidFill>
                <a:schemeClr val="tx2"/>
              </a:solidFill>
            </a:endParaRPr>
          </a:p>
          <a:p>
            <a:pPr algn="just"/>
            <a:r>
              <a:rPr lang="it-IT" i="1" dirty="0">
                <a:solidFill>
                  <a:schemeClr val="tx2"/>
                </a:solidFill>
              </a:rPr>
              <a:t> </a:t>
            </a:r>
            <a:r>
              <a:rPr lang="it-IT" dirty="0">
                <a:solidFill>
                  <a:schemeClr val="tx2"/>
                </a:solidFill>
              </a:rPr>
              <a:t/>
            </a:r>
            <a:br>
              <a:rPr lang="it-IT" dirty="0">
                <a:solidFill>
                  <a:schemeClr val="tx2"/>
                </a:solidFill>
              </a:rPr>
            </a:br>
            <a:r>
              <a:rPr lang="it-IT" i="1" dirty="0">
                <a:solidFill>
                  <a:schemeClr val="tx2"/>
                </a:solidFill>
              </a:rPr>
              <a:t>Fino a un certo punto io ho provato questa attrazione.. più psicologica ovviamente all’inizio, poi ha cominciato a diventare fisica, fino al punto che ho dovuto sperimentare a un certo punto. (...) è stata la prima relazione lesbica. </a:t>
            </a:r>
            <a:r>
              <a:rPr lang="it-IT" dirty="0">
                <a:solidFill>
                  <a:schemeClr val="tx2"/>
                </a:solidFill>
              </a:rPr>
              <a:t>(Ipazia, 35-40)</a:t>
            </a:r>
            <a:endParaRPr lang="pt-PT" dirty="0">
              <a:solidFill>
                <a:schemeClr val="tx2"/>
              </a:solidFill>
            </a:endParaRPr>
          </a:p>
          <a:p>
            <a:endParaRPr lang="pt-PT" dirty="0"/>
          </a:p>
        </p:txBody>
      </p:sp>
    </p:spTree>
    <p:extLst>
      <p:ext uri="{BB962C8B-B14F-4D97-AF65-F5344CB8AC3E}">
        <p14:creationId xmlns:p14="http://schemas.microsoft.com/office/powerpoint/2010/main" val="2920710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457200" y="904164"/>
            <a:ext cx="8229600" cy="1143000"/>
          </a:xfrm>
        </p:spPr>
        <p:txBody>
          <a:bodyPr/>
          <a:lstStyle/>
          <a:p>
            <a:r>
              <a:rPr lang="pt-PT" b="1" dirty="0" err="1" smtClean="0">
                <a:solidFill>
                  <a:srgbClr val="00B0F0"/>
                </a:solidFill>
                <a:effectLst>
                  <a:outerShdw blurRad="38100" dist="38100" dir="2700000" algn="tl">
                    <a:srgbClr val="000000">
                      <a:alpha val="43137"/>
                    </a:srgbClr>
                  </a:outerShdw>
                </a:effectLst>
              </a:rPr>
              <a:t>Tutto</a:t>
            </a:r>
            <a:r>
              <a:rPr lang="pt-PT" b="1" dirty="0" smtClean="0">
                <a:solidFill>
                  <a:srgbClr val="00B0F0"/>
                </a:solidFill>
                <a:effectLst>
                  <a:outerShdw blurRad="38100" dist="38100" dir="2700000" algn="tl">
                    <a:srgbClr val="000000">
                      <a:alpha val="43137"/>
                    </a:srgbClr>
                  </a:outerShdw>
                </a:effectLst>
              </a:rPr>
              <a:t> </a:t>
            </a:r>
            <a:r>
              <a:rPr lang="pt-PT" b="1" dirty="0" err="1" smtClean="0">
                <a:solidFill>
                  <a:srgbClr val="00B0F0"/>
                </a:solidFill>
                <a:effectLst>
                  <a:outerShdw blurRad="38100" dist="38100" dir="2700000" algn="tl">
                    <a:srgbClr val="000000">
                      <a:alpha val="43137"/>
                    </a:srgbClr>
                  </a:outerShdw>
                </a:effectLst>
              </a:rPr>
              <a:t>facile</a:t>
            </a:r>
            <a:r>
              <a:rPr lang="pt-PT" b="1" dirty="0" smtClean="0">
                <a:solidFill>
                  <a:srgbClr val="00B0F0"/>
                </a:solidFill>
                <a:effectLst>
                  <a:outerShdw blurRad="38100" dist="38100" dir="2700000" algn="tl">
                    <a:srgbClr val="000000">
                      <a:alpha val="43137"/>
                    </a:srgbClr>
                  </a:outerShdw>
                </a:effectLst>
              </a:rPr>
              <a:t>…</a:t>
            </a:r>
            <a:endParaRPr lang="pt-PT" b="1" dirty="0">
              <a:solidFill>
                <a:srgbClr val="FF0000"/>
              </a:solidFill>
            </a:endParaRPr>
          </a:p>
        </p:txBody>
      </p:sp>
      <p:sp>
        <p:nvSpPr>
          <p:cNvPr id="3" name="Marcador de Posição de Conteúdo 2"/>
          <p:cNvSpPr>
            <a:spLocks noGrp="1"/>
          </p:cNvSpPr>
          <p:nvPr>
            <p:ph idx="1"/>
          </p:nvPr>
        </p:nvSpPr>
        <p:spPr>
          <a:xfrm>
            <a:off x="457200" y="2047164"/>
            <a:ext cx="8229600" cy="4681182"/>
          </a:xfrm>
        </p:spPr>
        <p:txBody>
          <a:bodyPr>
            <a:normAutofit fontScale="55000" lnSpcReduction="20000"/>
          </a:bodyPr>
          <a:lstStyle/>
          <a:p>
            <a:pPr marL="0" indent="0" algn="just">
              <a:buNone/>
            </a:pPr>
            <a:r>
              <a:rPr lang="it-IT" i="1" dirty="0">
                <a:solidFill>
                  <a:schemeClr val="tx2"/>
                </a:solidFill>
              </a:rPr>
              <a:t>Ma questa cosa l’ho assunta in maniera proprio lineare, spontanea, senza drammi, senza cose.. e per me è stato tutto assolutamente naturale e liscio. (...)  ero tranquilla, cioè non ho avuto drammi, non ho avuto “oddio adesso che cosa faccio”, anzi! Per me grande entusiasmo quando mi sono fidanzata con Ambra, al punto che l’ho comunicato a mia madre, subito, immediatamente.  </a:t>
            </a:r>
            <a:r>
              <a:rPr lang="it-IT" dirty="0">
                <a:solidFill>
                  <a:schemeClr val="tx2"/>
                </a:solidFill>
              </a:rPr>
              <a:t>(Ipazia, 35-40)</a:t>
            </a:r>
            <a:endParaRPr lang="pt-PT" dirty="0">
              <a:solidFill>
                <a:schemeClr val="tx2"/>
              </a:solidFill>
            </a:endParaRPr>
          </a:p>
          <a:p>
            <a:pPr marL="0" indent="0" algn="just">
              <a:buNone/>
            </a:pPr>
            <a:endParaRPr lang="it-IT" i="1" dirty="0" smtClean="0">
              <a:solidFill>
                <a:schemeClr val="tx2"/>
              </a:solidFill>
            </a:endParaRPr>
          </a:p>
          <a:p>
            <a:pPr marL="0" indent="0" algn="just">
              <a:buNone/>
            </a:pPr>
            <a:r>
              <a:rPr lang="it-IT" i="1" dirty="0" smtClean="0">
                <a:solidFill>
                  <a:schemeClr val="tx2"/>
                </a:solidFill>
              </a:rPr>
              <a:t>Cioè </a:t>
            </a:r>
            <a:r>
              <a:rPr lang="it-IT" i="1" dirty="0">
                <a:solidFill>
                  <a:schemeClr val="tx2"/>
                </a:solidFill>
              </a:rPr>
              <a:t>io appresi questa cosa con molta… cioè veramente proprio con rilassatezza, tranquillità, nessuna crisi “Oh mio dio mi piacciono le donne</a:t>
            </a:r>
            <a:r>
              <a:rPr lang="it-IT" i="1" dirty="0" smtClean="0">
                <a:solidFill>
                  <a:schemeClr val="tx2"/>
                </a:solidFill>
              </a:rPr>
              <a:t>!” (...) Tant’è </a:t>
            </a:r>
            <a:r>
              <a:rPr lang="it-IT" i="1" dirty="0">
                <a:solidFill>
                  <a:schemeClr val="tx2"/>
                </a:solidFill>
              </a:rPr>
              <a:t>vero che dopo veramente manco due giorni forse… Io ho un rapporto… avevo un rapporto abbastanza buono con mio </a:t>
            </a:r>
            <a:r>
              <a:rPr lang="it-IT" i="1" dirty="0" smtClean="0">
                <a:solidFill>
                  <a:schemeClr val="tx2"/>
                </a:solidFill>
              </a:rPr>
              <a:t>padre (...) E </a:t>
            </a:r>
            <a:r>
              <a:rPr lang="it-IT" i="1" dirty="0">
                <a:solidFill>
                  <a:schemeClr val="tx2"/>
                </a:solidFill>
              </a:rPr>
              <a:t>quindi glielo dissi con una naturalezza come se fosse… così, come se gli stessi dicendo “Guarda ho conosciuto uno”, solo che al posto di uno è una,  basta, così. </a:t>
            </a:r>
            <a:r>
              <a:rPr lang="it-IT" dirty="0">
                <a:solidFill>
                  <a:schemeClr val="tx2"/>
                </a:solidFill>
              </a:rPr>
              <a:t>(Lenù, 25-30)</a:t>
            </a:r>
            <a:endParaRPr lang="pt-PT" dirty="0">
              <a:solidFill>
                <a:schemeClr val="tx2"/>
              </a:solidFill>
            </a:endParaRPr>
          </a:p>
          <a:p>
            <a:pPr marL="0" indent="0" algn="just">
              <a:buNone/>
            </a:pPr>
            <a:r>
              <a:rPr lang="it-IT" i="1" dirty="0">
                <a:solidFill>
                  <a:schemeClr val="tx2"/>
                </a:solidFill>
              </a:rPr>
              <a:t> </a:t>
            </a:r>
            <a:endParaRPr lang="pt-PT" dirty="0">
              <a:solidFill>
                <a:schemeClr val="tx2"/>
              </a:solidFill>
            </a:endParaRPr>
          </a:p>
          <a:p>
            <a:pPr marL="0" indent="0" algn="just">
              <a:buNone/>
            </a:pPr>
            <a:r>
              <a:rPr lang="it-IT" i="1" dirty="0">
                <a:solidFill>
                  <a:schemeClr val="tx2"/>
                </a:solidFill>
              </a:rPr>
              <a:t>E.. dopo svariati mesi che mi frequentavo con questa persona ho deciso di fare </a:t>
            </a:r>
            <a:r>
              <a:rPr lang="it-IT" i="1" dirty="0" smtClean="0">
                <a:solidFill>
                  <a:schemeClr val="tx2"/>
                </a:solidFill>
              </a:rPr>
              <a:t>outing, </a:t>
            </a:r>
            <a:r>
              <a:rPr lang="it-IT" i="1" dirty="0">
                <a:solidFill>
                  <a:schemeClr val="tx2"/>
                </a:solidFill>
              </a:rPr>
              <a:t>quindi di parlarne con la mia famiglia, di parlarne con i miei amici e, devo essere sincera, sono stata molto fortunata in questo perché ho avuto sia da parte della mia famiglia un consenso e un appoggio smisurato, senza barriere e idem da parte delle mie </a:t>
            </a:r>
            <a:r>
              <a:rPr lang="it-IT" i="1" dirty="0" smtClean="0">
                <a:solidFill>
                  <a:schemeClr val="tx2"/>
                </a:solidFill>
              </a:rPr>
              <a:t>amicizie. </a:t>
            </a:r>
            <a:r>
              <a:rPr lang="it-IT" dirty="0" smtClean="0">
                <a:solidFill>
                  <a:schemeClr val="tx2"/>
                </a:solidFill>
              </a:rPr>
              <a:t>(</a:t>
            </a:r>
            <a:r>
              <a:rPr lang="it-IT" dirty="0">
                <a:solidFill>
                  <a:schemeClr val="tx2"/>
                </a:solidFill>
              </a:rPr>
              <a:t>Vittoria, 30-35</a:t>
            </a:r>
            <a:r>
              <a:rPr lang="it-IT" dirty="0" smtClean="0">
                <a:solidFill>
                  <a:schemeClr val="tx2"/>
                </a:solidFill>
              </a:rPr>
              <a:t>)</a:t>
            </a:r>
          </a:p>
          <a:p>
            <a:pPr marL="0" indent="0" algn="just">
              <a:buNone/>
            </a:pPr>
            <a:endParaRPr lang="pt-PT" dirty="0">
              <a:solidFill>
                <a:schemeClr val="tx2"/>
              </a:solidFill>
            </a:endParaRPr>
          </a:p>
        </p:txBody>
      </p:sp>
    </p:spTree>
    <p:extLst>
      <p:ext uri="{BB962C8B-B14F-4D97-AF65-F5344CB8AC3E}">
        <p14:creationId xmlns:p14="http://schemas.microsoft.com/office/powerpoint/2010/main" val="24543466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402609" y="1044054"/>
            <a:ext cx="8229600" cy="1143000"/>
          </a:xfrm>
        </p:spPr>
        <p:txBody>
          <a:bodyPr/>
          <a:lstStyle/>
          <a:p>
            <a:r>
              <a:rPr lang="pt-PT" b="1" dirty="0" smtClean="0">
                <a:solidFill>
                  <a:srgbClr val="00B0F0"/>
                </a:solidFill>
                <a:effectLst>
                  <a:outerShdw blurRad="38100" dist="38100" dir="2700000" algn="tl">
                    <a:srgbClr val="000000">
                      <a:alpha val="43137"/>
                    </a:srgbClr>
                  </a:outerShdw>
                </a:effectLst>
              </a:rPr>
              <a:t>…a </a:t>
            </a:r>
            <a:r>
              <a:rPr lang="pt-PT" b="1" dirty="0" err="1" smtClean="0">
                <a:solidFill>
                  <a:srgbClr val="00B0F0"/>
                </a:solidFill>
                <a:effectLst>
                  <a:outerShdw blurRad="38100" dist="38100" dir="2700000" algn="tl">
                    <a:srgbClr val="000000">
                      <a:alpha val="43137"/>
                    </a:srgbClr>
                  </a:outerShdw>
                </a:effectLst>
              </a:rPr>
              <a:t>differenza</a:t>
            </a:r>
            <a:r>
              <a:rPr lang="pt-PT" b="1" dirty="0" smtClean="0">
                <a:solidFill>
                  <a:srgbClr val="00B0F0"/>
                </a:solidFill>
                <a:effectLst>
                  <a:outerShdw blurRad="38100" dist="38100" dir="2700000" algn="tl">
                    <a:srgbClr val="000000">
                      <a:alpha val="43137"/>
                    </a:srgbClr>
                  </a:outerShdw>
                </a:effectLst>
              </a:rPr>
              <a:t> </a:t>
            </a:r>
            <a:r>
              <a:rPr lang="pt-PT" b="1" dirty="0" err="1" smtClean="0">
                <a:solidFill>
                  <a:srgbClr val="00B0F0"/>
                </a:solidFill>
                <a:effectLst>
                  <a:outerShdw blurRad="38100" dist="38100" dir="2700000" algn="tl">
                    <a:srgbClr val="000000">
                      <a:alpha val="43137"/>
                    </a:srgbClr>
                  </a:outerShdw>
                </a:effectLst>
              </a:rPr>
              <a:t>di</a:t>
            </a:r>
            <a:r>
              <a:rPr lang="pt-PT" b="1" dirty="0" smtClean="0">
                <a:solidFill>
                  <a:srgbClr val="00B0F0"/>
                </a:solidFill>
                <a:effectLst>
                  <a:outerShdw blurRad="38100" dist="38100" dir="2700000" algn="tl">
                    <a:srgbClr val="000000">
                      <a:alpha val="43137"/>
                    </a:srgbClr>
                  </a:outerShdw>
                </a:effectLst>
              </a:rPr>
              <a:t> </a:t>
            </a:r>
            <a:r>
              <a:rPr lang="pt-PT" b="1" dirty="0" err="1" smtClean="0">
                <a:solidFill>
                  <a:srgbClr val="00B0F0"/>
                </a:solidFill>
                <a:effectLst>
                  <a:outerShdw blurRad="38100" dist="38100" dir="2700000" algn="tl">
                    <a:srgbClr val="000000">
                      <a:alpha val="43137"/>
                    </a:srgbClr>
                  </a:outerShdw>
                </a:effectLst>
              </a:rPr>
              <a:t>altre</a:t>
            </a:r>
            <a:endParaRPr lang="pt-PT" b="1" dirty="0"/>
          </a:p>
        </p:txBody>
      </p:sp>
      <p:sp>
        <p:nvSpPr>
          <p:cNvPr id="3" name="Marcador de Posição de Conteúdo 2"/>
          <p:cNvSpPr>
            <a:spLocks noGrp="1"/>
          </p:cNvSpPr>
          <p:nvPr>
            <p:ph idx="1"/>
          </p:nvPr>
        </p:nvSpPr>
        <p:spPr>
          <a:xfrm>
            <a:off x="382137" y="2187054"/>
            <a:ext cx="8229600" cy="4525963"/>
          </a:xfrm>
        </p:spPr>
        <p:txBody>
          <a:bodyPr>
            <a:normAutofit fontScale="55000" lnSpcReduction="20000"/>
          </a:bodyPr>
          <a:lstStyle/>
          <a:p>
            <a:pPr marL="0" indent="0" algn="just">
              <a:buNone/>
            </a:pPr>
            <a:r>
              <a:rPr lang="it-IT" i="1" dirty="0">
                <a:solidFill>
                  <a:schemeClr val="tx2"/>
                </a:solidFill>
              </a:rPr>
              <a:t>M</a:t>
            </a:r>
            <a:r>
              <a:rPr lang="it-IT" i="1" dirty="0" smtClean="0">
                <a:solidFill>
                  <a:schemeClr val="tx2"/>
                </a:solidFill>
              </a:rPr>
              <a:t>i </a:t>
            </a:r>
            <a:r>
              <a:rPr lang="it-IT" i="1" dirty="0">
                <a:solidFill>
                  <a:schemeClr val="tx2"/>
                </a:solidFill>
              </a:rPr>
              <a:t>rendo conto che rispetto a tante mie coetanee o amiche lesbiche o bisessuali.. mi rendo conto di questa differenza, che per me è stato tutto liscio, naturale, spontaneo </a:t>
            </a:r>
            <a:r>
              <a:rPr lang="it-IT" dirty="0">
                <a:solidFill>
                  <a:schemeClr val="tx2"/>
                </a:solidFill>
              </a:rPr>
              <a:t>(Ipazia, 35-40)</a:t>
            </a:r>
            <a:endParaRPr lang="pt-PT" dirty="0">
              <a:solidFill>
                <a:schemeClr val="tx2"/>
              </a:solidFill>
            </a:endParaRPr>
          </a:p>
          <a:p>
            <a:pPr marL="0" indent="0">
              <a:buNone/>
            </a:pPr>
            <a:r>
              <a:rPr lang="it-IT" i="1" dirty="0">
                <a:solidFill>
                  <a:schemeClr val="tx2"/>
                </a:solidFill>
              </a:rPr>
              <a:t> </a:t>
            </a:r>
            <a:endParaRPr lang="pt-PT" dirty="0">
              <a:solidFill>
                <a:schemeClr val="tx2"/>
              </a:solidFill>
            </a:endParaRPr>
          </a:p>
          <a:p>
            <a:pPr marL="0" indent="0" algn="just">
              <a:buNone/>
            </a:pPr>
            <a:r>
              <a:rPr lang="it-IT" i="1" dirty="0">
                <a:solidFill>
                  <a:schemeClr val="tx2"/>
                </a:solidFill>
              </a:rPr>
              <a:t>E</a:t>
            </a:r>
            <a:r>
              <a:rPr lang="it-IT" i="1" dirty="0" smtClean="0">
                <a:solidFill>
                  <a:schemeClr val="tx2"/>
                </a:solidFill>
              </a:rPr>
              <a:t> </a:t>
            </a:r>
            <a:r>
              <a:rPr lang="it-IT" i="1" dirty="0">
                <a:solidFill>
                  <a:schemeClr val="tx2"/>
                </a:solidFill>
              </a:rPr>
              <a:t>per come poi mi sono state le esperienze da altre persone, tipo da altre amiche mie, altre persone che ho conosciuto nel mondo lesbico fra virgolette, cioè quasi tutti l’avevano presa abbastanza male (ride). Soprattutto proprio la fase </a:t>
            </a:r>
            <a:r>
              <a:rPr lang="it-IT" i="1" dirty="0" smtClean="0">
                <a:solidFill>
                  <a:schemeClr val="tx2"/>
                </a:solidFill>
              </a:rPr>
              <a:t>(...) di </a:t>
            </a:r>
            <a:r>
              <a:rPr lang="it-IT" i="1" dirty="0">
                <a:solidFill>
                  <a:schemeClr val="tx2"/>
                </a:solidFill>
              </a:rPr>
              <a:t>accettazione, di </a:t>
            </a:r>
            <a:r>
              <a:rPr lang="it-IT" i="1" dirty="0" smtClean="0">
                <a:solidFill>
                  <a:schemeClr val="tx2"/>
                </a:solidFill>
              </a:rPr>
              <a:t>auto-accettazione</a:t>
            </a:r>
            <a:r>
              <a:rPr lang="it-IT" i="1" dirty="0">
                <a:solidFill>
                  <a:schemeClr val="tx2"/>
                </a:solidFill>
              </a:rPr>
              <a:t>, mi è stata sempre raccontata come traumatica. Ma anche in precedenza amici miei che già conoscevo gay… l’avevano sempre vista come una cosa angosciante. Invece per me non è stata </a:t>
            </a:r>
            <a:r>
              <a:rPr lang="it-IT" i="1" dirty="0" smtClean="0">
                <a:solidFill>
                  <a:schemeClr val="tx2"/>
                </a:solidFill>
              </a:rPr>
              <a:t>così </a:t>
            </a:r>
            <a:r>
              <a:rPr lang="it-IT" dirty="0" smtClean="0">
                <a:solidFill>
                  <a:schemeClr val="tx2"/>
                </a:solidFill>
              </a:rPr>
              <a:t>(</a:t>
            </a:r>
            <a:r>
              <a:rPr lang="it-IT" dirty="0">
                <a:solidFill>
                  <a:schemeClr val="tx2"/>
                </a:solidFill>
              </a:rPr>
              <a:t>Lenù, 25-30</a:t>
            </a:r>
            <a:r>
              <a:rPr lang="it-IT" dirty="0" smtClean="0">
                <a:solidFill>
                  <a:schemeClr val="tx2"/>
                </a:solidFill>
              </a:rPr>
              <a:t>)</a:t>
            </a:r>
          </a:p>
          <a:p>
            <a:pPr marL="0" indent="0" algn="just">
              <a:buNone/>
            </a:pPr>
            <a:endParaRPr lang="it-IT" i="1" dirty="0">
              <a:solidFill>
                <a:schemeClr val="tx2"/>
              </a:solidFill>
            </a:endParaRPr>
          </a:p>
          <a:p>
            <a:pPr marL="0" indent="0" algn="just">
              <a:buNone/>
            </a:pPr>
            <a:r>
              <a:rPr lang="it-IT" i="1" dirty="0" smtClean="0">
                <a:solidFill>
                  <a:schemeClr val="tx2"/>
                </a:solidFill>
              </a:rPr>
              <a:t>Io </a:t>
            </a:r>
            <a:r>
              <a:rPr lang="it-IT" i="1" dirty="0">
                <a:solidFill>
                  <a:schemeClr val="tx2"/>
                </a:solidFill>
              </a:rPr>
              <a:t>ti ripeto, sono fortunata, ma non per questo non conosco chi invece non lo è. E non, non ho conosciuto e non ho vissuto storie insieme a persone che non sono fortunate come lo sono io. E non è perché se io sono felice e sono fortunata allora te che soffri chi se ne frega, soffri al posto tuo e non me venire a rompere le palle a me, no. io porto avanti determinate idee, ideologie e modi di essere anche per questo, perché mi rendo conto e ho vicino tante persone che non sono fortunate come lo sono io. </a:t>
            </a:r>
            <a:r>
              <a:rPr lang="it-IT" dirty="0" smtClean="0">
                <a:solidFill>
                  <a:schemeClr val="tx2"/>
                </a:solidFill>
              </a:rPr>
              <a:t>(Vittoria, 30-35)</a:t>
            </a:r>
            <a:endParaRPr lang="pt-PT" dirty="0">
              <a:solidFill>
                <a:schemeClr val="tx2"/>
              </a:solidFill>
            </a:endParaRPr>
          </a:p>
        </p:txBody>
      </p:sp>
    </p:spTree>
    <p:extLst>
      <p:ext uri="{BB962C8B-B14F-4D97-AF65-F5344CB8AC3E}">
        <p14:creationId xmlns:p14="http://schemas.microsoft.com/office/powerpoint/2010/main" val="4715187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457200" y="661915"/>
            <a:ext cx="8229600" cy="1143000"/>
          </a:xfrm>
        </p:spPr>
        <p:txBody>
          <a:bodyPr/>
          <a:lstStyle/>
          <a:p>
            <a:r>
              <a:rPr lang="pt-PT" b="1" dirty="0" err="1" smtClean="0">
                <a:solidFill>
                  <a:srgbClr val="00B0F0"/>
                </a:solidFill>
                <a:effectLst>
                  <a:outerShdw blurRad="38100" dist="38100" dir="2700000" algn="tl">
                    <a:srgbClr val="000000">
                      <a:alpha val="43137"/>
                    </a:srgbClr>
                  </a:outerShdw>
                </a:effectLst>
              </a:rPr>
              <a:t>Appartenenza</a:t>
            </a:r>
            <a:endParaRPr lang="pt-PT" b="1" dirty="0"/>
          </a:p>
        </p:txBody>
      </p:sp>
      <p:sp>
        <p:nvSpPr>
          <p:cNvPr id="3" name="Marcador de Posição de Conteúdo 2"/>
          <p:cNvSpPr>
            <a:spLocks noGrp="1"/>
          </p:cNvSpPr>
          <p:nvPr>
            <p:ph idx="1"/>
          </p:nvPr>
        </p:nvSpPr>
        <p:spPr>
          <a:xfrm>
            <a:off x="232012" y="1678675"/>
            <a:ext cx="8454788" cy="5056496"/>
          </a:xfrm>
        </p:spPr>
        <p:txBody>
          <a:bodyPr>
            <a:normAutofit fontScale="25000" lnSpcReduction="20000"/>
          </a:bodyPr>
          <a:lstStyle/>
          <a:p>
            <a:pPr marL="0" indent="0" algn="just">
              <a:buNone/>
            </a:pPr>
            <a:r>
              <a:rPr lang="it-IT" sz="6400" i="1" dirty="0" smtClean="0">
                <a:solidFill>
                  <a:schemeClr val="tx2"/>
                </a:solidFill>
              </a:rPr>
              <a:t>Da </a:t>
            </a:r>
            <a:r>
              <a:rPr lang="it-IT" sz="6400" i="1" dirty="0">
                <a:solidFill>
                  <a:schemeClr val="tx2"/>
                </a:solidFill>
              </a:rPr>
              <a:t>lì è iniziato il mio cammino, il mio viaggio verso questa mia.. questa identità, che all’inizio mi spaventava, era nuova però </a:t>
            </a:r>
            <a:r>
              <a:rPr lang="it-IT" sz="6400" i="1" dirty="0" smtClean="0">
                <a:solidFill>
                  <a:schemeClr val="tx2"/>
                </a:solidFill>
              </a:rPr>
              <a:t>(...) mi </a:t>
            </a:r>
            <a:r>
              <a:rPr lang="it-IT" sz="6400" i="1" dirty="0">
                <a:solidFill>
                  <a:schemeClr val="tx2"/>
                </a:solidFill>
              </a:rPr>
              <a:t>ci sono buttata con tutta l’anima perché avevo capito che realmente mi piacevano le donne quindi era</a:t>
            </a:r>
            <a:r>
              <a:rPr lang="it-IT" sz="6400" i="1" dirty="0" smtClean="0">
                <a:solidFill>
                  <a:schemeClr val="tx2"/>
                </a:solidFill>
              </a:rPr>
              <a:t>... </a:t>
            </a:r>
            <a:r>
              <a:rPr lang="it-IT" sz="6400" i="1" dirty="0">
                <a:solidFill>
                  <a:schemeClr val="tx2"/>
                </a:solidFill>
              </a:rPr>
              <a:t>era la mia vita, quella era la mia vita. Ho avuto da una parte anche la fortuna di entrare a contatto con delle persone dichiaratamente omosessuali da molto molto </a:t>
            </a:r>
            <a:r>
              <a:rPr lang="it-IT" sz="6400" i="1" dirty="0" smtClean="0">
                <a:solidFill>
                  <a:schemeClr val="tx2"/>
                </a:solidFill>
              </a:rPr>
              <a:t>tempo (...) che </a:t>
            </a:r>
            <a:r>
              <a:rPr lang="it-IT" sz="6400" i="1" dirty="0">
                <a:solidFill>
                  <a:schemeClr val="tx2"/>
                </a:solidFill>
              </a:rPr>
              <a:t>mi hanno insegnato anche un po’ a fregarmene di tutta una serie di pregiudizi e di situazioni che possono risultare a volte spiacevoli </a:t>
            </a:r>
            <a:r>
              <a:rPr lang="it-IT" sz="6400" i="1" dirty="0" smtClean="0">
                <a:solidFill>
                  <a:schemeClr val="tx2"/>
                </a:solidFill>
              </a:rPr>
              <a:t>(...) </a:t>
            </a:r>
            <a:r>
              <a:rPr lang="it-IT" sz="6400" i="1" dirty="0">
                <a:solidFill>
                  <a:schemeClr val="tx2"/>
                </a:solidFill>
              </a:rPr>
              <a:t>Quindi è stata una fortuna entrare in contatto con queste persone e da lì poi ho iniziato a frequentare posti omosessuali o prettamente lesbici, ho iniziato a frequentare persone omosessuali e quindi un po’ anche a vedere un mondo che non conoscevo prima. </a:t>
            </a:r>
            <a:r>
              <a:rPr lang="it-IT" sz="6400" dirty="0" smtClean="0">
                <a:solidFill>
                  <a:schemeClr val="tx2"/>
                </a:solidFill>
              </a:rPr>
              <a:t>(Vittoria, 30-35)</a:t>
            </a:r>
            <a:endParaRPr lang="pt-PT" sz="6400" dirty="0">
              <a:solidFill>
                <a:schemeClr val="tx2"/>
              </a:solidFill>
            </a:endParaRPr>
          </a:p>
          <a:p>
            <a:pPr marL="0" indent="0" algn="just">
              <a:buNone/>
            </a:pPr>
            <a:endParaRPr lang="it-IT" sz="6400" i="1" dirty="0">
              <a:solidFill>
                <a:schemeClr val="tx2"/>
              </a:solidFill>
            </a:endParaRPr>
          </a:p>
          <a:p>
            <a:pPr marL="0" indent="0" algn="just">
              <a:buNone/>
            </a:pPr>
            <a:r>
              <a:rPr lang="it-IT" sz="6400" i="1" dirty="0" smtClean="0">
                <a:solidFill>
                  <a:schemeClr val="tx2"/>
                </a:solidFill>
              </a:rPr>
              <a:t>“Mi hai </a:t>
            </a:r>
            <a:r>
              <a:rPr lang="it-IT" sz="6400" i="1" dirty="0">
                <a:solidFill>
                  <a:schemeClr val="tx2"/>
                </a:solidFill>
              </a:rPr>
              <a:t>fatto studiare ventimila cose sul razzismo e quanto possa essere sbagliato il razzismo e quanto i pregiudizi nascano dall’ignoranza e il fatto che per sconfiggerli uno deve conoscere e tutto quanto, e tu, quella stessa persona, mi stai dicendo che le lesbiche sono stronze. Allora significa o che ci son delle eccezioni oppure che tutto quello che mi hai insegnato sono cose in cui non credi, ok? </a:t>
            </a:r>
            <a:r>
              <a:rPr lang="it-IT" sz="6400" i="1" dirty="0" smtClean="0">
                <a:solidFill>
                  <a:schemeClr val="tx2"/>
                </a:solidFill>
              </a:rPr>
              <a:t>(...) </a:t>
            </a:r>
            <a:r>
              <a:rPr lang="it-IT" sz="6400" i="1" dirty="0">
                <a:solidFill>
                  <a:schemeClr val="tx2"/>
                </a:solidFill>
              </a:rPr>
              <a:t>significa che tu </a:t>
            </a:r>
            <a:r>
              <a:rPr lang="it-IT" sz="6400" i="1" dirty="0" smtClean="0">
                <a:solidFill>
                  <a:schemeClr val="tx2"/>
                </a:solidFill>
              </a:rPr>
              <a:t>(...) </a:t>
            </a:r>
            <a:r>
              <a:rPr lang="it-IT" sz="6400" i="1" dirty="0">
                <a:solidFill>
                  <a:schemeClr val="tx2"/>
                </a:solidFill>
              </a:rPr>
              <a:t>per una cosa c’hai dei pregiudizi, no</a:t>
            </a:r>
            <a:r>
              <a:rPr lang="it-IT" sz="6400" i="1" dirty="0" smtClean="0">
                <a:solidFill>
                  <a:schemeClr val="tx2"/>
                </a:solidFill>
              </a:rPr>
              <a:t>?” (...) </a:t>
            </a:r>
            <a:r>
              <a:rPr lang="it-IT" sz="6400" i="1" dirty="0">
                <a:solidFill>
                  <a:schemeClr val="tx2"/>
                </a:solidFill>
              </a:rPr>
              <a:t>“Eh, ma a volte i pregiudizi si devono avere” (ride). E io là son rimasta abbastanza sbigottita, e diciamo che da lì ho… ho cercato di far arrivare sempre meno cose a mia madre, perché non volevo essere </a:t>
            </a:r>
            <a:r>
              <a:rPr lang="it-IT" sz="6400" i="1" dirty="0" smtClean="0">
                <a:solidFill>
                  <a:schemeClr val="tx2"/>
                </a:solidFill>
              </a:rPr>
              <a:t>io stessa vittima </a:t>
            </a:r>
            <a:r>
              <a:rPr lang="it-IT" sz="6400" i="1" dirty="0">
                <a:solidFill>
                  <a:schemeClr val="tx2"/>
                </a:solidFill>
              </a:rPr>
              <a:t>dei suoi pregiudizi sostanzialmente alla fine.</a:t>
            </a:r>
            <a:r>
              <a:rPr lang="it-IT" sz="6400" dirty="0">
                <a:solidFill>
                  <a:schemeClr val="tx2"/>
                </a:solidFill>
              </a:rPr>
              <a:t> (Lenù 25-30)</a:t>
            </a:r>
            <a:endParaRPr lang="pt-PT" sz="6400" dirty="0">
              <a:solidFill>
                <a:schemeClr val="tx2"/>
              </a:solidFill>
            </a:endParaRPr>
          </a:p>
          <a:p>
            <a:pPr marL="0" indent="0" algn="just">
              <a:buNone/>
            </a:pPr>
            <a:endParaRPr lang="it-IT" sz="6400" i="1" dirty="0">
              <a:solidFill>
                <a:schemeClr val="tx2"/>
              </a:solidFill>
            </a:endParaRPr>
          </a:p>
          <a:p>
            <a:pPr marL="0" indent="0" algn="just">
              <a:buNone/>
            </a:pPr>
            <a:r>
              <a:rPr lang="it-IT" sz="6400" i="1" dirty="0" smtClean="0">
                <a:solidFill>
                  <a:schemeClr val="tx2"/>
                </a:solidFill>
              </a:rPr>
              <a:t>E </a:t>
            </a:r>
            <a:r>
              <a:rPr lang="it-IT" sz="6400" i="1" dirty="0">
                <a:solidFill>
                  <a:schemeClr val="tx2"/>
                </a:solidFill>
              </a:rPr>
              <a:t>tutto assunto.. appunto sono stupita di me perché tutto in maniera assolutamente serena. Poi con Ambra invece ho cominciato a capire che questo mondo qui poteva avere anche i suoi retroscena per cui io subito la relazione con lei l’ho instaurata, l’ho intrapresa in maniera appunto assolutamente tranquilla come se fosse una relazione normale, per cui volevo andare in giro mano nella mano per esempio. </a:t>
            </a:r>
            <a:r>
              <a:rPr lang="it-IT" sz="6400" i="1" dirty="0" smtClean="0">
                <a:solidFill>
                  <a:schemeClr val="tx2"/>
                </a:solidFill>
              </a:rPr>
              <a:t>(...) </a:t>
            </a:r>
            <a:r>
              <a:rPr lang="it-IT" sz="6400" i="1" dirty="0">
                <a:solidFill>
                  <a:schemeClr val="tx2"/>
                </a:solidFill>
              </a:rPr>
              <a:t>E lei mi diceva “no, stiamo attente”. </a:t>
            </a:r>
            <a:r>
              <a:rPr lang="it-IT" sz="6400" i="1" dirty="0" smtClean="0">
                <a:solidFill>
                  <a:schemeClr val="tx2"/>
                </a:solidFill>
              </a:rPr>
              <a:t>(...) </a:t>
            </a:r>
            <a:r>
              <a:rPr lang="it-IT" sz="6400" i="1" dirty="0">
                <a:solidFill>
                  <a:schemeClr val="tx2"/>
                </a:solidFill>
              </a:rPr>
              <a:t>E lì insomma i primi schermi, i primi scudi, le prime verità brutte, le prime </a:t>
            </a:r>
            <a:r>
              <a:rPr lang="it-IT" sz="6400" i="1" dirty="0" smtClean="0">
                <a:solidFill>
                  <a:schemeClr val="tx2"/>
                </a:solidFill>
              </a:rPr>
              <a:t>ombre. </a:t>
            </a:r>
            <a:r>
              <a:rPr lang="it-IT" sz="6400" dirty="0">
                <a:solidFill>
                  <a:schemeClr val="tx2"/>
                </a:solidFill>
              </a:rPr>
              <a:t>(Ipazia, 35-40</a:t>
            </a:r>
            <a:r>
              <a:rPr lang="it-IT" sz="6400" dirty="0" smtClean="0">
                <a:solidFill>
                  <a:schemeClr val="tx2"/>
                </a:solidFill>
              </a:rPr>
              <a:t>)</a:t>
            </a:r>
            <a:r>
              <a:rPr lang="it-IT" sz="6400" i="1" dirty="0"/>
              <a:t> </a:t>
            </a:r>
            <a:endParaRPr lang="it-IT" sz="6400" i="1" dirty="0" smtClean="0"/>
          </a:p>
          <a:p>
            <a:pPr marL="0" indent="0">
              <a:buNone/>
            </a:pPr>
            <a:endParaRPr lang="pt-PT" dirty="0"/>
          </a:p>
        </p:txBody>
      </p:sp>
    </p:spTree>
    <p:extLst>
      <p:ext uri="{BB962C8B-B14F-4D97-AF65-F5344CB8AC3E}">
        <p14:creationId xmlns:p14="http://schemas.microsoft.com/office/powerpoint/2010/main" val="11253503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440140" y="915774"/>
            <a:ext cx="7772400" cy="1470025"/>
          </a:xfrm>
        </p:spPr>
        <p:txBody>
          <a:bodyPr/>
          <a:lstStyle/>
          <a:p>
            <a:r>
              <a:rPr lang="pt-PT" b="1" dirty="0">
                <a:solidFill>
                  <a:srgbClr val="00B0F0"/>
                </a:solidFill>
                <a:effectLst>
                  <a:outerShdw blurRad="38100" dist="38100" dir="2700000" algn="tl">
                    <a:srgbClr val="000000">
                      <a:alpha val="43137"/>
                    </a:srgbClr>
                  </a:outerShdw>
                </a:effectLst>
              </a:rPr>
              <a:t>“</a:t>
            </a:r>
            <a:r>
              <a:rPr lang="pt-PT" b="1" dirty="0" err="1" smtClean="0">
                <a:solidFill>
                  <a:srgbClr val="00B0F0"/>
                </a:solidFill>
                <a:effectLst>
                  <a:outerShdw blurRad="38100" dist="38100" dir="2700000" algn="tl">
                    <a:srgbClr val="000000">
                      <a:alpha val="43137"/>
                    </a:srgbClr>
                  </a:outerShdw>
                </a:effectLst>
              </a:rPr>
              <a:t>Le</a:t>
            </a:r>
            <a:r>
              <a:rPr lang="pt-PT" b="1" dirty="0" smtClean="0">
                <a:solidFill>
                  <a:srgbClr val="FF0000"/>
                </a:solidFill>
              </a:rPr>
              <a:t> </a:t>
            </a:r>
            <a:r>
              <a:rPr lang="pt-PT" b="1" dirty="0" err="1" smtClean="0">
                <a:solidFill>
                  <a:srgbClr val="00B0F0"/>
                </a:solidFill>
                <a:effectLst>
                  <a:outerShdw blurRad="38100" dist="38100" dir="2700000" algn="tl">
                    <a:srgbClr val="000000">
                      <a:alpha val="43137"/>
                    </a:srgbClr>
                  </a:outerShdw>
                </a:effectLst>
              </a:rPr>
              <a:t>etero</a:t>
            </a:r>
            <a:r>
              <a:rPr lang="pt-PT" b="1" dirty="0">
                <a:solidFill>
                  <a:srgbClr val="00B0F0"/>
                </a:solidFill>
                <a:effectLst>
                  <a:outerShdw blurRad="38100" dist="38100" dir="2700000" algn="tl">
                    <a:srgbClr val="000000">
                      <a:alpha val="43137"/>
                    </a:srgbClr>
                  </a:outerShdw>
                </a:effectLst>
              </a:rPr>
              <a:t>”</a:t>
            </a:r>
          </a:p>
        </p:txBody>
      </p:sp>
      <p:sp>
        <p:nvSpPr>
          <p:cNvPr id="3" name="Subtítulo 2"/>
          <p:cNvSpPr>
            <a:spLocks noGrp="1"/>
          </p:cNvSpPr>
          <p:nvPr>
            <p:ph type="subTitle" idx="1"/>
          </p:nvPr>
        </p:nvSpPr>
        <p:spPr>
          <a:xfrm>
            <a:off x="341194" y="2101756"/>
            <a:ext cx="8488908" cy="4756244"/>
          </a:xfrm>
        </p:spPr>
        <p:txBody>
          <a:bodyPr>
            <a:normAutofit fontScale="25000" lnSpcReduction="20000"/>
          </a:bodyPr>
          <a:lstStyle/>
          <a:p>
            <a:pPr algn="just"/>
            <a:r>
              <a:rPr lang="it-IT" sz="8000" i="1" dirty="0">
                <a:solidFill>
                  <a:schemeClr val="tx2"/>
                </a:solidFill>
              </a:rPr>
              <a:t>Finché ho capito che in realtà le piacevo, ma lei ovviamente poi in realtà era etero e stava con Attilio. Quindi ho avuto una serie di incontri così lungo tutta la mia </a:t>
            </a:r>
            <a:r>
              <a:rPr lang="it-IT" sz="8000" i="1" dirty="0" smtClean="0">
                <a:solidFill>
                  <a:schemeClr val="tx2"/>
                </a:solidFill>
              </a:rPr>
              <a:t>adolescenza. (...) </a:t>
            </a:r>
            <a:r>
              <a:rPr lang="it-IT" sz="8000" i="1" dirty="0">
                <a:solidFill>
                  <a:schemeClr val="tx2"/>
                </a:solidFill>
              </a:rPr>
              <a:t>ho capito subito che stavo male, quindi il rapporto quello di amicizia si è incrinato perché c’era uno sbilanciamento, diciamo. Cioè io... ero come più morbosa se vogliamo ma perché io ero veramente innamoratissima. E quindi a un certo punto.. non so, non mi ricordo bene la litigata ma avevamo parlato un po’ del fatto che stavo male per questa cosa di Giorgio. Lei diceva “ma tu dicevi che saresti stata sempre vicino a me” e io le dicevo “ma io ci sto, però ci sto male”.</a:t>
            </a:r>
            <a:r>
              <a:rPr lang="it-IT" sz="8000" dirty="0">
                <a:solidFill>
                  <a:schemeClr val="tx2"/>
                </a:solidFill>
              </a:rPr>
              <a:t> (Fiore, 25-30)</a:t>
            </a:r>
            <a:endParaRPr lang="pt-PT" sz="8000" dirty="0">
              <a:solidFill>
                <a:schemeClr val="tx2"/>
              </a:solidFill>
            </a:endParaRPr>
          </a:p>
          <a:p>
            <a:r>
              <a:rPr lang="it-IT" sz="4000" i="1" dirty="0">
                <a:solidFill>
                  <a:schemeClr val="tx2"/>
                </a:solidFill>
              </a:rPr>
              <a:t> </a:t>
            </a:r>
            <a:endParaRPr lang="pt-PT" sz="4000" dirty="0">
              <a:solidFill>
                <a:schemeClr val="tx2"/>
              </a:solidFill>
            </a:endParaRPr>
          </a:p>
          <a:p>
            <a:pPr algn="just"/>
            <a:r>
              <a:rPr lang="it-IT" sz="8000" i="1" dirty="0" smtClean="0">
                <a:solidFill>
                  <a:schemeClr val="tx2"/>
                </a:solidFill>
              </a:rPr>
              <a:t>Diciamo </a:t>
            </a:r>
            <a:r>
              <a:rPr lang="it-IT" sz="8000" i="1" dirty="0">
                <a:solidFill>
                  <a:schemeClr val="tx2"/>
                </a:solidFill>
              </a:rPr>
              <a:t>che.. spesso accade che.. che le donne che poi non sono omosessuali realmente.. accade un po’ dappertutto eh, non è che c’è distizione fra omosessuali ed eterosessuali, l’amore finisce, è un dato di fatto. Lei però ha capito che non era quello che voleva e infatti ha iniziato una relazione con un uomo e ci siamo poi lasciate dopo questi tre anni. (...) Forse perché oggi come oggi spesso e volentieri, ripeto, essere omosessuali è una moda, specialmente nel genere femminile. (...) </a:t>
            </a:r>
            <a:r>
              <a:rPr lang="it-IT" sz="8000" i="1" dirty="0" smtClean="0">
                <a:solidFill>
                  <a:schemeClr val="tx2"/>
                </a:solidFill>
              </a:rPr>
              <a:t>Si </a:t>
            </a:r>
            <a:r>
              <a:rPr lang="it-IT" sz="8000" i="1" dirty="0">
                <a:solidFill>
                  <a:schemeClr val="tx2"/>
                </a:solidFill>
              </a:rPr>
              <a:t>è omosessuali per noia, spesso si è omosessuali per curiosità.. poi realmente l’omosessuale vero deve combattere tutti i giorni una serie di discriminazioni che sono reali. </a:t>
            </a:r>
            <a:r>
              <a:rPr lang="it-IT" sz="8000" dirty="0" smtClean="0">
                <a:solidFill>
                  <a:schemeClr val="tx2"/>
                </a:solidFill>
              </a:rPr>
              <a:t>(Vittoria</a:t>
            </a:r>
            <a:r>
              <a:rPr lang="it-IT" sz="8000" dirty="0">
                <a:solidFill>
                  <a:schemeClr val="tx2"/>
                </a:solidFill>
              </a:rPr>
              <a:t>, 30-35)</a:t>
            </a:r>
            <a:endParaRPr lang="pt-PT" sz="8000" dirty="0" smtClean="0">
              <a:solidFill>
                <a:schemeClr val="tx2"/>
              </a:solidFill>
            </a:endParaRPr>
          </a:p>
          <a:p>
            <a:endParaRPr lang="pt-PT" dirty="0">
              <a:solidFill>
                <a:schemeClr val="tx2"/>
              </a:solidFill>
            </a:endParaRPr>
          </a:p>
        </p:txBody>
      </p:sp>
    </p:spTree>
    <p:extLst>
      <p:ext uri="{BB962C8B-B14F-4D97-AF65-F5344CB8AC3E}">
        <p14:creationId xmlns:p14="http://schemas.microsoft.com/office/powerpoint/2010/main" val="35310700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657841"/>
            <a:ext cx="7772400" cy="1470025"/>
          </a:xfrm>
        </p:spPr>
        <p:txBody>
          <a:bodyPr/>
          <a:lstStyle/>
          <a:p>
            <a:r>
              <a:rPr lang="pt-PT" b="1" dirty="0" err="1" smtClean="0">
                <a:solidFill>
                  <a:srgbClr val="00B0F0"/>
                </a:solidFill>
                <a:effectLst>
                  <a:outerShdw blurRad="38100" dist="38100" dir="2700000" algn="tl">
                    <a:srgbClr val="000000">
                      <a:alpha val="43137"/>
                    </a:srgbClr>
                  </a:outerShdw>
                </a:effectLst>
              </a:rPr>
              <a:t>Relazioni</a:t>
            </a:r>
            <a:r>
              <a:rPr lang="pt-PT" b="1" dirty="0" smtClean="0">
                <a:solidFill>
                  <a:srgbClr val="00B0F0"/>
                </a:solidFill>
                <a:effectLst>
                  <a:outerShdw blurRad="38100" dist="38100" dir="2700000" algn="tl">
                    <a:srgbClr val="000000">
                      <a:alpha val="43137"/>
                    </a:srgbClr>
                  </a:outerShdw>
                </a:effectLst>
              </a:rPr>
              <a:t> </a:t>
            </a:r>
            <a:r>
              <a:rPr lang="pt-PT" b="1" dirty="0" err="1" smtClean="0">
                <a:solidFill>
                  <a:srgbClr val="00B0F0"/>
                </a:solidFill>
                <a:effectLst>
                  <a:outerShdw blurRad="38100" dist="38100" dir="2700000" algn="tl">
                    <a:srgbClr val="000000">
                      <a:alpha val="43137"/>
                    </a:srgbClr>
                  </a:outerShdw>
                </a:effectLst>
              </a:rPr>
              <a:t>con</a:t>
            </a:r>
            <a:r>
              <a:rPr lang="pt-PT" b="1" dirty="0" smtClean="0">
                <a:solidFill>
                  <a:srgbClr val="00B0F0"/>
                </a:solidFill>
                <a:effectLst>
                  <a:outerShdw blurRad="38100" dist="38100" dir="2700000" algn="tl">
                    <a:srgbClr val="000000">
                      <a:alpha val="43137"/>
                    </a:srgbClr>
                  </a:outerShdw>
                </a:effectLst>
              </a:rPr>
              <a:t> </a:t>
            </a:r>
            <a:r>
              <a:rPr lang="pt-PT" b="1" dirty="0" err="1" smtClean="0">
                <a:solidFill>
                  <a:srgbClr val="00B0F0"/>
                </a:solidFill>
                <a:effectLst>
                  <a:outerShdw blurRad="38100" dist="38100" dir="2700000" algn="tl">
                    <a:srgbClr val="000000">
                      <a:alpha val="43137"/>
                    </a:srgbClr>
                  </a:outerShdw>
                </a:effectLst>
              </a:rPr>
              <a:t>uomini</a:t>
            </a:r>
            <a:endParaRPr lang="pt-PT" b="1" dirty="0">
              <a:solidFill>
                <a:srgbClr val="00B0F0"/>
              </a:solidFill>
              <a:effectLst>
                <a:outerShdw blurRad="38100" dist="38100" dir="2700000" algn="tl">
                  <a:srgbClr val="000000">
                    <a:alpha val="43137"/>
                  </a:srgbClr>
                </a:outerShdw>
              </a:effectLst>
            </a:endParaRPr>
          </a:p>
        </p:txBody>
      </p:sp>
      <p:sp>
        <p:nvSpPr>
          <p:cNvPr id="3" name="Subtítulo 2"/>
          <p:cNvSpPr>
            <a:spLocks noGrp="1"/>
          </p:cNvSpPr>
          <p:nvPr>
            <p:ph type="subTitle" idx="1"/>
          </p:nvPr>
        </p:nvSpPr>
        <p:spPr>
          <a:xfrm>
            <a:off x="286603" y="1801503"/>
            <a:ext cx="8416333" cy="4782177"/>
          </a:xfrm>
        </p:spPr>
        <p:txBody>
          <a:bodyPr>
            <a:normAutofit fontScale="25000" lnSpcReduction="20000"/>
          </a:bodyPr>
          <a:lstStyle/>
          <a:p>
            <a:pPr algn="just"/>
            <a:r>
              <a:rPr lang="it-IT" sz="7200" i="1" dirty="0">
                <a:solidFill>
                  <a:schemeClr val="tx2"/>
                </a:solidFill>
              </a:rPr>
              <a:t>Però è stata un’esperienza carina con Giorgio, perché ho capito che proprio non sono etero (ride). </a:t>
            </a:r>
            <a:r>
              <a:rPr lang="it-IT" sz="7200" i="1" dirty="0" smtClean="0">
                <a:solidFill>
                  <a:schemeClr val="tx2"/>
                </a:solidFill>
              </a:rPr>
              <a:t>Niente</a:t>
            </a:r>
            <a:r>
              <a:rPr lang="it-IT" sz="7200" i="1" dirty="0">
                <a:solidFill>
                  <a:schemeClr val="tx2"/>
                </a:solidFill>
              </a:rPr>
              <a:t>, però insomma era una grande amicizia la nostra. Con qualcosa di sessuale, che non era neanche malaccio, però… proprio, proprio non sono etero. </a:t>
            </a:r>
            <a:r>
              <a:rPr lang="it-IT" sz="7200" dirty="0">
                <a:solidFill>
                  <a:schemeClr val="tx2"/>
                </a:solidFill>
              </a:rPr>
              <a:t>(Alice, 40-45</a:t>
            </a:r>
            <a:r>
              <a:rPr lang="it-IT" sz="7200" dirty="0" smtClean="0">
                <a:solidFill>
                  <a:schemeClr val="tx2"/>
                </a:solidFill>
              </a:rPr>
              <a:t>)</a:t>
            </a:r>
          </a:p>
          <a:p>
            <a:pPr algn="just"/>
            <a:endParaRPr lang="pt-PT" sz="4000" dirty="0">
              <a:solidFill>
                <a:schemeClr val="tx2"/>
              </a:solidFill>
            </a:endParaRPr>
          </a:p>
          <a:p>
            <a:pPr algn="just"/>
            <a:r>
              <a:rPr lang="it-IT" sz="7200" i="1" dirty="0">
                <a:solidFill>
                  <a:schemeClr val="tx2"/>
                </a:solidFill>
              </a:rPr>
              <a:t>Però insomma sono cosee.. che.. quando ci pensavo l’idea mi piaceva molto, cioè non era una cosa.. che rifiutavo.. solo che realizzarla per me eraaa come infrangereee.. insomma.. Non perché allora </a:t>
            </a:r>
            <a:r>
              <a:rPr lang="it-IT" sz="7200" i="1" u="sng" dirty="0">
                <a:solidFill>
                  <a:schemeClr val="tx2"/>
                </a:solidFill>
              </a:rPr>
              <a:t>devi</a:t>
            </a:r>
            <a:r>
              <a:rPr lang="it-IT" sz="7200" i="1" dirty="0">
                <a:solidFill>
                  <a:schemeClr val="tx2"/>
                </a:solidFill>
              </a:rPr>
              <a:t> per forza essere lesbica però.. (...) E comunque sì poi non ci penso mai in realtà.. non la vivo come un problema. L’ho vissuta come un problema quando me ne sono accorta, ho detto “oddio mo eri arrivata che eri lesbica e mo.. rimetti in discussione tutto” (ride) e poi ho capito che semplicemente può capitare, è giusto anche dire che sei lesbica anche se hai avuto.. non fa niente, cioè secondo me non basta avere una cosa del genere per dover.. </a:t>
            </a:r>
            <a:r>
              <a:rPr lang="it-IT" sz="7200" dirty="0">
                <a:solidFill>
                  <a:schemeClr val="tx2"/>
                </a:solidFill>
              </a:rPr>
              <a:t>(Fiore, 25-30</a:t>
            </a:r>
            <a:r>
              <a:rPr lang="it-IT" sz="7200" dirty="0" smtClean="0">
                <a:solidFill>
                  <a:schemeClr val="tx2"/>
                </a:solidFill>
              </a:rPr>
              <a:t>)</a:t>
            </a:r>
          </a:p>
          <a:p>
            <a:pPr algn="just"/>
            <a:r>
              <a:rPr lang="it-IT" sz="4000" i="1" dirty="0">
                <a:solidFill>
                  <a:schemeClr val="tx2"/>
                </a:solidFill>
              </a:rPr>
              <a:t> </a:t>
            </a:r>
            <a:endParaRPr lang="pt-PT" sz="4000" dirty="0">
              <a:solidFill>
                <a:schemeClr val="tx2"/>
              </a:solidFill>
            </a:endParaRPr>
          </a:p>
          <a:p>
            <a:pPr algn="just"/>
            <a:r>
              <a:rPr lang="it-IT" sz="7200" i="1" dirty="0">
                <a:solidFill>
                  <a:schemeClr val="tx2"/>
                </a:solidFill>
              </a:rPr>
              <a:t>Sto cercando di ricordare da quant’è che non ho relazioni con uomini. (...) 10/11 anni che sono.. che ho relazioni omosessuali. E non ho avuto neanche un flirt con un uomo, pochissimo, comunque così per gioco. Tant’è che io m’innamoro e incoccio ormai solo con delle donne, cioè per me.. per me non esiste altro (ride). Per cui questa cosa qui.. ogni tanto ci rifletto e dico “ma il mio passato etero dov’è finito? Che cos’era prima?” probabilmente perché noi siamo abituati.. c’è proprio una costruzione, una convenzione, cioè la coppia.. tu nasci, ti educano al fatto che la coppia è quella eteronormata, cioè l’eteronormatività esiste, ahimé. </a:t>
            </a:r>
            <a:r>
              <a:rPr lang="it-IT" sz="7200" dirty="0">
                <a:solidFill>
                  <a:schemeClr val="tx2"/>
                </a:solidFill>
              </a:rPr>
              <a:t>(Ipazia, 35-40)</a:t>
            </a:r>
          </a:p>
          <a:p>
            <a:pPr algn="just"/>
            <a:endParaRPr lang="it-IT" sz="5600" i="1" dirty="0">
              <a:solidFill>
                <a:schemeClr val="tx2"/>
              </a:solidFill>
            </a:endParaRPr>
          </a:p>
          <a:p>
            <a:pPr algn="just"/>
            <a:endParaRPr lang="it-IT" i="1" dirty="0">
              <a:solidFill>
                <a:srgbClr val="FF0000"/>
              </a:solidFill>
            </a:endParaRPr>
          </a:p>
        </p:txBody>
      </p:sp>
    </p:spTree>
    <p:extLst>
      <p:ext uri="{BB962C8B-B14F-4D97-AF65-F5344CB8AC3E}">
        <p14:creationId xmlns:p14="http://schemas.microsoft.com/office/powerpoint/2010/main" val="32560139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657841"/>
            <a:ext cx="7772400" cy="1470025"/>
          </a:xfrm>
        </p:spPr>
        <p:txBody>
          <a:bodyPr/>
          <a:lstStyle/>
          <a:p>
            <a:r>
              <a:rPr lang="pt-PT" b="1" dirty="0" err="1">
                <a:solidFill>
                  <a:srgbClr val="00B0F0"/>
                </a:solidFill>
                <a:effectLst>
                  <a:outerShdw blurRad="38100" dist="38100" dir="2700000" algn="tl">
                    <a:srgbClr val="000000">
                      <a:alpha val="43137"/>
                    </a:srgbClr>
                  </a:outerShdw>
                </a:effectLst>
              </a:rPr>
              <a:t>Relazioni</a:t>
            </a:r>
            <a:r>
              <a:rPr lang="pt-PT" b="1" dirty="0">
                <a:solidFill>
                  <a:srgbClr val="00B0F0"/>
                </a:solidFill>
                <a:effectLst>
                  <a:outerShdw blurRad="38100" dist="38100" dir="2700000" algn="tl">
                    <a:srgbClr val="000000">
                      <a:alpha val="43137"/>
                    </a:srgbClr>
                  </a:outerShdw>
                </a:effectLst>
              </a:rPr>
              <a:t> </a:t>
            </a:r>
            <a:r>
              <a:rPr lang="pt-PT" b="1" dirty="0" err="1">
                <a:solidFill>
                  <a:srgbClr val="00B0F0"/>
                </a:solidFill>
                <a:effectLst>
                  <a:outerShdw blurRad="38100" dist="38100" dir="2700000" algn="tl">
                    <a:srgbClr val="000000">
                      <a:alpha val="43137"/>
                    </a:srgbClr>
                  </a:outerShdw>
                </a:effectLst>
              </a:rPr>
              <a:t>con</a:t>
            </a:r>
            <a:r>
              <a:rPr lang="pt-PT" b="1" dirty="0">
                <a:solidFill>
                  <a:srgbClr val="00B0F0"/>
                </a:solidFill>
                <a:effectLst>
                  <a:outerShdw blurRad="38100" dist="38100" dir="2700000" algn="tl">
                    <a:srgbClr val="000000">
                      <a:alpha val="43137"/>
                    </a:srgbClr>
                  </a:outerShdw>
                </a:effectLst>
              </a:rPr>
              <a:t> </a:t>
            </a:r>
            <a:r>
              <a:rPr lang="pt-PT" b="1" dirty="0" err="1" smtClean="0">
                <a:solidFill>
                  <a:srgbClr val="00B0F0"/>
                </a:solidFill>
                <a:effectLst>
                  <a:outerShdw blurRad="38100" dist="38100" dir="2700000" algn="tl">
                    <a:srgbClr val="000000">
                      <a:alpha val="43137"/>
                    </a:srgbClr>
                  </a:outerShdw>
                </a:effectLst>
              </a:rPr>
              <a:t>uomini</a:t>
            </a:r>
            <a:r>
              <a:rPr lang="pt-PT" b="1" dirty="0" smtClean="0">
                <a:solidFill>
                  <a:srgbClr val="00B0F0"/>
                </a:solidFill>
                <a:effectLst>
                  <a:outerShdw blurRad="38100" dist="38100" dir="2700000" algn="tl">
                    <a:srgbClr val="000000">
                      <a:alpha val="43137"/>
                    </a:srgbClr>
                  </a:outerShdw>
                </a:effectLst>
              </a:rPr>
              <a:t> 2</a:t>
            </a:r>
            <a:endParaRPr lang="pt-PT" dirty="0">
              <a:solidFill>
                <a:srgbClr val="00B0F0"/>
              </a:solidFill>
              <a:effectLst>
                <a:outerShdw blurRad="38100" dist="38100" dir="2700000" algn="tl">
                  <a:srgbClr val="000000">
                    <a:alpha val="43137"/>
                  </a:srgbClr>
                </a:outerShdw>
              </a:effectLst>
            </a:endParaRPr>
          </a:p>
        </p:txBody>
      </p:sp>
      <p:sp>
        <p:nvSpPr>
          <p:cNvPr id="3" name="Subtítulo 2"/>
          <p:cNvSpPr>
            <a:spLocks noGrp="1"/>
          </p:cNvSpPr>
          <p:nvPr>
            <p:ph type="subTitle" idx="1"/>
          </p:nvPr>
        </p:nvSpPr>
        <p:spPr>
          <a:xfrm>
            <a:off x="286603" y="1801503"/>
            <a:ext cx="8416333" cy="4782177"/>
          </a:xfrm>
        </p:spPr>
        <p:txBody>
          <a:bodyPr>
            <a:normAutofit fontScale="25000" lnSpcReduction="20000"/>
          </a:bodyPr>
          <a:lstStyle/>
          <a:p>
            <a:pPr algn="just"/>
            <a:r>
              <a:rPr lang="it-IT" sz="7200" i="1" dirty="0">
                <a:solidFill>
                  <a:schemeClr val="tx2"/>
                </a:solidFill>
              </a:rPr>
              <a:t>Diciamo che ho cambiato anche nel corso del tempo la mia visione della cosa. Nel senso all’inizio ero molto sul “A me piace la persona”, ok? Che può essere che fosse anche una giustificazione iniziale, al fatto che mi potessero piacere anche donne. Però  è anche vero che nel corso del tempo, ultimamente sempre di meno, però nel corso del tempo ho avuto anche esperienze con uomini. Niente di che, sesso, niente storie serie, però comunque è capitato insomma, no? Non mi son mai fatta il problema di dover scegliere, di dovermi definire… non lo so. Ma non perché non mi piaccia definirmi lesbica, perché son sempre stata dell’idea… (...) </a:t>
            </a:r>
            <a:r>
              <a:rPr lang="it-IT" sz="7200" i="1" dirty="0" smtClean="0">
                <a:solidFill>
                  <a:schemeClr val="tx2"/>
                </a:solidFill>
              </a:rPr>
              <a:t>cioè </a:t>
            </a:r>
            <a:r>
              <a:rPr lang="it-IT" sz="7200" i="1" dirty="0">
                <a:solidFill>
                  <a:schemeClr val="tx2"/>
                </a:solidFill>
              </a:rPr>
              <a:t>ci può essere pure che lo faccio perché in quel momento come te posso dì, c’ho una regressione al pene, ok? </a:t>
            </a:r>
            <a:r>
              <a:rPr lang="it-IT" sz="7200" i="1" dirty="0" smtClean="0">
                <a:solidFill>
                  <a:schemeClr val="tx2"/>
                </a:solidFill>
              </a:rPr>
              <a:t>(...) </a:t>
            </a:r>
            <a:r>
              <a:rPr lang="it-IT" sz="7200" i="1" dirty="0">
                <a:solidFill>
                  <a:schemeClr val="tx2"/>
                </a:solidFill>
              </a:rPr>
              <a:t>Va bene pure quello, cioè per me in quel momento sono etero, ok? Poi il momento dopo posso pure tornà lesbica. E quindi proprio per questo assunto non ha senso né lesbica né etero né niente, perché è proprio relativo al </a:t>
            </a:r>
            <a:r>
              <a:rPr lang="it-IT" sz="7200" i="1" dirty="0" smtClean="0">
                <a:solidFill>
                  <a:schemeClr val="tx2"/>
                </a:solidFill>
              </a:rPr>
              <a:t>momento. (...) E </a:t>
            </a:r>
            <a:r>
              <a:rPr lang="it-IT" sz="7200" i="1" dirty="0">
                <a:solidFill>
                  <a:schemeClr val="tx2"/>
                </a:solidFill>
              </a:rPr>
              <a:t>quindi insomma mi sto un po’ soffermando anche su questo, così come rispetto a prima che appunto c’avevo la convinzione che mi piaceva la persona, ora come ora ti dico che, nonostante creda appunto fermamente che le cose possono cambiare da un momento all’altro, io stessa negli ultimi 5 anni ho limitato la mia scelta. Cioè nel senso, non mi interessava vedere uomini. </a:t>
            </a:r>
            <a:r>
              <a:rPr lang="it-IT" sz="7200" i="1" dirty="0" smtClean="0">
                <a:solidFill>
                  <a:schemeClr val="tx2"/>
                </a:solidFill>
              </a:rPr>
              <a:t>(…) E </a:t>
            </a:r>
            <a:r>
              <a:rPr lang="it-IT" sz="7200" i="1" dirty="0">
                <a:solidFill>
                  <a:schemeClr val="tx2"/>
                </a:solidFill>
              </a:rPr>
              <a:t>quindi non ci può più stare il discorso del “Mi piace la persona”. Perché mi piace la persona significa che tu frequenti le donne e frequenti gli uomini con la stessa intenzionalità, ok? </a:t>
            </a:r>
            <a:r>
              <a:rPr lang="it-IT" sz="7200" i="1" dirty="0" smtClean="0">
                <a:solidFill>
                  <a:schemeClr val="tx2"/>
                </a:solidFill>
              </a:rPr>
              <a:t>(...) Mentre </a:t>
            </a:r>
            <a:r>
              <a:rPr lang="it-IT" sz="7200" i="1" dirty="0">
                <a:solidFill>
                  <a:schemeClr val="tx2"/>
                </a:solidFill>
              </a:rPr>
              <a:t>invece non è stato così. Cioè negli ultimi anni veramente i miei rapporti con gli uomini son stati di una tristezza infinita (ride). </a:t>
            </a:r>
            <a:r>
              <a:rPr lang="it-IT" sz="7200" dirty="0">
                <a:solidFill>
                  <a:schemeClr val="tx2"/>
                </a:solidFill>
              </a:rPr>
              <a:t>(Lenù, 25-30)</a:t>
            </a:r>
            <a:endParaRPr lang="pt-PT" sz="7200" i="1" dirty="0">
              <a:solidFill>
                <a:schemeClr val="tx2"/>
              </a:solidFill>
            </a:endParaRPr>
          </a:p>
          <a:p>
            <a:pPr algn="just"/>
            <a:endParaRPr lang="it-IT" i="1" dirty="0">
              <a:solidFill>
                <a:srgbClr val="FF0000"/>
              </a:solidFill>
            </a:endParaRPr>
          </a:p>
        </p:txBody>
      </p:sp>
    </p:spTree>
    <p:extLst>
      <p:ext uri="{BB962C8B-B14F-4D97-AF65-F5344CB8AC3E}">
        <p14:creationId xmlns:p14="http://schemas.microsoft.com/office/powerpoint/2010/main" val="5921232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657841"/>
            <a:ext cx="7772400" cy="1470025"/>
          </a:xfrm>
        </p:spPr>
        <p:txBody>
          <a:bodyPr/>
          <a:lstStyle/>
          <a:p>
            <a:r>
              <a:rPr lang="pt-PT" b="1" dirty="0" err="1" smtClean="0">
                <a:solidFill>
                  <a:srgbClr val="00B0F0"/>
                </a:solidFill>
                <a:effectLst>
                  <a:outerShdw blurRad="38100" dist="38100" dir="2700000" algn="tl">
                    <a:srgbClr val="000000">
                      <a:alpha val="43137"/>
                    </a:srgbClr>
                  </a:outerShdw>
                </a:effectLst>
              </a:rPr>
              <a:t>Visibilità</a:t>
            </a:r>
            <a:endParaRPr lang="pt-PT" b="1" dirty="0">
              <a:solidFill>
                <a:srgbClr val="00B0F0"/>
              </a:solidFill>
              <a:effectLst>
                <a:outerShdw blurRad="38100" dist="38100" dir="2700000" algn="tl">
                  <a:srgbClr val="000000">
                    <a:alpha val="43137"/>
                  </a:srgbClr>
                </a:outerShdw>
              </a:effectLst>
            </a:endParaRPr>
          </a:p>
        </p:txBody>
      </p:sp>
      <p:sp>
        <p:nvSpPr>
          <p:cNvPr id="3" name="Subtítulo 2"/>
          <p:cNvSpPr>
            <a:spLocks noGrp="1"/>
          </p:cNvSpPr>
          <p:nvPr>
            <p:ph type="subTitle" idx="1"/>
          </p:nvPr>
        </p:nvSpPr>
        <p:spPr>
          <a:xfrm>
            <a:off x="286603" y="2141512"/>
            <a:ext cx="8416333" cy="4782177"/>
          </a:xfrm>
        </p:spPr>
        <p:txBody>
          <a:bodyPr>
            <a:normAutofit lnSpcReduction="10000"/>
          </a:bodyPr>
          <a:lstStyle/>
          <a:p>
            <a:pPr marL="342900" indent="-342900" algn="l">
              <a:buFont typeface="Arial" panose="020B0604020202020204" pitchFamily="34" charset="0"/>
              <a:buChar char="•"/>
            </a:pPr>
            <a:r>
              <a:rPr lang="it-IT" sz="2400" b="1" dirty="0" smtClean="0">
                <a:solidFill>
                  <a:srgbClr val="00B0F0"/>
                </a:solidFill>
              </a:rPr>
              <a:t>Invisibilità lesbica</a:t>
            </a:r>
          </a:p>
          <a:p>
            <a:pPr marL="342900" indent="-342900" algn="l">
              <a:buFont typeface="Arial" panose="020B0604020202020204" pitchFamily="34" charset="0"/>
              <a:buChar char="•"/>
            </a:pPr>
            <a:endParaRPr lang="it-IT" sz="1100" b="1" dirty="0" smtClean="0">
              <a:solidFill>
                <a:srgbClr val="00B0F0"/>
              </a:solidFill>
            </a:endParaRPr>
          </a:p>
          <a:p>
            <a:pPr marL="342900" indent="-342900" algn="l">
              <a:buFont typeface="Arial" panose="020B0604020202020204" pitchFamily="34" charset="0"/>
              <a:buChar char="•"/>
            </a:pPr>
            <a:r>
              <a:rPr lang="it-IT" sz="2400" b="1" dirty="0" smtClean="0">
                <a:solidFill>
                  <a:srgbClr val="00B0F0"/>
                </a:solidFill>
              </a:rPr>
              <a:t>Strategie della visibilità</a:t>
            </a:r>
          </a:p>
          <a:p>
            <a:pPr marL="800100" lvl="1" indent="-342900" algn="l">
              <a:buFont typeface="Arial" panose="020B0604020202020204" pitchFamily="34" charset="0"/>
              <a:buChar char="•"/>
            </a:pPr>
            <a:r>
              <a:rPr lang="it-IT" sz="2000" b="1" dirty="0" smtClean="0">
                <a:solidFill>
                  <a:srgbClr val="00B0F0"/>
                </a:solidFill>
              </a:rPr>
              <a:t>A chi? Come?</a:t>
            </a:r>
          </a:p>
          <a:p>
            <a:pPr marL="800100" lvl="1" indent="-342900" algn="l">
              <a:buFont typeface="Arial" panose="020B0604020202020204" pitchFamily="34" charset="0"/>
              <a:buChar char="•"/>
            </a:pPr>
            <a:r>
              <a:rPr lang="it-IT" sz="2000" b="1" dirty="0" smtClean="0">
                <a:solidFill>
                  <a:srgbClr val="00B0F0"/>
                </a:solidFill>
              </a:rPr>
              <a:t>Senza ostentazione</a:t>
            </a:r>
          </a:p>
          <a:p>
            <a:pPr marL="800100" lvl="1" indent="-342900" algn="l">
              <a:buFont typeface="Arial" panose="020B0604020202020204" pitchFamily="34" charset="0"/>
              <a:buChar char="•"/>
            </a:pPr>
            <a:r>
              <a:rPr lang="it-IT" sz="2000" b="1" dirty="0" smtClean="0">
                <a:solidFill>
                  <a:srgbClr val="00B0F0"/>
                </a:solidFill>
              </a:rPr>
              <a:t>Riconoscimento silenzioso</a:t>
            </a:r>
          </a:p>
          <a:p>
            <a:pPr marL="800100" lvl="1" indent="-342900" algn="l">
              <a:buFont typeface="Arial" panose="020B0604020202020204" pitchFamily="34" charset="0"/>
              <a:buChar char="•"/>
            </a:pPr>
            <a:endParaRPr lang="it-IT" sz="1100" b="1" dirty="0" smtClean="0">
              <a:solidFill>
                <a:srgbClr val="00B0F0"/>
              </a:solidFill>
            </a:endParaRPr>
          </a:p>
          <a:p>
            <a:pPr marL="342900" indent="-342900" algn="l">
              <a:buFont typeface="Arial" panose="020B0604020202020204" pitchFamily="34" charset="0"/>
              <a:buChar char="•"/>
            </a:pPr>
            <a:r>
              <a:rPr lang="it-IT" sz="2400" b="1" dirty="0" smtClean="0">
                <a:solidFill>
                  <a:srgbClr val="00B0F0"/>
                </a:solidFill>
              </a:rPr>
              <a:t>Visibilità di coppia</a:t>
            </a:r>
          </a:p>
          <a:p>
            <a:pPr marL="800100" lvl="1" indent="-342900" algn="l">
              <a:buFont typeface="Arial" panose="020B0604020202020204" pitchFamily="34" charset="0"/>
              <a:buChar char="•"/>
            </a:pPr>
            <a:r>
              <a:rPr lang="it-IT" sz="2000" b="1" dirty="0" smtClean="0">
                <a:solidFill>
                  <a:srgbClr val="00B0F0"/>
                </a:solidFill>
              </a:rPr>
              <a:t>“Banalizzazione”</a:t>
            </a:r>
          </a:p>
          <a:p>
            <a:pPr marL="800100" lvl="1" indent="-342900" algn="l">
              <a:buFont typeface="Arial" panose="020B0604020202020204" pitchFamily="34" charset="0"/>
              <a:buChar char="•"/>
            </a:pPr>
            <a:r>
              <a:rPr lang="it-IT" sz="2000" b="1" dirty="0" smtClean="0">
                <a:solidFill>
                  <a:srgbClr val="00B0F0"/>
                </a:solidFill>
              </a:rPr>
              <a:t>Shock therapy</a:t>
            </a:r>
          </a:p>
          <a:p>
            <a:pPr marL="800100" lvl="1" indent="-342900" algn="l">
              <a:buFont typeface="Arial" panose="020B0604020202020204" pitchFamily="34" charset="0"/>
              <a:buChar char="•"/>
            </a:pPr>
            <a:endParaRPr lang="it-IT" sz="1100" b="1" dirty="0" smtClean="0">
              <a:solidFill>
                <a:srgbClr val="00B0F0"/>
              </a:solidFill>
            </a:endParaRPr>
          </a:p>
          <a:p>
            <a:pPr marL="342900" indent="-342900" algn="l">
              <a:buFont typeface="Arial" panose="020B0604020202020204" pitchFamily="34" charset="0"/>
              <a:buChar char="•"/>
            </a:pPr>
            <a:r>
              <a:rPr lang="it-IT" sz="2400" b="1" dirty="0" smtClean="0">
                <a:solidFill>
                  <a:srgbClr val="00B0F0"/>
                </a:solidFill>
              </a:rPr>
              <a:t>Visibilità perché</a:t>
            </a:r>
          </a:p>
          <a:p>
            <a:pPr marL="800100" lvl="1" indent="-342900" algn="l">
              <a:buFont typeface="Arial" panose="020B0604020202020204" pitchFamily="34" charset="0"/>
              <a:buChar char="•"/>
            </a:pPr>
            <a:r>
              <a:rPr lang="it-IT" sz="2000" b="1" dirty="0" smtClean="0">
                <a:solidFill>
                  <a:srgbClr val="00B0F0"/>
                </a:solidFill>
              </a:rPr>
              <a:t>Benessere relazionale</a:t>
            </a:r>
          </a:p>
          <a:p>
            <a:pPr marL="800100" lvl="1" indent="-342900" algn="l">
              <a:buFont typeface="Arial" panose="020B0604020202020204" pitchFamily="34" charset="0"/>
              <a:buChar char="•"/>
            </a:pPr>
            <a:r>
              <a:rPr lang="it-IT" sz="2000" b="1" dirty="0" smtClean="0">
                <a:solidFill>
                  <a:srgbClr val="00B0F0"/>
                </a:solidFill>
              </a:rPr>
              <a:t>Valore sociale</a:t>
            </a:r>
            <a:endParaRPr lang="it-IT" sz="2000" b="1" dirty="0" smtClean="0">
              <a:solidFill>
                <a:srgbClr val="00B0F0"/>
              </a:solidFill>
            </a:endParaRPr>
          </a:p>
          <a:p>
            <a:pPr marL="800100" lvl="1" indent="-342900" algn="l">
              <a:buFont typeface="Arial" panose="020B0604020202020204" pitchFamily="34" charset="0"/>
              <a:buChar char="•"/>
            </a:pPr>
            <a:endParaRPr lang="pt-PT" sz="2000" b="1" dirty="0">
              <a:solidFill>
                <a:srgbClr val="00B0F0"/>
              </a:solidFill>
            </a:endParaRPr>
          </a:p>
          <a:p>
            <a:pPr marL="342900" indent="-342900" algn="l">
              <a:buFont typeface="Arial" panose="020B0604020202020204" pitchFamily="34" charset="0"/>
              <a:buChar char="•"/>
            </a:pPr>
            <a:endParaRPr lang="pt-PT" sz="2400" b="1" dirty="0" smtClean="0">
              <a:solidFill>
                <a:srgbClr val="00B0F0"/>
              </a:solidFill>
            </a:endParaRPr>
          </a:p>
          <a:p>
            <a:pPr marL="800100" lvl="1" indent="-342900" algn="l">
              <a:buFont typeface="Arial" panose="020B0604020202020204" pitchFamily="34" charset="0"/>
              <a:buChar char="•"/>
            </a:pPr>
            <a:endParaRPr lang="pt-PT" sz="2000" b="1" dirty="0">
              <a:solidFill>
                <a:srgbClr val="00B0F0"/>
              </a:solidFill>
            </a:endParaRPr>
          </a:p>
          <a:p>
            <a:pPr marL="800100" lvl="1" indent="-342900" algn="l">
              <a:buFont typeface="Arial" panose="020B0604020202020204" pitchFamily="34" charset="0"/>
              <a:buChar char="•"/>
            </a:pPr>
            <a:endParaRPr lang="pt-PT" sz="2000" b="1" dirty="0" smtClean="0">
              <a:solidFill>
                <a:srgbClr val="00B0F0"/>
              </a:solidFill>
            </a:endParaRPr>
          </a:p>
          <a:p>
            <a:pPr marL="800100" lvl="1" indent="-342900" algn="l">
              <a:buFont typeface="Arial" panose="020B0604020202020204" pitchFamily="34" charset="0"/>
              <a:buChar char="•"/>
            </a:pPr>
            <a:endParaRPr lang="pt-PT" sz="2000" b="1" dirty="0" smtClean="0">
              <a:solidFill>
                <a:srgbClr val="00B0F0"/>
              </a:solidFill>
            </a:endParaRPr>
          </a:p>
          <a:p>
            <a:pPr marL="342900" indent="-342900" algn="l">
              <a:buFont typeface="Arial" panose="020B0604020202020204" pitchFamily="34" charset="0"/>
              <a:buChar char="•"/>
            </a:pPr>
            <a:endParaRPr lang="pt-PT" sz="2400" b="1" dirty="0">
              <a:solidFill>
                <a:srgbClr val="00B0F0"/>
              </a:solidFill>
            </a:endParaRPr>
          </a:p>
          <a:p>
            <a:pPr marL="342900" indent="-342900" algn="l">
              <a:buFont typeface="Arial" panose="020B0604020202020204" pitchFamily="34" charset="0"/>
              <a:buChar char="•"/>
            </a:pPr>
            <a:endParaRPr lang="pt-PT" sz="2400" b="1" dirty="0" smtClean="0">
              <a:solidFill>
                <a:srgbClr val="00B0F0"/>
              </a:solidFill>
            </a:endParaRPr>
          </a:p>
          <a:p>
            <a:pPr marL="342900" indent="-342900" algn="l">
              <a:buFont typeface="Arial" panose="020B0604020202020204" pitchFamily="34" charset="0"/>
              <a:buChar char="•"/>
            </a:pPr>
            <a:endParaRPr lang="pt-PT" sz="2400" b="1" dirty="0">
              <a:solidFill>
                <a:srgbClr val="00B0F0"/>
              </a:solidFill>
            </a:endParaRPr>
          </a:p>
          <a:p>
            <a:pPr marL="342900" indent="-342900" algn="l">
              <a:buFont typeface="Arial" panose="020B0604020202020204" pitchFamily="34" charset="0"/>
              <a:buChar char="•"/>
            </a:pPr>
            <a:endParaRPr lang="pt-PT" sz="2400" b="1" dirty="0">
              <a:solidFill>
                <a:srgbClr val="00B0F0"/>
              </a:solidFill>
            </a:endParaRPr>
          </a:p>
          <a:p>
            <a:pPr algn="just"/>
            <a:endParaRPr lang="it-IT" i="1" dirty="0">
              <a:solidFill>
                <a:srgbClr val="FF0000"/>
              </a:solidFill>
            </a:endParaRPr>
          </a:p>
        </p:txBody>
      </p:sp>
    </p:spTree>
    <p:extLst>
      <p:ext uri="{BB962C8B-B14F-4D97-AF65-F5344CB8AC3E}">
        <p14:creationId xmlns:p14="http://schemas.microsoft.com/office/powerpoint/2010/main" val="28201129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955343"/>
            <a:ext cx="7772400" cy="1021023"/>
          </a:xfrm>
        </p:spPr>
        <p:txBody>
          <a:bodyPr/>
          <a:lstStyle/>
          <a:p>
            <a:r>
              <a:rPr lang="pt-PT" b="1" dirty="0" err="1" smtClean="0">
                <a:solidFill>
                  <a:srgbClr val="00B0F0"/>
                </a:solidFill>
                <a:effectLst>
                  <a:outerShdw blurRad="38100" dist="38100" dir="2700000" algn="tl">
                    <a:srgbClr val="000000">
                      <a:alpha val="43137"/>
                    </a:srgbClr>
                  </a:outerShdw>
                </a:effectLst>
              </a:rPr>
              <a:t>Invisibilità</a:t>
            </a:r>
            <a:r>
              <a:rPr lang="pt-PT" b="1" dirty="0" smtClean="0">
                <a:solidFill>
                  <a:srgbClr val="00B0F0"/>
                </a:solidFill>
                <a:effectLst>
                  <a:outerShdw blurRad="38100" dist="38100" dir="2700000" algn="tl">
                    <a:srgbClr val="000000">
                      <a:alpha val="43137"/>
                    </a:srgbClr>
                  </a:outerShdw>
                </a:effectLst>
              </a:rPr>
              <a:t> </a:t>
            </a:r>
            <a:r>
              <a:rPr lang="pt-PT" b="1" dirty="0" err="1" smtClean="0">
                <a:solidFill>
                  <a:srgbClr val="00B0F0"/>
                </a:solidFill>
                <a:effectLst>
                  <a:outerShdw blurRad="38100" dist="38100" dir="2700000" algn="tl">
                    <a:srgbClr val="000000">
                      <a:alpha val="43137"/>
                    </a:srgbClr>
                  </a:outerShdw>
                </a:effectLst>
              </a:rPr>
              <a:t>lesbica</a:t>
            </a:r>
            <a:endParaRPr lang="pt-PT" b="1" dirty="0">
              <a:solidFill>
                <a:srgbClr val="FF0000"/>
              </a:solidFill>
            </a:endParaRPr>
          </a:p>
        </p:txBody>
      </p:sp>
      <p:sp>
        <p:nvSpPr>
          <p:cNvPr id="3" name="Subtítulo 2"/>
          <p:cNvSpPr>
            <a:spLocks noGrp="1"/>
          </p:cNvSpPr>
          <p:nvPr>
            <p:ph type="subTitle" idx="1"/>
          </p:nvPr>
        </p:nvSpPr>
        <p:spPr>
          <a:xfrm>
            <a:off x="163773" y="1801505"/>
            <a:ext cx="8598089" cy="4735774"/>
          </a:xfrm>
        </p:spPr>
        <p:txBody>
          <a:bodyPr>
            <a:normAutofit fontScale="47500" lnSpcReduction="20000"/>
          </a:bodyPr>
          <a:lstStyle/>
          <a:p>
            <a:pPr algn="just"/>
            <a:endParaRPr lang="pt-PT" sz="4200" dirty="0">
              <a:solidFill>
                <a:srgbClr val="FF0000"/>
              </a:solidFill>
            </a:endParaRPr>
          </a:p>
          <a:p>
            <a:pPr algn="just"/>
            <a:r>
              <a:rPr lang="it-IT" sz="4200" i="1" dirty="0">
                <a:solidFill>
                  <a:schemeClr val="tx2"/>
                </a:solidFill>
              </a:rPr>
              <a:t>N</a:t>
            </a:r>
            <a:r>
              <a:rPr lang="it-IT" sz="4200" i="1" dirty="0" smtClean="0">
                <a:solidFill>
                  <a:schemeClr val="tx2"/>
                </a:solidFill>
              </a:rPr>
              <a:t>on </a:t>
            </a:r>
            <a:r>
              <a:rPr lang="it-IT" sz="4200" i="1" dirty="0">
                <a:solidFill>
                  <a:schemeClr val="tx2"/>
                </a:solidFill>
              </a:rPr>
              <a:t>avevo mai sentito parlare realmente</a:t>
            </a:r>
            <a:r>
              <a:rPr lang="it-IT" sz="4200" i="1" dirty="0" smtClean="0">
                <a:solidFill>
                  <a:schemeClr val="tx2"/>
                </a:solidFill>
              </a:rPr>
              <a:t>... </a:t>
            </a:r>
            <a:r>
              <a:rPr lang="it-IT" sz="4200" i="1" dirty="0">
                <a:solidFill>
                  <a:schemeClr val="tx2"/>
                </a:solidFill>
              </a:rPr>
              <a:t>non conoscevamo nemmeno una persona che si definisse lesbica, quindi conoscevamo</a:t>
            </a:r>
            <a:r>
              <a:rPr lang="it-IT" sz="4200" i="1" dirty="0" smtClean="0">
                <a:solidFill>
                  <a:schemeClr val="tx2"/>
                </a:solidFill>
              </a:rPr>
              <a:t>... </a:t>
            </a:r>
            <a:r>
              <a:rPr lang="it-IT" sz="4200" i="1" dirty="0">
                <a:solidFill>
                  <a:schemeClr val="tx2"/>
                </a:solidFill>
              </a:rPr>
              <a:t>Certo, sapevamo</a:t>
            </a:r>
            <a:r>
              <a:rPr lang="it-IT" sz="4200" i="1" dirty="0" smtClean="0">
                <a:solidFill>
                  <a:schemeClr val="tx2"/>
                </a:solidFill>
              </a:rPr>
              <a:t>... </a:t>
            </a:r>
            <a:r>
              <a:rPr lang="it-IT" sz="4200" i="1" dirty="0">
                <a:solidFill>
                  <a:schemeClr val="tx2"/>
                </a:solidFill>
              </a:rPr>
              <a:t>insomma, comunque siamo nel Duemila, ecco, non negli anni Cinquanta però.. Io avevo sempre avuto il sospetto che mio fratello fosse </a:t>
            </a:r>
            <a:r>
              <a:rPr lang="it-IT" sz="4200" i="1" dirty="0" smtClean="0">
                <a:solidFill>
                  <a:schemeClr val="tx2"/>
                </a:solidFill>
              </a:rPr>
              <a:t>gay </a:t>
            </a:r>
            <a:r>
              <a:rPr lang="it-IT" sz="4200" i="1" dirty="0">
                <a:solidFill>
                  <a:schemeClr val="tx2"/>
                </a:solidFill>
              </a:rPr>
              <a:t>(...) </a:t>
            </a:r>
            <a:r>
              <a:rPr lang="it-IT" sz="4200" i="1" dirty="0" smtClean="0">
                <a:solidFill>
                  <a:schemeClr val="tx2"/>
                </a:solidFill>
              </a:rPr>
              <a:t>È </a:t>
            </a:r>
            <a:r>
              <a:rPr lang="it-IT" sz="4200" i="1" dirty="0">
                <a:solidFill>
                  <a:schemeClr val="tx2"/>
                </a:solidFill>
              </a:rPr>
              <a:t>stato semplicemente un ridere come le ragazzine che vedono il fico della scuola e ridacchiano e lo guardano, però poi ci siamo rese conto che stavamo guardando una ragazza. E quando lei ha detto quella frase [“Madonna mia quanto fica è questa, peccato che non è un ragazzo</a:t>
            </a:r>
            <a:r>
              <a:rPr lang="it-IT" sz="4200" i="1" dirty="0" smtClean="0">
                <a:solidFill>
                  <a:schemeClr val="tx2"/>
                </a:solidFill>
              </a:rPr>
              <a:t>”] </a:t>
            </a:r>
            <a:r>
              <a:rPr lang="it-IT" sz="4200" i="1" dirty="0">
                <a:solidFill>
                  <a:schemeClr val="tx2"/>
                </a:solidFill>
              </a:rPr>
              <a:t>era perché era logico che noi andassimo dietro ai ragazzi, quindi lei diceva “cioè non possiamo nemmeno farcela proprio piacere, se era un ragazzo ci sarebbe piaciuta”, questa era la cosa sua. E io le davo ragione. </a:t>
            </a:r>
            <a:r>
              <a:rPr lang="it-IT" sz="4200" dirty="0">
                <a:solidFill>
                  <a:schemeClr val="tx2"/>
                </a:solidFill>
              </a:rPr>
              <a:t>(Fiore, 25-30)   </a:t>
            </a:r>
            <a:endParaRPr lang="pt-PT" sz="4200" dirty="0">
              <a:solidFill>
                <a:schemeClr val="tx2"/>
              </a:solidFill>
            </a:endParaRPr>
          </a:p>
          <a:p>
            <a:pPr algn="just"/>
            <a:r>
              <a:rPr lang="it-IT" sz="4200" i="1" dirty="0">
                <a:solidFill>
                  <a:schemeClr val="tx2"/>
                </a:solidFill>
              </a:rPr>
              <a:t> </a:t>
            </a:r>
            <a:endParaRPr lang="pt-PT" sz="4200" dirty="0">
              <a:solidFill>
                <a:schemeClr val="tx2"/>
              </a:solidFill>
            </a:endParaRPr>
          </a:p>
          <a:p>
            <a:pPr algn="just"/>
            <a:r>
              <a:rPr lang="it-IT" sz="4200" i="1" dirty="0">
                <a:solidFill>
                  <a:schemeClr val="tx2"/>
                </a:solidFill>
              </a:rPr>
              <a:t>Sì è che comunque.. per esempio in classe, nella mia classe c’erano due se non tre omosessuali, per cui anche questo mi ha dato anche.. </a:t>
            </a:r>
            <a:r>
              <a:rPr lang="it-IT" sz="4200" i="1" dirty="0" smtClean="0">
                <a:solidFill>
                  <a:schemeClr val="tx2"/>
                </a:solidFill>
              </a:rPr>
              <a:t>(...) </a:t>
            </a:r>
            <a:r>
              <a:rPr lang="it-IT" sz="4200" i="1" dirty="0">
                <a:solidFill>
                  <a:schemeClr val="tx2"/>
                </a:solidFill>
              </a:rPr>
              <a:t>mmhhh.. però non c’erano lesbiche. Non avevo pensato di poter essere anch’io attratta dalle donne sinceramente, no. </a:t>
            </a:r>
            <a:r>
              <a:rPr lang="it-IT" sz="4200" dirty="0">
                <a:solidFill>
                  <a:schemeClr val="tx2"/>
                </a:solidFill>
              </a:rPr>
              <a:t>(Ipazia, 35-40)</a:t>
            </a:r>
            <a:endParaRPr lang="pt-PT" sz="4200" dirty="0">
              <a:solidFill>
                <a:schemeClr val="tx2"/>
              </a:solidFill>
            </a:endParaRPr>
          </a:p>
          <a:p>
            <a:pPr algn="just"/>
            <a:endParaRPr lang="it-IT" i="1" dirty="0">
              <a:solidFill>
                <a:srgbClr val="FF0000"/>
              </a:solidFill>
            </a:endParaRPr>
          </a:p>
        </p:txBody>
      </p:sp>
    </p:spTree>
    <p:extLst>
      <p:ext uri="{BB962C8B-B14F-4D97-AF65-F5344CB8AC3E}">
        <p14:creationId xmlns:p14="http://schemas.microsoft.com/office/powerpoint/2010/main" val="35486708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779296"/>
            <a:ext cx="7772400" cy="1470025"/>
          </a:xfrm>
        </p:spPr>
        <p:txBody>
          <a:bodyPr>
            <a:normAutofit/>
          </a:bodyPr>
          <a:lstStyle/>
          <a:p>
            <a:r>
              <a:rPr lang="pt-PT" b="1" dirty="0" err="1" smtClean="0">
                <a:solidFill>
                  <a:srgbClr val="00B0F0"/>
                </a:solidFill>
                <a:effectLst>
                  <a:outerShdw blurRad="38100" dist="38100" dir="2700000" algn="tl">
                    <a:srgbClr val="000000">
                      <a:alpha val="43137"/>
                    </a:srgbClr>
                  </a:outerShdw>
                </a:effectLst>
              </a:rPr>
              <a:t>Strategie</a:t>
            </a:r>
            <a:r>
              <a:rPr lang="pt-PT" b="1" dirty="0" smtClean="0">
                <a:solidFill>
                  <a:srgbClr val="00B0F0"/>
                </a:solidFill>
                <a:effectLst>
                  <a:outerShdw blurRad="38100" dist="38100" dir="2700000" algn="tl">
                    <a:srgbClr val="000000">
                      <a:alpha val="43137"/>
                    </a:srgbClr>
                  </a:outerShdw>
                </a:effectLst>
              </a:rPr>
              <a:t> </a:t>
            </a:r>
            <a:r>
              <a:rPr lang="pt-PT" b="1" dirty="0" err="1" smtClean="0">
                <a:solidFill>
                  <a:srgbClr val="00B0F0"/>
                </a:solidFill>
                <a:effectLst>
                  <a:outerShdw blurRad="38100" dist="38100" dir="2700000" algn="tl">
                    <a:srgbClr val="000000">
                      <a:alpha val="43137"/>
                    </a:srgbClr>
                  </a:outerShdw>
                </a:effectLst>
              </a:rPr>
              <a:t>della</a:t>
            </a:r>
            <a:r>
              <a:rPr lang="pt-PT" b="1" dirty="0" smtClean="0">
                <a:solidFill>
                  <a:srgbClr val="00B0F0"/>
                </a:solidFill>
                <a:effectLst>
                  <a:outerShdw blurRad="38100" dist="38100" dir="2700000" algn="tl">
                    <a:srgbClr val="000000">
                      <a:alpha val="43137"/>
                    </a:srgbClr>
                  </a:outerShdw>
                </a:effectLst>
              </a:rPr>
              <a:t> </a:t>
            </a:r>
            <a:r>
              <a:rPr lang="pt-PT" b="1" dirty="0" err="1" smtClean="0">
                <a:solidFill>
                  <a:srgbClr val="00B0F0"/>
                </a:solidFill>
                <a:effectLst>
                  <a:outerShdw blurRad="38100" dist="38100" dir="2700000" algn="tl">
                    <a:srgbClr val="000000">
                      <a:alpha val="43137"/>
                    </a:srgbClr>
                  </a:outerShdw>
                </a:effectLst>
              </a:rPr>
              <a:t>visibilità</a:t>
            </a:r>
            <a:r>
              <a:rPr lang="pt-PT" b="1" dirty="0" smtClean="0">
                <a:solidFill>
                  <a:srgbClr val="00B0F0"/>
                </a:solidFill>
                <a:effectLst>
                  <a:outerShdw blurRad="38100" dist="38100" dir="2700000" algn="tl">
                    <a:srgbClr val="000000">
                      <a:alpha val="43137"/>
                    </a:srgbClr>
                  </a:outerShdw>
                </a:effectLst>
              </a:rPr>
              <a:t/>
            </a:r>
            <a:br>
              <a:rPr lang="pt-PT" b="1" dirty="0" smtClean="0">
                <a:solidFill>
                  <a:srgbClr val="00B0F0"/>
                </a:solidFill>
                <a:effectLst>
                  <a:outerShdw blurRad="38100" dist="38100" dir="2700000" algn="tl">
                    <a:srgbClr val="000000">
                      <a:alpha val="43137"/>
                    </a:srgbClr>
                  </a:outerShdw>
                </a:effectLst>
              </a:rPr>
            </a:br>
            <a:r>
              <a:rPr lang="pt-PT" sz="1100" b="1" dirty="0" smtClean="0">
                <a:solidFill>
                  <a:srgbClr val="00B0F0"/>
                </a:solidFill>
                <a:effectLst>
                  <a:outerShdw blurRad="38100" dist="38100" dir="2700000" algn="tl">
                    <a:srgbClr val="000000">
                      <a:alpha val="43137"/>
                    </a:srgbClr>
                  </a:outerShdw>
                </a:effectLst>
              </a:rPr>
              <a:t/>
            </a:r>
            <a:br>
              <a:rPr lang="pt-PT" sz="1100" b="1" dirty="0" smtClean="0">
                <a:solidFill>
                  <a:srgbClr val="00B0F0"/>
                </a:solidFill>
                <a:effectLst>
                  <a:outerShdw blurRad="38100" dist="38100" dir="2700000" algn="tl">
                    <a:srgbClr val="000000">
                      <a:alpha val="43137"/>
                    </a:srgbClr>
                  </a:outerShdw>
                </a:effectLst>
              </a:rPr>
            </a:br>
            <a:r>
              <a:rPr lang="pt-PT" sz="3200" b="1" dirty="0" smtClean="0">
                <a:solidFill>
                  <a:schemeClr val="accent1"/>
                </a:solidFill>
                <a:effectLst>
                  <a:outerShdw blurRad="38100" dist="38100" dir="2700000" algn="tl">
                    <a:srgbClr val="000000">
                      <a:alpha val="43137"/>
                    </a:srgbClr>
                  </a:outerShdw>
                </a:effectLst>
              </a:rPr>
              <a:t>A </a:t>
            </a:r>
            <a:r>
              <a:rPr lang="pt-PT" sz="3200" b="1" dirty="0">
                <a:solidFill>
                  <a:schemeClr val="accent1"/>
                </a:solidFill>
                <a:effectLst>
                  <a:outerShdw blurRad="38100" dist="38100" dir="2700000" algn="tl">
                    <a:srgbClr val="000000">
                      <a:alpha val="43137"/>
                    </a:srgbClr>
                  </a:outerShdw>
                </a:effectLst>
              </a:rPr>
              <a:t>chi</a:t>
            </a:r>
            <a:r>
              <a:rPr lang="pt-PT" sz="3200" b="1" dirty="0" smtClean="0">
                <a:solidFill>
                  <a:schemeClr val="accent1"/>
                </a:solidFill>
                <a:effectLst>
                  <a:outerShdw blurRad="38100" dist="38100" dir="2700000" algn="tl">
                    <a:srgbClr val="000000">
                      <a:alpha val="43137"/>
                    </a:srgbClr>
                  </a:outerShdw>
                </a:effectLst>
              </a:rPr>
              <a:t>? Come</a:t>
            </a:r>
            <a:r>
              <a:rPr lang="pt-PT" sz="3200" b="1" dirty="0">
                <a:solidFill>
                  <a:schemeClr val="accent1"/>
                </a:solidFill>
                <a:effectLst>
                  <a:outerShdw blurRad="38100" dist="38100" dir="2700000" algn="tl">
                    <a:srgbClr val="000000">
                      <a:alpha val="43137"/>
                    </a:srgbClr>
                  </a:outerShdw>
                </a:effectLst>
              </a:rPr>
              <a:t>?</a:t>
            </a:r>
            <a:endParaRPr lang="pt-PT" sz="3200" b="1" dirty="0">
              <a:solidFill>
                <a:schemeClr val="accent1"/>
              </a:solidFill>
            </a:endParaRPr>
          </a:p>
        </p:txBody>
      </p:sp>
      <p:sp>
        <p:nvSpPr>
          <p:cNvPr id="4" name="Subtítulo 3"/>
          <p:cNvSpPr>
            <a:spLocks noGrp="1"/>
          </p:cNvSpPr>
          <p:nvPr>
            <p:ph type="subTitle" idx="1"/>
          </p:nvPr>
        </p:nvSpPr>
        <p:spPr>
          <a:xfrm>
            <a:off x="0" y="2210940"/>
            <a:ext cx="8966579" cy="4660708"/>
          </a:xfrm>
        </p:spPr>
        <p:txBody>
          <a:bodyPr>
            <a:noAutofit/>
          </a:bodyPr>
          <a:lstStyle/>
          <a:p>
            <a:pPr algn="just"/>
            <a:r>
              <a:rPr lang="it-IT" sz="1900" i="1" dirty="0" smtClean="0">
                <a:solidFill>
                  <a:schemeClr val="tx2"/>
                </a:solidFill>
              </a:rPr>
              <a:t>Purtroppo </a:t>
            </a:r>
            <a:r>
              <a:rPr lang="it-IT" sz="1900" i="1" dirty="0">
                <a:solidFill>
                  <a:schemeClr val="tx2"/>
                </a:solidFill>
              </a:rPr>
              <a:t>la mia è una situazione un po’ complicata, nel senso che alla fine mia madreee, cioè io ho provato a riparlarci. Va beh, quando successe che lo scoprì, va beh ok lei l’ha saputo, mi fece una merda eccetera. Poi in realtà per un bel po’ di tempo non le ho parlato, addirittura invitai Cecilia a venire a [casa dei genitori] spacciandola per un’amica mia, che era una cosa ridicola. Però in quel momento lei se li mise pure lei due bei fettoni di prosciutto e via. </a:t>
            </a:r>
            <a:r>
              <a:rPr lang="it-IT" sz="1900" dirty="0">
                <a:solidFill>
                  <a:schemeClr val="tx2"/>
                </a:solidFill>
              </a:rPr>
              <a:t>(Lenù, 25-30)</a:t>
            </a:r>
          </a:p>
          <a:p>
            <a:pPr algn="just"/>
            <a:endParaRPr lang="it-IT" sz="1000" i="1" dirty="0">
              <a:solidFill>
                <a:schemeClr val="tx2"/>
              </a:solidFill>
            </a:endParaRPr>
          </a:p>
          <a:p>
            <a:pPr algn="just"/>
            <a:r>
              <a:rPr lang="it-IT" sz="1900" i="1" dirty="0" smtClean="0">
                <a:solidFill>
                  <a:schemeClr val="tx2"/>
                </a:solidFill>
              </a:rPr>
              <a:t>Per </a:t>
            </a:r>
            <a:r>
              <a:rPr lang="it-IT" sz="1900" i="1" dirty="0">
                <a:solidFill>
                  <a:schemeClr val="tx2"/>
                </a:solidFill>
              </a:rPr>
              <a:t>me grande entusiasmo quando mi sono fidanzata con Ambra, al punto che l’ho comunicato a mia madre, subito, immediatamente. E mia madre, la cosa bella (ridendo) è che ha accolto questa cosa qui come quando le dissi che fumavo. </a:t>
            </a:r>
            <a:r>
              <a:rPr lang="it-IT" sz="1900" i="1" dirty="0" smtClean="0">
                <a:solidFill>
                  <a:schemeClr val="tx2"/>
                </a:solidFill>
              </a:rPr>
              <a:t>(...) </a:t>
            </a:r>
            <a:r>
              <a:rPr lang="it-IT" sz="1900" i="1" dirty="0">
                <a:solidFill>
                  <a:schemeClr val="tx2"/>
                </a:solidFill>
              </a:rPr>
              <a:t>La stessa cosa quando le ho comunicato che stavo con una donna, che ero </a:t>
            </a:r>
            <a:r>
              <a:rPr lang="it-IT" sz="1900" i="1" dirty="0" smtClean="0">
                <a:solidFill>
                  <a:schemeClr val="tx2"/>
                </a:solidFill>
              </a:rPr>
              <a:t>felicissima (...) </a:t>
            </a:r>
            <a:r>
              <a:rPr lang="it-IT" sz="1900" i="1" dirty="0">
                <a:solidFill>
                  <a:schemeClr val="tx2"/>
                </a:solidFill>
              </a:rPr>
              <a:t>ha avuto la stessa identica reazione per cui.. sì, tranquillità ma allo stesso tempo anche un po’ distacco per cui mi sono resa conto che forse ho preteso un po’ troppo da mia mamma. Infatti ne abbiamo parlato successivamente, inizialmente era strana con me, io non è che l’ho capito subito, </a:t>
            </a:r>
            <a:r>
              <a:rPr lang="it-IT" sz="1900" i="1" dirty="0" smtClean="0">
                <a:solidFill>
                  <a:schemeClr val="tx2"/>
                </a:solidFill>
              </a:rPr>
              <a:t>l’ho </a:t>
            </a:r>
            <a:r>
              <a:rPr lang="it-IT" sz="1900" i="1" dirty="0">
                <a:solidFill>
                  <a:schemeClr val="tx2"/>
                </a:solidFill>
              </a:rPr>
              <a:t>capito dopo qualche anno che comunque poteva essere stata una cosa a cui lei non era pronta e</a:t>
            </a:r>
            <a:r>
              <a:rPr lang="it-IT" sz="1900" i="1" dirty="0" smtClean="0">
                <a:solidFill>
                  <a:schemeClr val="tx2"/>
                </a:solidFill>
              </a:rPr>
              <a:t>... </a:t>
            </a:r>
            <a:r>
              <a:rPr lang="it-IT" sz="1900" dirty="0" smtClean="0">
                <a:solidFill>
                  <a:schemeClr val="tx2"/>
                </a:solidFill>
              </a:rPr>
              <a:t>(</a:t>
            </a:r>
            <a:r>
              <a:rPr lang="it-IT" sz="1900" dirty="0">
                <a:solidFill>
                  <a:schemeClr val="tx2"/>
                </a:solidFill>
              </a:rPr>
              <a:t>Ipazia, 35-40</a:t>
            </a:r>
            <a:r>
              <a:rPr lang="it-IT" sz="1900" dirty="0" smtClean="0">
                <a:solidFill>
                  <a:schemeClr val="tx2"/>
                </a:solidFill>
              </a:rPr>
              <a:t>)</a:t>
            </a:r>
          </a:p>
          <a:p>
            <a:pPr algn="just"/>
            <a:endParaRPr lang="it-IT" sz="1800" dirty="0">
              <a:solidFill>
                <a:schemeClr val="tx2"/>
              </a:solidFill>
            </a:endParaRPr>
          </a:p>
          <a:p>
            <a:pPr algn="just"/>
            <a:endParaRPr lang="pt-PT" sz="1800" dirty="0">
              <a:solidFill>
                <a:schemeClr val="tx2"/>
              </a:solidFill>
            </a:endParaRPr>
          </a:p>
        </p:txBody>
      </p:sp>
    </p:spTree>
    <p:extLst>
      <p:ext uri="{BB962C8B-B14F-4D97-AF65-F5344CB8AC3E}">
        <p14:creationId xmlns:p14="http://schemas.microsoft.com/office/powerpoint/2010/main" val="786737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779296"/>
            <a:ext cx="7772400" cy="1470025"/>
          </a:xfrm>
        </p:spPr>
        <p:txBody>
          <a:bodyPr>
            <a:normAutofit/>
          </a:bodyPr>
          <a:lstStyle/>
          <a:p>
            <a:r>
              <a:rPr lang="pt-PT" b="1" dirty="0" err="1" smtClean="0">
                <a:solidFill>
                  <a:srgbClr val="00B0F0"/>
                </a:solidFill>
                <a:effectLst>
                  <a:outerShdw blurRad="38100" dist="38100" dir="2700000" algn="tl">
                    <a:srgbClr val="000000">
                      <a:alpha val="43137"/>
                    </a:srgbClr>
                  </a:outerShdw>
                </a:effectLst>
              </a:rPr>
              <a:t>Strategie</a:t>
            </a:r>
            <a:r>
              <a:rPr lang="pt-PT" b="1" dirty="0" smtClean="0">
                <a:solidFill>
                  <a:srgbClr val="00B0F0"/>
                </a:solidFill>
                <a:effectLst>
                  <a:outerShdw blurRad="38100" dist="38100" dir="2700000" algn="tl">
                    <a:srgbClr val="000000">
                      <a:alpha val="43137"/>
                    </a:srgbClr>
                  </a:outerShdw>
                </a:effectLst>
              </a:rPr>
              <a:t> </a:t>
            </a:r>
            <a:r>
              <a:rPr lang="pt-PT" b="1" dirty="0" err="1" smtClean="0">
                <a:solidFill>
                  <a:srgbClr val="00B0F0"/>
                </a:solidFill>
                <a:effectLst>
                  <a:outerShdw blurRad="38100" dist="38100" dir="2700000" algn="tl">
                    <a:srgbClr val="000000">
                      <a:alpha val="43137"/>
                    </a:srgbClr>
                  </a:outerShdw>
                </a:effectLst>
              </a:rPr>
              <a:t>della</a:t>
            </a:r>
            <a:r>
              <a:rPr lang="pt-PT" b="1" dirty="0" smtClean="0">
                <a:solidFill>
                  <a:srgbClr val="00B0F0"/>
                </a:solidFill>
                <a:effectLst>
                  <a:outerShdw blurRad="38100" dist="38100" dir="2700000" algn="tl">
                    <a:srgbClr val="000000">
                      <a:alpha val="43137"/>
                    </a:srgbClr>
                  </a:outerShdw>
                </a:effectLst>
              </a:rPr>
              <a:t> </a:t>
            </a:r>
            <a:r>
              <a:rPr lang="pt-PT" b="1" dirty="0" err="1" smtClean="0">
                <a:solidFill>
                  <a:srgbClr val="00B0F0"/>
                </a:solidFill>
                <a:effectLst>
                  <a:outerShdw blurRad="38100" dist="38100" dir="2700000" algn="tl">
                    <a:srgbClr val="000000">
                      <a:alpha val="43137"/>
                    </a:srgbClr>
                  </a:outerShdw>
                </a:effectLst>
              </a:rPr>
              <a:t>visibilità</a:t>
            </a:r>
            <a:r>
              <a:rPr lang="pt-PT" b="1" dirty="0" smtClean="0">
                <a:solidFill>
                  <a:srgbClr val="00B0F0"/>
                </a:solidFill>
                <a:effectLst>
                  <a:outerShdw blurRad="38100" dist="38100" dir="2700000" algn="tl">
                    <a:srgbClr val="000000">
                      <a:alpha val="43137"/>
                    </a:srgbClr>
                  </a:outerShdw>
                </a:effectLst>
              </a:rPr>
              <a:t/>
            </a:r>
            <a:br>
              <a:rPr lang="pt-PT" b="1" dirty="0" smtClean="0">
                <a:solidFill>
                  <a:srgbClr val="00B0F0"/>
                </a:solidFill>
                <a:effectLst>
                  <a:outerShdw blurRad="38100" dist="38100" dir="2700000" algn="tl">
                    <a:srgbClr val="000000">
                      <a:alpha val="43137"/>
                    </a:srgbClr>
                  </a:outerShdw>
                </a:effectLst>
              </a:rPr>
            </a:br>
            <a:r>
              <a:rPr lang="pt-PT" sz="1100" b="1" dirty="0" smtClean="0">
                <a:solidFill>
                  <a:srgbClr val="00B0F0"/>
                </a:solidFill>
                <a:effectLst>
                  <a:outerShdw blurRad="38100" dist="38100" dir="2700000" algn="tl">
                    <a:srgbClr val="000000">
                      <a:alpha val="43137"/>
                    </a:srgbClr>
                  </a:outerShdw>
                </a:effectLst>
              </a:rPr>
              <a:t/>
            </a:r>
            <a:br>
              <a:rPr lang="pt-PT" sz="1100" b="1" dirty="0" smtClean="0">
                <a:solidFill>
                  <a:srgbClr val="00B0F0"/>
                </a:solidFill>
                <a:effectLst>
                  <a:outerShdw blurRad="38100" dist="38100" dir="2700000" algn="tl">
                    <a:srgbClr val="000000">
                      <a:alpha val="43137"/>
                    </a:srgbClr>
                  </a:outerShdw>
                </a:effectLst>
              </a:rPr>
            </a:br>
            <a:r>
              <a:rPr lang="pt-PT" sz="3200" b="1" dirty="0" err="1" smtClean="0">
                <a:solidFill>
                  <a:schemeClr val="accent1"/>
                </a:solidFill>
                <a:effectLst>
                  <a:outerShdw blurRad="38100" dist="38100" dir="2700000" algn="tl">
                    <a:srgbClr val="000000">
                      <a:alpha val="43137"/>
                    </a:srgbClr>
                  </a:outerShdw>
                </a:effectLst>
              </a:rPr>
              <a:t>Senza</a:t>
            </a:r>
            <a:r>
              <a:rPr lang="pt-PT" sz="3200" b="1" dirty="0" smtClean="0">
                <a:solidFill>
                  <a:schemeClr val="accent1"/>
                </a:solidFill>
                <a:effectLst>
                  <a:outerShdw blurRad="38100" dist="38100" dir="2700000" algn="tl">
                    <a:srgbClr val="000000">
                      <a:alpha val="43137"/>
                    </a:srgbClr>
                  </a:outerShdw>
                </a:effectLst>
              </a:rPr>
              <a:t> </a:t>
            </a:r>
            <a:r>
              <a:rPr lang="pt-PT" sz="3200" b="1" dirty="0" err="1" smtClean="0">
                <a:solidFill>
                  <a:schemeClr val="accent1"/>
                </a:solidFill>
                <a:effectLst>
                  <a:outerShdw blurRad="38100" dist="38100" dir="2700000" algn="tl">
                    <a:srgbClr val="000000">
                      <a:alpha val="43137"/>
                    </a:srgbClr>
                  </a:outerShdw>
                </a:effectLst>
              </a:rPr>
              <a:t>ostentazione</a:t>
            </a:r>
            <a:endParaRPr lang="pt-PT" sz="3200" b="1" dirty="0">
              <a:solidFill>
                <a:schemeClr val="accent1"/>
              </a:solidFill>
            </a:endParaRPr>
          </a:p>
        </p:txBody>
      </p:sp>
      <p:sp>
        <p:nvSpPr>
          <p:cNvPr id="4" name="Subtítulo 3"/>
          <p:cNvSpPr>
            <a:spLocks noGrp="1"/>
          </p:cNvSpPr>
          <p:nvPr>
            <p:ph type="subTitle" idx="1"/>
          </p:nvPr>
        </p:nvSpPr>
        <p:spPr>
          <a:xfrm>
            <a:off x="88710" y="2388361"/>
            <a:ext cx="8966579" cy="4660708"/>
          </a:xfrm>
        </p:spPr>
        <p:txBody>
          <a:bodyPr>
            <a:noAutofit/>
          </a:bodyPr>
          <a:lstStyle/>
          <a:p>
            <a:pPr algn="just"/>
            <a:r>
              <a:rPr lang="it-IT" sz="1900" i="1" dirty="0">
                <a:solidFill>
                  <a:schemeClr val="tx2"/>
                </a:solidFill>
              </a:rPr>
              <a:t>Non c’è mai stato da parte mia, tranne con mia mamma, ma con tutti gli altri non c’è mai stato “annunciazione annunciazione sono lesbica, ho una relazione con una donna”, ho sempre detto.. cioè dato per scontato che lo capissero, cioè non è il mio problema, se tu vuoi sapere – sono di questo avviso qui – chiedimi. Io mi comporto in una maniera appunto naturale... Anche perché con mia mamma ho avuto appunto quel problemino lì no, cioè dopo averglielo detto mi sono sentita di aver causato un piccolo trauma, per cui da quel momento in poi ci sono andata un po’ cauta in effetti. Quindi non ho più questa.. sì.. irruenza, ecco. </a:t>
            </a:r>
            <a:r>
              <a:rPr lang="it-IT" sz="1900" dirty="0">
                <a:solidFill>
                  <a:schemeClr val="tx2"/>
                </a:solidFill>
              </a:rPr>
              <a:t>(Ipazia, 35-40)</a:t>
            </a:r>
          </a:p>
          <a:p>
            <a:pPr algn="just"/>
            <a:endParaRPr lang="it-IT" sz="1900" dirty="0">
              <a:solidFill>
                <a:schemeClr val="tx2"/>
              </a:solidFill>
            </a:endParaRPr>
          </a:p>
          <a:p>
            <a:pPr algn="just"/>
            <a:r>
              <a:rPr lang="it-IT" sz="1900" i="1" dirty="0">
                <a:solidFill>
                  <a:schemeClr val="tx2"/>
                </a:solidFill>
              </a:rPr>
              <a:t>Però anche lì non è un’ostentazione, cioè io non voglio per forza inculcare nelle persone che io sono omosessuale e che me ne sbatto di quello che pensano gli altri. La mia è vita, io vivo così, la mia... è la mia vita, io sono questo, non sono nient’altro e non voglio essere nient’altro. Quindi se lo vedi e lo accetti bene, se non lo vedi e non lo accetti è un problema tuo</a:t>
            </a:r>
            <a:r>
              <a:rPr lang="it-IT" sz="1900" i="1" dirty="0" smtClean="0">
                <a:solidFill>
                  <a:schemeClr val="tx2"/>
                </a:solidFill>
              </a:rPr>
              <a:t>. </a:t>
            </a:r>
            <a:r>
              <a:rPr lang="it-IT" sz="1900" dirty="0" smtClean="0">
                <a:solidFill>
                  <a:schemeClr val="tx2"/>
                </a:solidFill>
              </a:rPr>
              <a:t>(</a:t>
            </a:r>
            <a:r>
              <a:rPr lang="it-IT" sz="1900" dirty="0">
                <a:solidFill>
                  <a:schemeClr val="tx2"/>
                </a:solidFill>
              </a:rPr>
              <a:t>Vittoria, 30-35)</a:t>
            </a:r>
            <a:endParaRPr lang="pt-PT" sz="1900" dirty="0">
              <a:solidFill>
                <a:schemeClr val="tx2"/>
              </a:solidFill>
            </a:endParaRPr>
          </a:p>
          <a:p>
            <a:pPr algn="just"/>
            <a:endParaRPr lang="it-IT" sz="1800" dirty="0">
              <a:solidFill>
                <a:schemeClr val="tx2"/>
              </a:solidFill>
            </a:endParaRPr>
          </a:p>
          <a:p>
            <a:pPr algn="just"/>
            <a:endParaRPr lang="pt-PT" sz="1800" dirty="0">
              <a:solidFill>
                <a:schemeClr val="tx2"/>
              </a:solidFill>
            </a:endParaRPr>
          </a:p>
        </p:txBody>
      </p:sp>
    </p:spTree>
    <p:extLst>
      <p:ext uri="{BB962C8B-B14F-4D97-AF65-F5344CB8AC3E}">
        <p14:creationId xmlns:p14="http://schemas.microsoft.com/office/powerpoint/2010/main" val="42310237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779296"/>
            <a:ext cx="7772400" cy="1470025"/>
          </a:xfrm>
        </p:spPr>
        <p:txBody>
          <a:bodyPr>
            <a:normAutofit/>
          </a:bodyPr>
          <a:lstStyle/>
          <a:p>
            <a:r>
              <a:rPr lang="pt-PT" b="1" dirty="0" err="1">
                <a:solidFill>
                  <a:srgbClr val="00B0F0"/>
                </a:solidFill>
                <a:effectLst>
                  <a:outerShdw blurRad="38100" dist="38100" dir="2700000" algn="tl">
                    <a:srgbClr val="000000">
                      <a:alpha val="43137"/>
                    </a:srgbClr>
                  </a:outerShdw>
                </a:effectLst>
              </a:rPr>
              <a:t>Strategie</a:t>
            </a:r>
            <a:r>
              <a:rPr lang="pt-PT" b="1" dirty="0">
                <a:solidFill>
                  <a:srgbClr val="00B0F0"/>
                </a:solidFill>
                <a:effectLst>
                  <a:outerShdw blurRad="38100" dist="38100" dir="2700000" algn="tl">
                    <a:srgbClr val="000000">
                      <a:alpha val="43137"/>
                    </a:srgbClr>
                  </a:outerShdw>
                </a:effectLst>
              </a:rPr>
              <a:t> </a:t>
            </a:r>
            <a:r>
              <a:rPr lang="pt-PT" b="1" dirty="0" err="1">
                <a:solidFill>
                  <a:srgbClr val="00B0F0"/>
                </a:solidFill>
                <a:effectLst>
                  <a:outerShdw blurRad="38100" dist="38100" dir="2700000" algn="tl">
                    <a:srgbClr val="000000">
                      <a:alpha val="43137"/>
                    </a:srgbClr>
                  </a:outerShdw>
                </a:effectLst>
              </a:rPr>
              <a:t>della</a:t>
            </a:r>
            <a:r>
              <a:rPr lang="pt-PT" b="1" dirty="0">
                <a:solidFill>
                  <a:srgbClr val="00B0F0"/>
                </a:solidFill>
                <a:effectLst>
                  <a:outerShdw blurRad="38100" dist="38100" dir="2700000" algn="tl">
                    <a:srgbClr val="000000">
                      <a:alpha val="43137"/>
                    </a:srgbClr>
                  </a:outerShdw>
                </a:effectLst>
              </a:rPr>
              <a:t> </a:t>
            </a:r>
            <a:r>
              <a:rPr lang="pt-PT" b="1" dirty="0" err="1">
                <a:solidFill>
                  <a:srgbClr val="00B0F0"/>
                </a:solidFill>
                <a:effectLst>
                  <a:outerShdw blurRad="38100" dist="38100" dir="2700000" algn="tl">
                    <a:srgbClr val="000000">
                      <a:alpha val="43137"/>
                    </a:srgbClr>
                  </a:outerShdw>
                </a:effectLst>
              </a:rPr>
              <a:t>visibilità</a:t>
            </a:r>
            <a:r>
              <a:rPr lang="pt-PT" b="1" dirty="0">
                <a:solidFill>
                  <a:srgbClr val="00B0F0"/>
                </a:solidFill>
                <a:effectLst>
                  <a:outerShdw blurRad="38100" dist="38100" dir="2700000" algn="tl">
                    <a:srgbClr val="000000">
                      <a:alpha val="43137"/>
                    </a:srgbClr>
                  </a:outerShdw>
                </a:effectLst>
              </a:rPr>
              <a:t/>
            </a:r>
            <a:br>
              <a:rPr lang="pt-PT" b="1" dirty="0">
                <a:solidFill>
                  <a:srgbClr val="00B0F0"/>
                </a:solidFill>
                <a:effectLst>
                  <a:outerShdw blurRad="38100" dist="38100" dir="2700000" algn="tl">
                    <a:srgbClr val="000000">
                      <a:alpha val="43137"/>
                    </a:srgbClr>
                  </a:outerShdw>
                </a:effectLst>
              </a:rPr>
            </a:br>
            <a:r>
              <a:rPr lang="pt-PT" sz="1000" b="1" dirty="0" smtClean="0">
                <a:solidFill>
                  <a:srgbClr val="00B0F0"/>
                </a:solidFill>
                <a:effectLst>
                  <a:outerShdw blurRad="38100" dist="38100" dir="2700000" algn="tl">
                    <a:srgbClr val="000000">
                      <a:alpha val="43137"/>
                    </a:srgbClr>
                  </a:outerShdw>
                </a:effectLst>
              </a:rPr>
              <a:t/>
            </a:r>
            <a:br>
              <a:rPr lang="pt-PT" sz="1000" b="1" dirty="0" smtClean="0">
                <a:solidFill>
                  <a:srgbClr val="00B0F0"/>
                </a:solidFill>
                <a:effectLst>
                  <a:outerShdw blurRad="38100" dist="38100" dir="2700000" algn="tl">
                    <a:srgbClr val="000000">
                      <a:alpha val="43137"/>
                    </a:srgbClr>
                  </a:outerShdw>
                </a:effectLst>
              </a:rPr>
            </a:br>
            <a:r>
              <a:rPr lang="pt-PT" sz="3200" b="1" dirty="0" err="1" smtClean="0">
                <a:solidFill>
                  <a:schemeClr val="accent1"/>
                </a:solidFill>
                <a:effectLst>
                  <a:outerShdw blurRad="38100" dist="38100" dir="2700000" algn="tl">
                    <a:srgbClr val="000000">
                      <a:alpha val="43137"/>
                    </a:srgbClr>
                  </a:outerShdw>
                </a:effectLst>
              </a:rPr>
              <a:t>Riconoscimento</a:t>
            </a:r>
            <a:r>
              <a:rPr lang="pt-PT" sz="3200" b="1" dirty="0" smtClean="0">
                <a:solidFill>
                  <a:schemeClr val="accent1"/>
                </a:solidFill>
                <a:effectLst>
                  <a:outerShdw blurRad="38100" dist="38100" dir="2700000" algn="tl">
                    <a:srgbClr val="000000">
                      <a:alpha val="43137"/>
                    </a:srgbClr>
                  </a:outerShdw>
                </a:effectLst>
              </a:rPr>
              <a:t> </a:t>
            </a:r>
            <a:r>
              <a:rPr lang="pt-PT" sz="3200" b="1" dirty="0" err="1" smtClean="0">
                <a:solidFill>
                  <a:schemeClr val="accent1"/>
                </a:solidFill>
                <a:effectLst>
                  <a:outerShdw blurRad="38100" dist="38100" dir="2700000" algn="tl">
                    <a:srgbClr val="000000">
                      <a:alpha val="43137"/>
                    </a:srgbClr>
                  </a:outerShdw>
                </a:effectLst>
              </a:rPr>
              <a:t>silenzioso</a:t>
            </a:r>
            <a:endParaRPr lang="pt-PT" sz="3200" b="1" dirty="0">
              <a:solidFill>
                <a:schemeClr val="accent1"/>
              </a:solidFill>
            </a:endParaRPr>
          </a:p>
        </p:txBody>
      </p:sp>
      <p:sp>
        <p:nvSpPr>
          <p:cNvPr id="4" name="Subtítulo 3"/>
          <p:cNvSpPr>
            <a:spLocks noGrp="1"/>
          </p:cNvSpPr>
          <p:nvPr>
            <p:ph type="subTitle" idx="1"/>
          </p:nvPr>
        </p:nvSpPr>
        <p:spPr>
          <a:xfrm>
            <a:off x="88710" y="2606723"/>
            <a:ext cx="8966579" cy="3766782"/>
          </a:xfrm>
        </p:spPr>
        <p:txBody>
          <a:bodyPr>
            <a:noAutofit/>
          </a:bodyPr>
          <a:lstStyle/>
          <a:p>
            <a:pPr algn="just"/>
            <a:r>
              <a:rPr lang="it-IT" sz="2000" i="1" dirty="0">
                <a:solidFill>
                  <a:schemeClr val="tx2"/>
                </a:solidFill>
              </a:rPr>
              <a:t>Poi, i miei nonni. I miei nonni fantastici. Mia nonna adora la mia attuale compagna, mi chiede tra un po’ più di lei che di me. </a:t>
            </a:r>
            <a:r>
              <a:rPr lang="it-IT" sz="2000" i="1" dirty="0" smtClean="0">
                <a:solidFill>
                  <a:schemeClr val="tx2"/>
                </a:solidFill>
              </a:rPr>
              <a:t>(...) </a:t>
            </a:r>
            <a:r>
              <a:rPr lang="it-IT" sz="2000" i="1" dirty="0">
                <a:solidFill>
                  <a:schemeClr val="tx2"/>
                </a:solidFill>
              </a:rPr>
              <a:t>Mentre con la mia nonna paterna (...) lì mentivo, mentivo spudoratamente. Anche se, devo dire la verità, nel momento in cui (...) facevano domande mentivo ma in realtà queste domande da un po’ di anni a questa parte non me le hanno mai fatte sulla mia vita privata, mai. Cioè per cui io credo che per esempio la mia nonna paterna a un certo punto avesse capito qualcosa e appositamente non mi chiedesse, tant’è che io mi ricordo di una battuta che fece anni fa </a:t>
            </a:r>
            <a:r>
              <a:rPr lang="it-IT" sz="2000" i="1" dirty="0" smtClean="0">
                <a:solidFill>
                  <a:schemeClr val="tx2"/>
                </a:solidFill>
              </a:rPr>
              <a:t>(...) mi </a:t>
            </a:r>
            <a:r>
              <a:rPr lang="it-IT" sz="2000" i="1" dirty="0">
                <a:solidFill>
                  <a:schemeClr val="tx2"/>
                </a:solidFill>
              </a:rPr>
              <a:t>regalò questa dote, questo corredo nuziale alla mia laurea e mi disse “tanto tu non ti sposi, la puoi usare anche adesso”. Cioè </a:t>
            </a:r>
            <a:r>
              <a:rPr lang="it-IT" sz="2000" b="1" i="1" dirty="0">
                <a:solidFill>
                  <a:schemeClr val="tx2"/>
                </a:solidFill>
              </a:rPr>
              <a:t>mi diede proprio l’approvazione</a:t>
            </a:r>
            <a:r>
              <a:rPr lang="it-IT" sz="2000" i="1" dirty="0">
                <a:solidFill>
                  <a:schemeClr val="tx2"/>
                </a:solidFill>
              </a:rPr>
              <a:t>, “fai</a:t>
            </a:r>
            <a:r>
              <a:rPr lang="it-IT" sz="2000" i="1" dirty="0" smtClean="0">
                <a:solidFill>
                  <a:schemeClr val="tx2"/>
                </a:solidFill>
              </a:rPr>
              <a:t>”. </a:t>
            </a:r>
            <a:r>
              <a:rPr lang="it-IT" sz="2000" dirty="0" smtClean="0">
                <a:solidFill>
                  <a:schemeClr val="tx2"/>
                </a:solidFill>
              </a:rPr>
              <a:t>(</a:t>
            </a:r>
            <a:r>
              <a:rPr lang="it-IT" sz="2000" dirty="0">
                <a:solidFill>
                  <a:schemeClr val="tx2"/>
                </a:solidFill>
              </a:rPr>
              <a:t>Ipazia, 35-40)</a:t>
            </a:r>
          </a:p>
          <a:p>
            <a:pPr algn="just"/>
            <a:endParaRPr lang="it-IT" sz="1800" i="1" dirty="0" smtClean="0">
              <a:solidFill>
                <a:schemeClr val="tx2"/>
              </a:solidFill>
            </a:endParaRPr>
          </a:p>
          <a:p>
            <a:pPr algn="just"/>
            <a:endParaRPr lang="it-IT" sz="1800" i="1" dirty="0">
              <a:solidFill>
                <a:schemeClr val="tx2"/>
              </a:solidFill>
            </a:endParaRPr>
          </a:p>
        </p:txBody>
      </p:sp>
    </p:spTree>
    <p:extLst>
      <p:ext uri="{BB962C8B-B14F-4D97-AF65-F5344CB8AC3E}">
        <p14:creationId xmlns:p14="http://schemas.microsoft.com/office/powerpoint/2010/main" val="3127971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779296"/>
            <a:ext cx="7772400" cy="1470025"/>
          </a:xfrm>
        </p:spPr>
        <p:txBody>
          <a:bodyPr>
            <a:normAutofit/>
          </a:bodyPr>
          <a:lstStyle/>
          <a:p>
            <a:r>
              <a:rPr lang="pt-PT" b="1" dirty="0" err="1" smtClean="0">
                <a:solidFill>
                  <a:srgbClr val="00B0F0"/>
                </a:solidFill>
                <a:effectLst>
                  <a:outerShdw blurRad="38100" dist="38100" dir="2700000" algn="tl">
                    <a:srgbClr val="000000">
                      <a:alpha val="43137"/>
                    </a:srgbClr>
                  </a:outerShdw>
                </a:effectLst>
              </a:rPr>
              <a:t>Visibilità</a:t>
            </a:r>
            <a:r>
              <a:rPr lang="pt-PT" b="1" dirty="0" smtClean="0">
                <a:solidFill>
                  <a:srgbClr val="00B0F0"/>
                </a:solidFill>
                <a:effectLst>
                  <a:outerShdw blurRad="38100" dist="38100" dir="2700000" algn="tl">
                    <a:srgbClr val="000000">
                      <a:alpha val="43137"/>
                    </a:srgbClr>
                  </a:outerShdw>
                </a:effectLst>
              </a:rPr>
              <a:t> </a:t>
            </a:r>
            <a:r>
              <a:rPr lang="pt-PT" b="1" dirty="0" err="1" smtClean="0">
                <a:solidFill>
                  <a:srgbClr val="00B0F0"/>
                </a:solidFill>
                <a:effectLst>
                  <a:outerShdw blurRad="38100" dist="38100" dir="2700000" algn="tl">
                    <a:srgbClr val="000000">
                      <a:alpha val="43137"/>
                    </a:srgbClr>
                  </a:outerShdw>
                </a:effectLst>
              </a:rPr>
              <a:t>di</a:t>
            </a:r>
            <a:r>
              <a:rPr lang="pt-PT" b="1" dirty="0" smtClean="0">
                <a:solidFill>
                  <a:srgbClr val="00B0F0"/>
                </a:solidFill>
                <a:effectLst>
                  <a:outerShdw blurRad="38100" dist="38100" dir="2700000" algn="tl">
                    <a:srgbClr val="000000">
                      <a:alpha val="43137"/>
                    </a:srgbClr>
                  </a:outerShdw>
                </a:effectLst>
              </a:rPr>
              <a:t> </a:t>
            </a:r>
            <a:r>
              <a:rPr lang="pt-PT" b="1" dirty="0" err="1" smtClean="0">
                <a:solidFill>
                  <a:srgbClr val="00B0F0"/>
                </a:solidFill>
                <a:effectLst>
                  <a:outerShdw blurRad="38100" dist="38100" dir="2700000" algn="tl">
                    <a:srgbClr val="000000">
                      <a:alpha val="43137"/>
                    </a:srgbClr>
                  </a:outerShdw>
                </a:effectLst>
              </a:rPr>
              <a:t>coppia</a:t>
            </a:r>
            <a:r>
              <a:rPr lang="pt-PT" b="1" dirty="0">
                <a:solidFill>
                  <a:srgbClr val="00B0F0"/>
                </a:solidFill>
                <a:effectLst>
                  <a:outerShdw blurRad="38100" dist="38100" dir="2700000" algn="tl">
                    <a:srgbClr val="000000">
                      <a:alpha val="43137"/>
                    </a:srgbClr>
                  </a:outerShdw>
                </a:effectLst>
              </a:rPr>
              <a:t/>
            </a:r>
            <a:br>
              <a:rPr lang="pt-PT" b="1" dirty="0">
                <a:solidFill>
                  <a:srgbClr val="00B0F0"/>
                </a:solidFill>
                <a:effectLst>
                  <a:outerShdw blurRad="38100" dist="38100" dir="2700000" algn="tl">
                    <a:srgbClr val="000000">
                      <a:alpha val="43137"/>
                    </a:srgbClr>
                  </a:outerShdw>
                </a:effectLst>
              </a:rPr>
            </a:br>
            <a:r>
              <a:rPr lang="pt-PT" sz="1100" b="1" dirty="0" smtClean="0">
                <a:solidFill>
                  <a:srgbClr val="00B0F0"/>
                </a:solidFill>
                <a:effectLst>
                  <a:outerShdw blurRad="38100" dist="38100" dir="2700000" algn="tl">
                    <a:srgbClr val="000000">
                      <a:alpha val="43137"/>
                    </a:srgbClr>
                  </a:outerShdw>
                </a:effectLst>
              </a:rPr>
              <a:t/>
            </a:r>
            <a:br>
              <a:rPr lang="pt-PT" sz="1100" b="1" dirty="0" smtClean="0">
                <a:solidFill>
                  <a:srgbClr val="00B0F0"/>
                </a:solidFill>
                <a:effectLst>
                  <a:outerShdw blurRad="38100" dist="38100" dir="2700000" algn="tl">
                    <a:srgbClr val="000000">
                      <a:alpha val="43137"/>
                    </a:srgbClr>
                  </a:outerShdw>
                </a:effectLst>
              </a:rPr>
            </a:br>
            <a:r>
              <a:rPr lang="pt-PT" sz="3200" b="1" dirty="0" smtClean="0">
                <a:solidFill>
                  <a:schemeClr val="accent1"/>
                </a:solidFill>
                <a:effectLst>
                  <a:outerShdw blurRad="38100" dist="38100" dir="2700000" algn="tl">
                    <a:srgbClr val="000000">
                      <a:alpha val="43137"/>
                    </a:srgbClr>
                  </a:outerShdw>
                </a:effectLst>
              </a:rPr>
              <a:t>“</a:t>
            </a:r>
            <a:r>
              <a:rPr lang="pt-PT" sz="3200" b="1" dirty="0" err="1" smtClean="0">
                <a:solidFill>
                  <a:schemeClr val="accent1"/>
                </a:solidFill>
                <a:effectLst>
                  <a:outerShdw blurRad="38100" dist="38100" dir="2700000" algn="tl">
                    <a:srgbClr val="000000">
                      <a:alpha val="43137"/>
                    </a:srgbClr>
                  </a:outerShdw>
                </a:effectLst>
              </a:rPr>
              <a:t>Banalizzazione</a:t>
            </a:r>
            <a:r>
              <a:rPr lang="pt-PT" sz="3200" b="1" dirty="0" smtClean="0">
                <a:solidFill>
                  <a:schemeClr val="accent1"/>
                </a:solidFill>
                <a:effectLst>
                  <a:outerShdw blurRad="38100" dist="38100" dir="2700000" algn="tl">
                    <a:srgbClr val="000000">
                      <a:alpha val="43137"/>
                    </a:srgbClr>
                  </a:outerShdw>
                </a:effectLst>
              </a:rPr>
              <a:t>”</a:t>
            </a:r>
            <a:endParaRPr lang="pt-PT" b="1" dirty="0">
              <a:solidFill>
                <a:srgbClr val="FF0000"/>
              </a:solidFill>
            </a:endParaRPr>
          </a:p>
        </p:txBody>
      </p:sp>
      <p:sp>
        <p:nvSpPr>
          <p:cNvPr id="4" name="Subtítulo 3"/>
          <p:cNvSpPr>
            <a:spLocks noGrp="1"/>
          </p:cNvSpPr>
          <p:nvPr>
            <p:ph type="subTitle" idx="1"/>
          </p:nvPr>
        </p:nvSpPr>
        <p:spPr>
          <a:xfrm>
            <a:off x="177421" y="2483893"/>
            <a:ext cx="8966579" cy="4230805"/>
          </a:xfrm>
        </p:spPr>
        <p:txBody>
          <a:bodyPr>
            <a:noAutofit/>
          </a:bodyPr>
          <a:lstStyle/>
          <a:p>
            <a:pPr algn="just"/>
            <a:r>
              <a:rPr lang="it-IT" sz="2000" i="1" dirty="0" smtClean="0">
                <a:solidFill>
                  <a:schemeClr val="tx2"/>
                </a:solidFill>
              </a:rPr>
              <a:t>Mio </a:t>
            </a:r>
            <a:r>
              <a:rPr lang="it-IT" sz="2000" i="1" dirty="0">
                <a:solidFill>
                  <a:schemeClr val="tx2"/>
                </a:solidFill>
              </a:rPr>
              <a:t>padre comunque è una persona tradizionalista, conservatrice, fascio se vuoi. Per cui ho sempre avuto remore a parlargli schiettamente, anche perché con mio padre non c’è tutto questo rapporto idilliaco, anzi. Invece ultimamente ho trovato un’apertura, inaspettata. Per cui mi chiedeva “ma Anna? Che fa? Dov’è? Come sta? Perché non la porti? A Natale perché non è con noi? Prenoto anche per lei?” Per cui ho detto “ok, è fatta”. Tutto è avvenuto anche lì in maniera assolutamente tranquilla, spontanea e naturale. </a:t>
            </a:r>
            <a:r>
              <a:rPr lang="it-IT" sz="2000" i="1" dirty="0" smtClean="0">
                <a:solidFill>
                  <a:schemeClr val="tx2"/>
                </a:solidFill>
              </a:rPr>
              <a:t>(...) Una </a:t>
            </a:r>
            <a:r>
              <a:rPr lang="it-IT" sz="2000" i="1" dirty="0">
                <a:solidFill>
                  <a:schemeClr val="tx2"/>
                </a:solidFill>
              </a:rPr>
              <a:t>volta lui mi ha detto “ok, stai tornando </a:t>
            </a:r>
            <a:r>
              <a:rPr lang="it-IT" sz="2000" i="1" dirty="0" smtClean="0">
                <a:solidFill>
                  <a:schemeClr val="tx2"/>
                </a:solidFill>
              </a:rPr>
              <a:t>(...) c’è </a:t>
            </a:r>
            <a:r>
              <a:rPr lang="it-IT" sz="2000" i="1" dirty="0">
                <a:solidFill>
                  <a:schemeClr val="tx2"/>
                </a:solidFill>
              </a:rPr>
              <a:t>anche Anna, venite a cena” ed è stato così, insomma. Per cui siamo andate a cena da loro una sera, </a:t>
            </a:r>
            <a:r>
              <a:rPr lang="it-IT" sz="2000" i="1" dirty="0" smtClean="0">
                <a:solidFill>
                  <a:schemeClr val="tx2"/>
                </a:solidFill>
              </a:rPr>
              <a:t>(...) e... e... </a:t>
            </a:r>
            <a:r>
              <a:rPr lang="it-IT" sz="2000" i="1" dirty="0">
                <a:solidFill>
                  <a:schemeClr val="tx2"/>
                </a:solidFill>
              </a:rPr>
              <a:t>diciamo che </a:t>
            </a:r>
            <a:r>
              <a:rPr lang="it-IT" sz="2000" b="1" i="1" dirty="0">
                <a:solidFill>
                  <a:schemeClr val="tx2"/>
                </a:solidFill>
              </a:rPr>
              <a:t>quello è stato un po’ l’ingresso, </a:t>
            </a:r>
            <a:r>
              <a:rPr lang="it-IT" sz="2000" b="1" i="1" dirty="0" smtClean="0">
                <a:solidFill>
                  <a:schemeClr val="tx2"/>
                </a:solidFill>
              </a:rPr>
              <a:t>no? </a:t>
            </a:r>
            <a:r>
              <a:rPr lang="it-IT" sz="2000" b="1" i="1" dirty="0">
                <a:solidFill>
                  <a:schemeClr val="tx2"/>
                </a:solidFill>
              </a:rPr>
              <a:t>Senza parlarne, però ti porto la mia compagna a casa</a:t>
            </a:r>
            <a:r>
              <a:rPr lang="it-IT" sz="2000" i="1" dirty="0">
                <a:solidFill>
                  <a:schemeClr val="tx2"/>
                </a:solidFill>
              </a:rPr>
              <a:t>, non come un’amica perché</a:t>
            </a:r>
            <a:r>
              <a:rPr lang="it-IT" sz="2000" i="1" dirty="0" smtClean="0">
                <a:solidFill>
                  <a:schemeClr val="tx2"/>
                </a:solidFill>
              </a:rPr>
              <a:t>... </a:t>
            </a:r>
            <a:r>
              <a:rPr lang="it-IT" sz="2000" i="1" dirty="0">
                <a:solidFill>
                  <a:schemeClr val="tx2"/>
                </a:solidFill>
              </a:rPr>
              <a:t>insomma, non abbiamo quella confidenza e quella spontaneità che ci può essere con mia mamma, per cui davanti a mia madre io accarezzo Anna</a:t>
            </a:r>
            <a:r>
              <a:rPr lang="it-IT" sz="2000" i="1" dirty="0" smtClean="0">
                <a:solidFill>
                  <a:schemeClr val="tx2"/>
                </a:solidFill>
              </a:rPr>
              <a:t>... </a:t>
            </a:r>
            <a:r>
              <a:rPr lang="it-IT" sz="2000" i="1" dirty="0">
                <a:solidFill>
                  <a:schemeClr val="tx2"/>
                </a:solidFill>
              </a:rPr>
              <a:t>magari non la bacio proprio però</a:t>
            </a:r>
            <a:r>
              <a:rPr lang="it-IT" sz="2000" i="1" dirty="0" smtClean="0">
                <a:solidFill>
                  <a:schemeClr val="tx2"/>
                </a:solidFill>
              </a:rPr>
              <a:t>... </a:t>
            </a:r>
            <a:r>
              <a:rPr lang="it-IT" sz="2000" i="1" dirty="0">
                <a:solidFill>
                  <a:schemeClr val="tx2"/>
                </a:solidFill>
              </a:rPr>
              <a:t>però si capisce insomma che c’è una relazione, sì. </a:t>
            </a:r>
            <a:r>
              <a:rPr lang="it-IT" sz="2000" dirty="0" smtClean="0">
                <a:solidFill>
                  <a:schemeClr val="tx2"/>
                </a:solidFill>
              </a:rPr>
              <a:t>(</a:t>
            </a:r>
            <a:r>
              <a:rPr lang="it-IT" sz="2000" dirty="0">
                <a:solidFill>
                  <a:schemeClr val="tx2"/>
                </a:solidFill>
              </a:rPr>
              <a:t>Ipazia, 35-40)</a:t>
            </a:r>
          </a:p>
          <a:p>
            <a:pPr algn="just"/>
            <a:endParaRPr lang="it-IT" sz="1800" i="1" dirty="0" smtClean="0">
              <a:solidFill>
                <a:schemeClr val="tx2"/>
              </a:solidFill>
            </a:endParaRPr>
          </a:p>
          <a:p>
            <a:pPr algn="just"/>
            <a:endParaRPr lang="it-IT" sz="1800" i="1" dirty="0">
              <a:solidFill>
                <a:schemeClr val="tx2"/>
              </a:solidFill>
            </a:endParaRPr>
          </a:p>
        </p:txBody>
      </p:sp>
    </p:spTree>
    <p:extLst>
      <p:ext uri="{BB962C8B-B14F-4D97-AF65-F5344CB8AC3E}">
        <p14:creationId xmlns:p14="http://schemas.microsoft.com/office/powerpoint/2010/main" val="12734756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779296"/>
            <a:ext cx="7772400" cy="1470025"/>
          </a:xfrm>
        </p:spPr>
        <p:txBody>
          <a:bodyPr>
            <a:normAutofit/>
          </a:bodyPr>
          <a:lstStyle/>
          <a:p>
            <a:r>
              <a:rPr lang="pt-PT" b="1" dirty="0" err="1" smtClean="0">
                <a:solidFill>
                  <a:srgbClr val="00B0F0"/>
                </a:solidFill>
                <a:effectLst>
                  <a:outerShdw blurRad="38100" dist="38100" dir="2700000" algn="tl">
                    <a:srgbClr val="000000">
                      <a:alpha val="43137"/>
                    </a:srgbClr>
                  </a:outerShdw>
                </a:effectLst>
              </a:rPr>
              <a:t>Visibilità</a:t>
            </a:r>
            <a:r>
              <a:rPr lang="pt-PT" b="1" dirty="0" smtClean="0">
                <a:solidFill>
                  <a:srgbClr val="00B0F0"/>
                </a:solidFill>
                <a:effectLst>
                  <a:outerShdw blurRad="38100" dist="38100" dir="2700000" algn="tl">
                    <a:srgbClr val="000000">
                      <a:alpha val="43137"/>
                    </a:srgbClr>
                  </a:outerShdw>
                </a:effectLst>
              </a:rPr>
              <a:t> </a:t>
            </a:r>
            <a:r>
              <a:rPr lang="pt-PT" b="1" dirty="0" err="1" smtClean="0">
                <a:solidFill>
                  <a:srgbClr val="00B0F0"/>
                </a:solidFill>
                <a:effectLst>
                  <a:outerShdw blurRad="38100" dist="38100" dir="2700000" algn="tl">
                    <a:srgbClr val="000000">
                      <a:alpha val="43137"/>
                    </a:srgbClr>
                  </a:outerShdw>
                </a:effectLst>
              </a:rPr>
              <a:t>di</a:t>
            </a:r>
            <a:r>
              <a:rPr lang="pt-PT" b="1" dirty="0" smtClean="0">
                <a:solidFill>
                  <a:srgbClr val="00B0F0"/>
                </a:solidFill>
                <a:effectLst>
                  <a:outerShdw blurRad="38100" dist="38100" dir="2700000" algn="tl">
                    <a:srgbClr val="000000">
                      <a:alpha val="43137"/>
                    </a:srgbClr>
                  </a:outerShdw>
                </a:effectLst>
              </a:rPr>
              <a:t> </a:t>
            </a:r>
            <a:r>
              <a:rPr lang="pt-PT" b="1" dirty="0" err="1" smtClean="0">
                <a:solidFill>
                  <a:srgbClr val="00B0F0"/>
                </a:solidFill>
                <a:effectLst>
                  <a:outerShdw blurRad="38100" dist="38100" dir="2700000" algn="tl">
                    <a:srgbClr val="000000">
                      <a:alpha val="43137"/>
                    </a:srgbClr>
                  </a:outerShdw>
                </a:effectLst>
              </a:rPr>
              <a:t>coppia</a:t>
            </a:r>
            <a:r>
              <a:rPr lang="pt-PT" b="1" dirty="0" smtClean="0">
                <a:solidFill>
                  <a:srgbClr val="00B0F0"/>
                </a:solidFill>
                <a:effectLst>
                  <a:outerShdw blurRad="38100" dist="38100" dir="2700000" algn="tl">
                    <a:srgbClr val="000000">
                      <a:alpha val="43137"/>
                    </a:srgbClr>
                  </a:outerShdw>
                </a:effectLst>
              </a:rPr>
              <a:t/>
            </a:r>
            <a:br>
              <a:rPr lang="pt-PT" b="1" dirty="0" smtClean="0">
                <a:solidFill>
                  <a:srgbClr val="00B0F0"/>
                </a:solidFill>
                <a:effectLst>
                  <a:outerShdw blurRad="38100" dist="38100" dir="2700000" algn="tl">
                    <a:srgbClr val="000000">
                      <a:alpha val="43137"/>
                    </a:srgbClr>
                  </a:outerShdw>
                </a:effectLst>
              </a:rPr>
            </a:br>
            <a:r>
              <a:rPr lang="pt-PT" sz="1100" b="1" dirty="0" smtClean="0">
                <a:solidFill>
                  <a:srgbClr val="00B0F0"/>
                </a:solidFill>
                <a:effectLst>
                  <a:outerShdw blurRad="38100" dist="38100" dir="2700000" algn="tl">
                    <a:srgbClr val="000000">
                      <a:alpha val="43137"/>
                    </a:srgbClr>
                  </a:outerShdw>
                </a:effectLst>
              </a:rPr>
              <a:t/>
            </a:r>
            <a:br>
              <a:rPr lang="pt-PT" sz="1100" b="1" dirty="0" smtClean="0">
                <a:solidFill>
                  <a:srgbClr val="00B0F0"/>
                </a:solidFill>
                <a:effectLst>
                  <a:outerShdw blurRad="38100" dist="38100" dir="2700000" algn="tl">
                    <a:srgbClr val="000000">
                      <a:alpha val="43137"/>
                    </a:srgbClr>
                  </a:outerShdw>
                </a:effectLst>
              </a:rPr>
            </a:br>
            <a:r>
              <a:rPr lang="pt-PT" sz="3200" b="1" dirty="0" err="1" smtClean="0">
                <a:solidFill>
                  <a:schemeClr val="accent1"/>
                </a:solidFill>
                <a:effectLst>
                  <a:outerShdw blurRad="38100" dist="38100" dir="2700000" algn="tl">
                    <a:srgbClr val="000000">
                      <a:alpha val="43137"/>
                    </a:srgbClr>
                  </a:outerShdw>
                </a:effectLst>
              </a:rPr>
              <a:t>Shock</a:t>
            </a:r>
            <a:r>
              <a:rPr lang="pt-PT" sz="3200" b="1" dirty="0" smtClean="0">
                <a:solidFill>
                  <a:schemeClr val="accent1"/>
                </a:solidFill>
                <a:effectLst>
                  <a:outerShdw blurRad="38100" dist="38100" dir="2700000" algn="tl">
                    <a:srgbClr val="000000">
                      <a:alpha val="43137"/>
                    </a:srgbClr>
                  </a:outerShdw>
                </a:effectLst>
              </a:rPr>
              <a:t> </a:t>
            </a:r>
            <a:r>
              <a:rPr lang="pt-PT" sz="3200" b="1" dirty="0" err="1" smtClean="0">
                <a:solidFill>
                  <a:schemeClr val="accent1"/>
                </a:solidFill>
                <a:effectLst>
                  <a:outerShdw blurRad="38100" dist="38100" dir="2700000" algn="tl">
                    <a:srgbClr val="000000">
                      <a:alpha val="43137"/>
                    </a:srgbClr>
                  </a:outerShdw>
                </a:effectLst>
              </a:rPr>
              <a:t>therapy</a:t>
            </a:r>
            <a:endParaRPr lang="pt-PT" b="1" dirty="0">
              <a:solidFill>
                <a:srgbClr val="FF0000"/>
              </a:solidFill>
            </a:endParaRPr>
          </a:p>
        </p:txBody>
      </p:sp>
      <p:sp>
        <p:nvSpPr>
          <p:cNvPr id="4" name="Subtítulo 3"/>
          <p:cNvSpPr>
            <a:spLocks noGrp="1"/>
          </p:cNvSpPr>
          <p:nvPr>
            <p:ph type="subTitle" idx="1"/>
          </p:nvPr>
        </p:nvSpPr>
        <p:spPr>
          <a:xfrm>
            <a:off x="177421" y="2249321"/>
            <a:ext cx="8966579" cy="5083790"/>
          </a:xfrm>
        </p:spPr>
        <p:txBody>
          <a:bodyPr>
            <a:noAutofit/>
          </a:bodyPr>
          <a:lstStyle/>
          <a:p>
            <a:pPr algn="just"/>
            <a:r>
              <a:rPr lang="it-IT" sz="1800" i="1" dirty="0" smtClean="0">
                <a:solidFill>
                  <a:schemeClr val="tx2"/>
                </a:solidFill>
              </a:rPr>
              <a:t>Però </a:t>
            </a:r>
            <a:r>
              <a:rPr lang="it-IT" sz="1800" i="1" dirty="0">
                <a:solidFill>
                  <a:schemeClr val="tx2"/>
                </a:solidFill>
              </a:rPr>
              <a:t>poi insomma nel momento in cui ho sentito l’esigenza, cioè un momento in cui ho sentito l’esigenza è stato proprio con Noe, </a:t>
            </a:r>
            <a:r>
              <a:rPr lang="it-IT" sz="1800" i="1" dirty="0" smtClean="0">
                <a:solidFill>
                  <a:schemeClr val="tx2"/>
                </a:solidFill>
              </a:rPr>
              <a:t>perché... (...) un </a:t>
            </a:r>
            <a:r>
              <a:rPr lang="it-IT" sz="1800" i="1" dirty="0">
                <a:solidFill>
                  <a:schemeClr val="tx2"/>
                </a:solidFill>
              </a:rPr>
              <a:t>po’ perché cioè era una situazione in cui ci tenevo, anche che la conoscessero e che vedessero che comunque stavo con una persona in gamba, una persona </a:t>
            </a:r>
            <a:r>
              <a:rPr lang="it-IT" sz="1800" i="1" dirty="0" smtClean="0">
                <a:solidFill>
                  <a:schemeClr val="tx2"/>
                </a:solidFill>
              </a:rPr>
              <a:t>tranquilla (...) Laureata </a:t>
            </a:r>
            <a:r>
              <a:rPr lang="it-IT" sz="1800" i="1" dirty="0">
                <a:solidFill>
                  <a:schemeClr val="tx2"/>
                </a:solidFill>
              </a:rPr>
              <a:t>con 110 e lode, cioè hai capito ‘ste cose che a mia madre fanno gola </a:t>
            </a:r>
            <a:r>
              <a:rPr lang="it-IT" sz="1800" i="1" dirty="0" smtClean="0">
                <a:solidFill>
                  <a:schemeClr val="tx2"/>
                </a:solidFill>
              </a:rPr>
              <a:t>sostanzialmente.</a:t>
            </a:r>
          </a:p>
          <a:p>
            <a:pPr algn="just"/>
            <a:endParaRPr lang="it-IT" sz="1000" i="1" dirty="0" smtClean="0">
              <a:solidFill>
                <a:schemeClr val="tx2"/>
              </a:solidFill>
            </a:endParaRPr>
          </a:p>
          <a:p>
            <a:pPr algn="just"/>
            <a:r>
              <a:rPr lang="it-IT" sz="1800" i="1" dirty="0" smtClean="0">
                <a:solidFill>
                  <a:schemeClr val="tx2"/>
                </a:solidFill>
              </a:rPr>
              <a:t>Quindi </a:t>
            </a:r>
            <a:r>
              <a:rPr lang="it-IT" sz="1800" i="1" dirty="0">
                <a:solidFill>
                  <a:schemeClr val="tx2"/>
                </a:solidFill>
              </a:rPr>
              <a:t>diciamo che lo sforzo c’è stato, è anche vero che io le ho detto “Guarda mamma, noi torneremo </a:t>
            </a:r>
            <a:r>
              <a:rPr lang="it-IT" sz="1800" i="1" dirty="0" smtClean="0">
                <a:solidFill>
                  <a:schemeClr val="tx2"/>
                </a:solidFill>
              </a:rPr>
              <a:t>(...) se </a:t>
            </a:r>
            <a:r>
              <a:rPr lang="it-IT" sz="1800" i="1" dirty="0">
                <a:solidFill>
                  <a:schemeClr val="tx2"/>
                </a:solidFill>
              </a:rPr>
              <a:t>ci vuoi </a:t>
            </a:r>
            <a:r>
              <a:rPr lang="it-IT" sz="1800" i="1" dirty="0" smtClean="0">
                <a:solidFill>
                  <a:schemeClr val="tx2"/>
                </a:solidFill>
              </a:rPr>
              <a:t>vedere </a:t>
            </a:r>
            <a:r>
              <a:rPr lang="it-IT" sz="1800" i="1" dirty="0">
                <a:solidFill>
                  <a:schemeClr val="tx2"/>
                </a:solidFill>
              </a:rPr>
              <a:t>ci inviti a cena. Se non ti va non c’è problema, però sappi che io sarò con loro”. “Ah va beh allora facciamo questa cena, facciamo questa cena”. </a:t>
            </a:r>
            <a:endParaRPr lang="it-IT" sz="1800" i="1" dirty="0" smtClean="0">
              <a:solidFill>
                <a:schemeClr val="tx2"/>
              </a:solidFill>
            </a:endParaRPr>
          </a:p>
          <a:p>
            <a:pPr algn="just"/>
            <a:endParaRPr lang="it-IT" sz="1000" i="1" dirty="0" smtClean="0">
              <a:solidFill>
                <a:schemeClr val="tx2"/>
              </a:solidFill>
            </a:endParaRPr>
          </a:p>
          <a:p>
            <a:pPr algn="just"/>
            <a:r>
              <a:rPr lang="it-IT" sz="1800" i="1" dirty="0">
                <a:solidFill>
                  <a:schemeClr val="tx2"/>
                </a:solidFill>
              </a:rPr>
              <a:t>“Mi dà fastidio che voi vi baciate, qua siamo </a:t>
            </a:r>
            <a:r>
              <a:rPr lang="it-IT" sz="1800" i="1" dirty="0" smtClean="0">
                <a:solidFill>
                  <a:schemeClr val="tx2"/>
                </a:solidFill>
              </a:rPr>
              <a:t>in </a:t>
            </a:r>
            <a:r>
              <a:rPr lang="it-IT" sz="1800" i="1" dirty="0">
                <a:solidFill>
                  <a:schemeClr val="tx2"/>
                </a:solidFill>
              </a:rPr>
              <a:t>ospedale…”. Oh ma qui veramente, cioè io sto male e tu mi vieni a attaccare i pipponi su me, la mia compagna, cosa facciamo. A parte il fatto che non so se lo sai che viviamo insieme, comunque quelle cose le faremmo. “Ma di fronte a me mi dà fastidio”. “Oh, cioè io quel momento c’ho per vederla, quella è la visita parenti eh, già è tanto che ce la fanno entrare alla visita parenti”. Guarda ti giuro, lì fu un inferno, lì fu veramente </a:t>
            </a:r>
            <a:r>
              <a:rPr lang="it-IT" sz="1800" i="1" dirty="0" smtClean="0">
                <a:solidFill>
                  <a:schemeClr val="tx2"/>
                </a:solidFill>
              </a:rPr>
              <a:t>l’inferno. </a:t>
            </a:r>
            <a:r>
              <a:rPr lang="it-IT" sz="1800" dirty="0" smtClean="0">
                <a:solidFill>
                  <a:schemeClr val="tx2"/>
                </a:solidFill>
              </a:rPr>
              <a:t>(</a:t>
            </a:r>
            <a:r>
              <a:rPr lang="it-IT" sz="1800" dirty="0">
                <a:solidFill>
                  <a:schemeClr val="tx2"/>
                </a:solidFill>
              </a:rPr>
              <a:t>Lenù, 25-30)</a:t>
            </a:r>
            <a:endParaRPr lang="pt-PT" sz="1800" dirty="0">
              <a:solidFill>
                <a:schemeClr val="tx2"/>
              </a:solidFill>
            </a:endParaRPr>
          </a:p>
          <a:p>
            <a:pPr algn="just"/>
            <a:endParaRPr lang="it-IT" sz="1800" i="1" dirty="0" smtClean="0">
              <a:solidFill>
                <a:schemeClr val="tx2"/>
              </a:solidFill>
            </a:endParaRPr>
          </a:p>
          <a:p>
            <a:pPr algn="just"/>
            <a:endParaRPr lang="it-IT" sz="1800" i="1" dirty="0">
              <a:solidFill>
                <a:schemeClr val="tx2"/>
              </a:solidFill>
            </a:endParaRPr>
          </a:p>
        </p:txBody>
      </p:sp>
    </p:spTree>
    <p:extLst>
      <p:ext uri="{BB962C8B-B14F-4D97-AF65-F5344CB8AC3E}">
        <p14:creationId xmlns:p14="http://schemas.microsoft.com/office/powerpoint/2010/main" val="7493985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779296"/>
            <a:ext cx="7772400" cy="1470025"/>
          </a:xfrm>
        </p:spPr>
        <p:txBody>
          <a:bodyPr/>
          <a:lstStyle/>
          <a:p>
            <a:r>
              <a:rPr lang="pt-PT" b="1" dirty="0" err="1">
                <a:solidFill>
                  <a:srgbClr val="00B0F0"/>
                </a:solidFill>
                <a:effectLst>
                  <a:outerShdw blurRad="38100" dist="38100" dir="2700000" algn="tl">
                    <a:srgbClr val="000000">
                      <a:alpha val="43137"/>
                    </a:srgbClr>
                  </a:outerShdw>
                </a:effectLst>
              </a:rPr>
              <a:t>Visibilità</a:t>
            </a:r>
            <a:r>
              <a:rPr lang="pt-PT" b="1" dirty="0">
                <a:solidFill>
                  <a:srgbClr val="00B0F0"/>
                </a:solidFill>
                <a:effectLst>
                  <a:outerShdw blurRad="38100" dist="38100" dir="2700000" algn="tl">
                    <a:srgbClr val="000000">
                      <a:alpha val="43137"/>
                    </a:srgbClr>
                  </a:outerShdw>
                </a:effectLst>
              </a:rPr>
              <a:t> </a:t>
            </a:r>
            <a:r>
              <a:rPr lang="pt-PT" b="1" dirty="0" err="1">
                <a:solidFill>
                  <a:srgbClr val="00B0F0"/>
                </a:solidFill>
                <a:effectLst>
                  <a:outerShdw blurRad="38100" dist="38100" dir="2700000" algn="tl">
                    <a:srgbClr val="000000">
                      <a:alpha val="43137"/>
                    </a:srgbClr>
                  </a:outerShdw>
                </a:effectLst>
              </a:rPr>
              <a:t>perché</a:t>
            </a:r>
            <a:r>
              <a:rPr lang="pt-PT" b="1" dirty="0">
                <a:solidFill>
                  <a:srgbClr val="00B0F0"/>
                </a:solidFill>
                <a:effectLst>
                  <a:outerShdw blurRad="38100" dist="38100" dir="2700000" algn="tl">
                    <a:srgbClr val="000000">
                      <a:alpha val="43137"/>
                    </a:srgbClr>
                  </a:outerShdw>
                </a:effectLst>
              </a:rPr>
              <a:t/>
            </a:r>
            <a:br>
              <a:rPr lang="pt-PT" b="1" dirty="0">
                <a:solidFill>
                  <a:srgbClr val="00B0F0"/>
                </a:solidFill>
                <a:effectLst>
                  <a:outerShdw blurRad="38100" dist="38100" dir="2700000" algn="tl">
                    <a:srgbClr val="000000">
                      <a:alpha val="43137"/>
                    </a:srgbClr>
                  </a:outerShdw>
                </a:effectLst>
              </a:rPr>
            </a:br>
            <a:r>
              <a:rPr lang="pt-PT" sz="1100" dirty="0">
                <a:solidFill>
                  <a:srgbClr val="FF0000"/>
                </a:solidFill>
                <a:effectLst>
                  <a:outerShdw blurRad="38100" dist="38100" dir="2700000" algn="tl">
                    <a:srgbClr val="000000">
                      <a:alpha val="43137"/>
                    </a:srgbClr>
                  </a:outerShdw>
                </a:effectLst>
              </a:rPr>
              <a:t/>
            </a:r>
            <a:br>
              <a:rPr lang="pt-PT" sz="1100" dirty="0">
                <a:solidFill>
                  <a:srgbClr val="FF0000"/>
                </a:solidFill>
                <a:effectLst>
                  <a:outerShdw blurRad="38100" dist="38100" dir="2700000" algn="tl">
                    <a:srgbClr val="000000">
                      <a:alpha val="43137"/>
                    </a:srgbClr>
                  </a:outerShdw>
                </a:effectLst>
              </a:rPr>
            </a:br>
            <a:r>
              <a:rPr lang="pt-PT" sz="3200" b="1" dirty="0" err="1">
                <a:solidFill>
                  <a:schemeClr val="accent1"/>
                </a:solidFill>
                <a:effectLst>
                  <a:outerShdw blurRad="38100" dist="38100" dir="2700000" algn="tl">
                    <a:srgbClr val="000000">
                      <a:alpha val="43137"/>
                    </a:srgbClr>
                  </a:outerShdw>
                </a:effectLst>
              </a:rPr>
              <a:t>Benessere</a:t>
            </a:r>
            <a:r>
              <a:rPr lang="pt-PT" sz="3200" b="1" dirty="0">
                <a:solidFill>
                  <a:schemeClr val="accent1"/>
                </a:solidFill>
                <a:effectLst>
                  <a:outerShdw blurRad="38100" dist="38100" dir="2700000" algn="tl">
                    <a:srgbClr val="000000">
                      <a:alpha val="43137"/>
                    </a:srgbClr>
                  </a:outerShdw>
                </a:effectLst>
              </a:rPr>
              <a:t> </a:t>
            </a:r>
            <a:r>
              <a:rPr lang="pt-PT" sz="3200" b="1" dirty="0" err="1">
                <a:solidFill>
                  <a:schemeClr val="accent1"/>
                </a:solidFill>
                <a:effectLst>
                  <a:outerShdw blurRad="38100" dist="38100" dir="2700000" algn="tl">
                    <a:srgbClr val="000000">
                      <a:alpha val="43137"/>
                    </a:srgbClr>
                  </a:outerShdw>
                </a:effectLst>
              </a:rPr>
              <a:t>relazionale</a:t>
            </a:r>
            <a:endParaRPr lang="pt-PT" sz="3200" b="1" dirty="0">
              <a:solidFill>
                <a:schemeClr val="accent1"/>
              </a:solidFill>
              <a:effectLst>
                <a:outerShdw blurRad="38100" dist="38100" dir="2700000" algn="tl">
                  <a:srgbClr val="000000">
                    <a:alpha val="43137"/>
                  </a:srgbClr>
                </a:outerShdw>
              </a:effectLst>
            </a:endParaRPr>
          </a:p>
        </p:txBody>
      </p:sp>
      <p:sp>
        <p:nvSpPr>
          <p:cNvPr id="4" name="Subtítulo 3"/>
          <p:cNvSpPr>
            <a:spLocks noGrp="1"/>
          </p:cNvSpPr>
          <p:nvPr>
            <p:ph type="subTitle" idx="1"/>
          </p:nvPr>
        </p:nvSpPr>
        <p:spPr>
          <a:xfrm>
            <a:off x="177421" y="2645104"/>
            <a:ext cx="8966579" cy="4353637"/>
          </a:xfrm>
        </p:spPr>
        <p:txBody>
          <a:bodyPr>
            <a:noAutofit/>
          </a:bodyPr>
          <a:lstStyle/>
          <a:p>
            <a:pPr algn="just"/>
            <a:r>
              <a:rPr lang="it-IT" sz="2000" i="1" dirty="0">
                <a:solidFill>
                  <a:schemeClr val="tx2"/>
                </a:solidFill>
              </a:rPr>
              <a:t>S</a:t>
            </a:r>
            <a:r>
              <a:rPr lang="it-IT" sz="2000" i="1" dirty="0" smtClean="0">
                <a:solidFill>
                  <a:schemeClr val="tx2"/>
                </a:solidFill>
              </a:rPr>
              <a:t>ono </a:t>
            </a:r>
            <a:r>
              <a:rPr lang="it-IT" sz="2000" i="1" dirty="0">
                <a:solidFill>
                  <a:schemeClr val="tx2"/>
                </a:solidFill>
              </a:rPr>
              <a:t>dell’opinione che non dobbiamo essere noi a farci carico, cioè per lo meno non più di quanto ci comporti. Cioè nel senso io mi posso far carico per quello che comporta appunto l’accettazione della mia compagna, ma perché? Perché se io voglio vederti e voglio renderti partecipe della mia vita devo renderti partecipe anche di quella parte della mia vita no? Se io voglio </a:t>
            </a:r>
            <a:r>
              <a:rPr lang="it-IT" sz="2000" i="1" dirty="0" smtClean="0">
                <a:solidFill>
                  <a:schemeClr val="tx2"/>
                </a:solidFill>
              </a:rPr>
              <a:t>(...) scendere </a:t>
            </a:r>
            <a:r>
              <a:rPr lang="it-IT" sz="2000" i="1" dirty="0">
                <a:solidFill>
                  <a:schemeClr val="tx2"/>
                </a:solidFill>
              </a:rPr>
              <a:t>a </a:t>
            </a:r>
            <a:r>
              <a:rPr lang="it-IT" sz="2000" i="1" dirty="0" smtClean="0">
                <a:solidFill>
                  <a:schemeClr val="tx2"/>
                </a:solidFill>
              </a:rPr>
              <a:t>Natale</a:t>
            </a:r>
            <a:r>
              <a:rPr lang="it-IT" sz="2000" i="1" dirty="0">
                <a:solidFill>
                  <a:schemeClr val="tx2"/>
                </a:solidFill>
              </a:rPr>
              <a:t>, però so che la mia compagna sta da sola, vorrei poter dire sto scendendo con lei, oppure vorrei poter dire tranquillamente “Me ne rimango qua perché Noe sta da sola”, cioè capito, non è… </a:t>
            </a:r>
            <a:r>
              <a:rPr lang="it-IT" sz="2000" b="1" i="1" dirty="0">
                <a:solidFill>
                  <a:schemeClr val="tx2"/>
                </a:solidFill>
              </a:rPr>
              <a:t>non è una battaglia per i diritti dei gay, è una battaglia per… per quello che mi interessa a me in relazione a </a:t>
            </a:r>
            <a:r>
              <a:rPr lang="it-IT" sz="2000" b="1" i="1" dirty="0" smtClean="0">
                <a:solidFill>
                  <a:schemeClr val="tx2"/>
                </a:solidFill>
              </a:rPr>
              <a:t>loro</a:t>
            </a:r>
            <a:r>
              <a:rPr lang="it-IT" sz="2000" i="1" dirty="0" smtClean="0">
                <a:solidFill>
                  <a:schemeClr val="tx2"/>
                </a:solidFill>
              </a:rPr>
              <a:t>. </a:t>
            </a:r>
            <a:r>
              <a:rPr lang="it-IT" sz="2000" dirty="0" smtClean="0">
                <a:solidFill>
                  <a:schemeClr val="tx2"/>
                </a:solidFill>
              </a:rPr>
              <a:t>(</a:t>
            </a:r>
            <a:r>
              <a:rPr lang="it-IT" sz="2000" dirty="0">
                <a:solidFill>
                  <a:schemeClr val="tx2"/>
                </a:solidFill>
              </a:rPr>
              <a:t>Lenù, 25-30)</a:t>
            </a:r>
          </a:p>
          <a:p>
            <a:pPr algn="just"/>
            <a:endParaRPr lang="it-IT" sz="1800" dirty="0" smtClean="0">
              <a:solidFill>
                <a:schemeClr val="tx2"/>
              </a:solidFill>
            </a:endParaRPr>
          </a:p>
          <a:p>
            <a:pPr algn="just"/>
            <a:endParaRPr lang="it-IT" sz="1800" i="1" dirty="0" smtClean="0">
              <a:solidFill>
                <a:schemeClr val="tx2"/>
              </a:solidFill>
            </a:endParaRPr>
          </a:p>
          <a:p>
            <a:pPr algn="just"/>
            <a:endParaRPr lang="it-IT" sz="1800" i="1" dirty="0">
              <a:solidFill>
                <a:schemeClr val="tx2"/>
              </a:solidFill>
            </a:endParaRPr>
          </a:p>
        </p:txBody>
      </p:sp>
    </p:spTree>
    <p:extLst>
      <p:ext uri="{BB962C8B-B14F-4D97-AF65-F5344CB8AC3E}">
        <p14:creationId xmlns:p14="http://schemas.microsoft.com/office/powerpoint/2010/main" val="27609334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779296"/>
            <a:ext cx="7772400" cy="1470025"/>
          </a:xfrm>
        </p:spPr>
        <p:txBody>
          <a:bodyPr>
            <a:normAutofit fontScale="90000"/>
          </a:bodyPr>
          <a:lstStyle/>
          <a:p>
            <a:r>
              <a:rPr lang="pt-PT" sz="4900" b="1" dirty="0" err="1">
                <a:solidFill>
                  <a:srgbClr val="00B0F0"/>
                </a:solidFill>
                <a:effectLst>
                  <a:outerShdw blurRad="38100" dist="38100" dir="2700000" algn="tl">
                    <a:srgbClr val="000000">
                      <a:alpha val="43137"/>
                    </a:srgbClr>
                  </a:outerShdw>
                </a:effectLst>
              </a:rPr>
              <a:t>Visibilità</a:t>
            </a:r>
            <a:r>
              <a:rPr lang="pt-PT" b="1" dirty="0">
                <a:solidFill>
                  <a:srgbClr val="00B0F0"/>
                </a:solidFill>
                <a:effectLst>
                  <a:outerShdw blurRad="38100" dist="38100" dir="2700000" algn="tl">
                    <a:srgbClr val="000000">
                      <a:alpha val="43137"/>
                    </a:srgbClr>
                  </a:outerShdw>
                </a:effectLst>
              </a:rPr>
              <a:t> </a:t>
            </a:r>
            <a:r>
              <a:rPr lang="pt-PT" sz="4900" b="1" dirty="0" err="1" smtClean="0">
                <a:solidFill>
                  <a:srgbClr val="00B0F0"/>
                </a:solidFill>
                <a:effectLst>
                  <a:outerShdw blurRad="38100" dist="38100" dir="2700000" algn="tl">
                    <a:srgbClr val="000000">
                      <a:alpha val="43137"/>
                    </a:srgbClr>
                  </a:outerShdw>
                </a:effectLst>
              </a:rPr>
              <a:t>perché</a:t>
            </a:r>
            <a:r>
              <a:rPr lang="pt-PT" b="1" dirty="0" smtClean="0">
                <a:solidFill>
                  <a:srgbClr val="00B0F0"/>
                </a:solidFill>
                <a:effectLst>
                  <a:outerShdw blurRad="38100" dist="38100" dir="2700000" algn="tl">
                    <a:srgbClr val="000000">
                      <a:alpha val="43137"/>
                    </a:srgbClr>
                  </a:outerShdw>
                </a:effectLst>
              </a:rPr>
              <a:t/>
            </a:r>
            <a:br>
              <a:rPr lang="pt-PT" b="1" dirty="0" smtClean="0">
                <a:solidFill>
                  <a:srgbClr val="00B0F0"/>
                </a:solidFill>
                <a:effectLst>
                  <a:outerShdw blurRad="38100" dist="38100" dir="2700000" algn="tl">
                    <a:srgbClr val="000000">
                      <a:alpha val="43137"/>
                    </a:srgbClr>
                  </a:outerShdw>
                </a:effectLst>
              </a:rPr>
            </a:br>
            <a:r>
              <a:rPr lang="pt-PT" sz="1100" b="1" dirty="0" smtClean="0">
                <a:solidFill>
                  <a:srgbClr val="00B0F0"/>
                </a:solidFill>
                <a:effectLst>
                  <a:outerShdw blurRad="38100" dist="38100" dir="2700000" algn="tl">
                    <a:srgbClr val="000000">
                      <a:alpha val="43137"/>
                    </a:srgbClr>
                  </a:outerShdw>
                </a:effectLst>
              </a:rPr>
              <a:t/>
            </a:r>
            <a:br>
              <a:rPr lang="pt-PT" sz="1100" b="1" dirty="0" smtClean="0">
                <a:solidFill>
                  <a:srgbClr val="00B0F0"/>
                </a:solidFill>
                <a:effectLst>
                  <a:outerShdw blurRad="38100" dist="38100" dir="2700000" algn="tl">
                    <a:srgbClr val="000000">
                      <a:alpha val="43137"/>
                    </a:srgbClr>
                  </a:outerShdw>
                </a:effectLst>
              </a:rPr>
            </a:br>
            <a:r>
              <a:rPr lang="pt-PT" sz="3600" b="1" dirty="0" smtClean="0">
                <a:solidFill>
                  <a:schemeClr val="accent1"/>
                </a:solidFill>
                <a:effectLst>
                  <a:outerShdw blurRad="38100" dist="38100" dir="2700000" algn="tl">
                    <a:srgbClr val="000000">
                      <a:alpha val="43137"/>
                    </a:srgbClr>
                  </a:outerShdw>
                </a:effectLst>
              </a:rPr>
              <a:t>Valore </a:t>
            </a:r>
            <a:r>
              <a:rPr lang="pt-PT" sz="3600" b="1" dirty="0" err="1" smtClean="0">
                <a:solidFill>
                  <a:schemeClr val="accent1"/>
                </a:solidFill>
                <a:effectLst>
                  <a:outerShdw blurRad="38100" dist="38100" dir="2700000" algn="tl">
                    <a:srgbClr val="000000">
                      <a:alpha val="43137"/>
                    </a:srgbClr>
                  </a:outerShdw>
                </a:effectLst>
              </a:rPr>
              <a:t>sociale</a:t>
            </a:r>
            <a:endParaRPr lang="pt-PT" sz="3600" dirty="0">
              <a:solidFill>
                <a:srgbClr val="FF0000"/>
              </a:solidFill>
            </a:endParaRPr>
          </a:p>
        </p:txBody>
      </p:sp>
      <p:sp>
        <p:nvSpPr>
          <p:cNvPr id="4" name="Subtítulo 3"/>
          <p:cNvSpPr>
            <a:spLocks noGrp="1"/>
          </p:cNvSpPr>
          <p:nvPr>
            <p:ph type="subTitle" idx="1"/>
          </p:nvPr>
        </p:nvSpPr>
        <p:spPr>
          <a:xfrm>
            <a:off x="177421" y="2249321"/>
            <a:ext cx="8966579" cy="4353637"/>
          </a:xfrm>
        </p:spPr>
        <p:txBody>
          <a:bodyPr>
            <a:noAutofit/>
          </a:bodyPr>
          <a:lstStyle/>
          <a:p>
            <a:pPr algn="just"/>
            <a:r>
              <a:rPr lang="it-IT" sz="1800" i="1" dirty="0" smtClean="0">
                <a:solidFill>
                  <a:schemeClr val="tx2"/>
                </a:solidFill>
              </a:rPr>
              <a:t>Se non </a:t>
            </a:r>
            <a:r>
              <a:rPr lang="it-IT" sz="1800" i="1" dirty="0">
                <a:solidFill>
                  <a:schemeClr val="tx2"/>
                </a:solidFill>
              </a:rPr>
              <a:t>inizi dal tuo orto è inutile che vai a coltivare l’orto del tuo vicino, prima devi levà le erbacce dal tuo di orto. </a:t>
            </a:r>
            <a:r>
              <a:rPr lang="it-IT" sz="1800" i="1" dirty="0" smtClean="0">
                <a:solidFill>
                  <a:schemeClr val="tx2"/>
                </a:solidFill>
              </a:rPr>
              <a:t>(…) </a:t>
            </a:r>
            <a:r>
              <a:rPr lang="it-IT" sz="1800" i="1" dirty="0">
                <a:solidFill>
                  <a:schemeClr val="tx2"/>
                </a:solidFill>
              </a:rPr>
              <a:t>forse il fatto che io non mi sia mai nascosta, abbia sempre imposto un po’ il mio essereee, a volte anche non curante, eh? Sono sincera. Io dico “Io sono omosessuale, amo le donne, questa è la mia </a:t>
            </a:r>
            <a:r>
              <a:rPr lang="it-IT" sz="1800" i="1" dirty="0" smtClean="0">
                <a:solidFill>
                  <a:schemeClr val="tx2"/>
                </a:solidFill>
              </a:rPr>
              <a:t>compagna (...)”. </a:t>
            </a:r>
            <a:r>
              <a:rPr lang="it-IT" sz="1800" i="1" dirty="0">
                <a:solidFill>
                  <a:schemeClr val="tx2"/>
                </a:solidFill>
              </a:rPr>
              <a:t>Capito? Non mi sono mai preoccupata di dire “Ah forse gli può dare fastidio, forse</a:t>
            </a:r>
            <a:r>
              <a:rPr lang="it-IT" sz="1800" i="1" dirty="0" smtClean="0">
                <a:solidFill>
                  <a:schemeClr val="tx2"/>
                </a:solidFill>
              </a:rPr>
              <a:t>…” </a:t>
            </a:r>
            <a:r>
              <a:rPr lang="it-IT" sz="1800" i="1" dirty="0">
                <a:solidFill>
                  <a:schemeClr val="tx2"/>
                </a:solidFill>
              </a:rPr>
              <a:t>perché non ti deve dare fastidio, quindi è così e basta. Quindi probabilmente questo mio modo di approcciarmi anche alla mia famiglia, ai miei parenti, così, mi ha sempre un po’, come posso dire, non portato poi alla discussione</a:t>
            </a:r>
            <a:r>
              <a:rPr lang="it-IT" sz="1800" i="1" dirty="0" smtClean="0">
                <a:solidFill>
                  <a:schemeClr val="tx2"/>
                </a:solidFill>
              </a:rPr>
              <a:t>. (...) </a:t>
            </a:r>
            <a:r>
              <a:rPr lang="it-IT" sz="1800" i="1" dirty="0">
                <a:solidFill>
                  <a:schemeClr val="tx2"/>
                </a:solidFill>
              </a:rPr>
              <a:t>Questo è </a:t>
            </a:r>
            <a:r>
              <a:rPr lang="it-IT" sz="1800" i="1" dirty="0" smtClean="0">
                <a:solidFill>
                  <a:schemeClr val="tx2"/>
                </a:solidFill>
              </a:rPr>
              <a:t>fondamentalmente (…) </a:t>
            </a:r>
            <a:r>
              <a:rPr lang="it-IT" sz="1800" i="1" dirty="0">
                <a:solidFill>
                  <a:schemeClr val="tx2"/>
                </a:solidFill>
              </a:rPr>
              <a:t>ho tante conoscenze, tante amicizie eterosessuali che comunque vengono al gay </a:t>
            </a:r>
            <a:r>
              <a:rPr lang="it-IT" sz="1800" i="1" dirty="0" smtClean="0">
                <a:solidFill>
                  <a:schemeClr val="tx2"/>
                </a:solidFill>
              </a:rPr>
              <a:t>pride (...) tante </a:t>
            </a:r>
            <a:r>
              <a:rPr lang="it-IT" sz="1800" i="1" dirty="0">
                <a:solidFill>
                  <a:schemeClr val="tx2"/>
                </a:solidFill>
              </a:rPr>
              <a:t>persone con bambini che comunque sostengono, gli fanno un’apertura mentale, cioè quella è la mia tra virgolette vittoria no? Perché probabilmente il fatto che io sia così spontanea nel mio essere, nella mia persona, fa sentire anche altre persone a loro agio. E quindi a loro agio li porta a dire “Parliamone, conosciamo questa situazione, che cosa succede, e quindi poi </a:t>
            </a:r>
            <a:r>
              <a:rPr lang="it-IT" sz="1800" i="1" dirty="0" smtClean="0">
                <a:solidFill>
                  <a:schemeClr val="tx2"/>
                </a:solidFill>
              </a:rPr>
              <a:t>appoggiamola (...) proprio </a:t>
            </a:r>
            <a:r>
              <a:rPr lang="it-IT" sz="1800" i="1" dirty="0">
                <a:solidFill>
                  <a:schemeClr val="tx2"/>
                </a:solidFill>
              </a:rPr>
              <a:t>perché ci credo e proprio perché a fianco ho una persona che vive questa situazione in maniera molto libera e spontanea, e quindi non ci vedo niente di diverso, niente di strano, niente di </a:t>
            </a:r>
            <a:r>
              <a:rPr lang="it-IT" sz="1800" i="1" dirty="0" smtClean="0">
                <a:solidFill>
                  <a:schemeClr val="tx2"/>
                </a:solidFill>
              </a:rPr>
              <a:t>anormale”. </a:t>
            </a:r>
            <a:r>
              <a:rPr lang="it-IT" sz="1800" i="1" dirty="0">
                <a:solidFill>
                  <a:schemeClr val="tx2"/>
                </a:solidFill>
              </a:rPr>
              <a:t>Questa è già la mia vittoria </a:t>
            </a:r>
            <a:r>
              <a:rPr lang="it-IT" sz="1800" dirty="0">
                <a:solidFill>
                  <a:schemeClr val="tx2"/>
                </a:solidFill>
              </a:rPr>
              <a:t>(Vittoria, 30-35)</a:t>
            </a:r>
            <a:endParaRPr lang="it-IT" sz="1800" dirty="0" smtClean="0">
              <a:solidFill>
                <a:schemeClr val="tx2"/>
              </a:solidFill>
            </a:endParaRPr>
          </a:p>
          <a:p>
            <a:pPr algn="just"/>
            <a:endParaRPr lang="it-IT" sz="1800" i="1" dirty="0" smtClean="0">
              <a:solidFill>
                <a:schemeClr val="tx2"/>
              </a:solidFill>
            </a:endParaRPr>
          </a:p>
          <a:p>
            <a:pPr algn="just"/>
            <a:endParaRPr lang="it-IT" sz="1800" i="1" dirty="0">
              <a:solidFill>
                <a:schemeClr val="tx2"/>
              </a:solidFill>
            </a:endParaRPr>
          </a:p>
        </p:txBody>
      </p:sp>
    </p:spTree>
    <p:extLst>
      <p:ext uri="{BB962C8B-B14F-4D97-AF65-F5344CB8AC3E}">
        <p14:creationId xmlns:p14="http://schemas.microsoft.com/office/powerpoint/2010/main" val="41386920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Retângulo 1"/>
          <p:cNvSpPr/>
          <p:nvPr/>
        </p:nvSpPr>
        <p:spPr>
          <a:xfrm>
            <a:off x="696038" y="3911952"/>
            <a:ext cx="7895230" cy="1200329"/>
          </a:xfrm>
          <a:prstGeom prst="rect">
            <a:avLst/>
          </a:prstGeom>
        </p:spPr>
        <p:txBody>
          <a:bodyPr wrap="square">
            <a:spAutoFit/>
          </a:bodyPr>
          <a:lstStyle/>
          <a:p>
            <a:pPr algn="ctr"/>
            <a:r>
              <a:rPr lang="pt-PT" sz="2400" dirty="0" smtClean="0">
                <a:hlinkClick r:id="rId3"/>
              </a:rPr>
              <a:t>www.ces.uc.pt/intimate</a:t>
            </a:r>
            <a:endParaRPr lang="pt-PT" sz="2400" dirty="0"/>
          </a:p>
          <a:p>
            <a:pPr algn="ctr"/>
            <a:endParaRPr lang="pt-PT" sz="2400" dirty="0"/>
          </a:p>
          <a:p>
            <a:pPr algn="ctr"/>
            <a:r>
              <a:rPr lang="es-ES" sz="2400" dirty="0">
                <a:hlinkClick r:id="rId4"/>
              </a:rPr>
              <a:t>https://www.facebook.com/ces.intimate</a:t>
            </a:r>
            <a:endParaRPr lang="es-ES" sz="2400" dirty="0"/>
          </a:p>
        </p:txBody>
      </p:sp>
      <p:sp>
        <p:nvSpPr>
          <p:cNvPr id="4" name="Subtítulo 3"/>
          <p:cNvSpPr>
            <a:spLocks noGrp="1"/>
          </p:cNvSpPr>
          <p:nvPr>
            <p:ph type="subTitle" idx="1"/>
          </p:nvPr>
        </p:nvSpPr>
        <p:spPr>
          <a:xfrm>
            <a:off x="1487609" y="1963000"/>
            <a:ext cx="6366680" cy="1757884"/>
          </a:xfrm>
        </p:spPr>
        <p:txBody>
          <a:bodyPr>
            <a:normAutofit/>
          </a:bodyPr>
          <a:lstStyle/>
          <a:p>
            <a:r>
              <a:rPr lang="it-IT" b="1" dirty="0" smtClean="0">
                <a:solidFill>
                  <a:schemeClr val="accent1"/>
                </a:solidFill>
              </a:rPr>
              <a:t>Primo convegno tematico INTIMATE</a:t>
            </a:r>
          </a:p>
          <a:p>
            <a:r>
              <a:rPr lang="it-IT" b="1" dirty="0">
                <a:solidFill>
                  <a:schemeClr val="accent1"/>
                </a:solidFill>
              </a:rPr>
              <a:t>30-31 marzo 2016 </a:t>
            </a:r>
            <a:r>
              <a:rPr lang="it-IT" b="1" dirty="0" smtClean="0">
                <a:solidFill>
                  <a:schemeClr val="accent1"/>
                </a:solidFill>
              </a:rPr>
              <a:t>- Coimbra</a:t>
            </a:r>
            <a:endParaRPr lang="it-IT" b="1" dirty="0">
              <a:solidFill>
                <a:schemeClr val="accent1"/>
              </a:solidFill>
            </a:endParaRPr>
          </a:p>
          <a:p>
            <a:endParaRPr lang="it-IT" dirty="0">
              <a:solidFill>
                <a:schemeClr val="accent1"/>
              </a:solidFill>
            </a:endParaRPr>
          </a:p>
        </p:txBody>
      </p:sp>
    </p:spTree>
    <p:extLst>
      <p:ext uri="{BB962C8B-B14F-4D97-AF65-F5344CB8AC3E}">
        <p14:creationId xmlns:p14="http://schemas.microsoft.com/office/powerpoint/2010/main" val="19730949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Retângulo 1"/>
          <p:cNvSpPr/>
          <p:nvPr/>
        </p:nvSpPr>
        <p:spPr>
          <a:xfrm>
            <a:off x="696038" y="3911952"/>
            <a:ext cx="7895230" cy="461665"/>
          </a:xfrm>
          <a:prstGeom prst="rect">
            <a:avLst/>
          </a:prstGeom>
        </p:spPr>
        <p:txBody>
          <a:bodyPr wrap="square">
            <a:spAutoFit/>
          </a:bodyPr>
          <a:lstStyle/>
          <a:p>
            <a:pPr algn="ctr"/>
            <a:endParaRPr lang="es-ES" sz="2400" dirty="0"/>
          </a:p>
        </p:txBody>
      </p:sp>
      <p:sp>
        <p:nvSpPr>
          <p:cNvPr id="4" name="Subtítulo 3"/>
          <p:cNvSpPr>
            <a:spLocks noGrp="1"/>
          </p:cNvSpPr>
          <p:nvPr>
            <p:ph type="subTitle" idx="1"/>
          </p:nvPr>
        </p:nvSpPr>
        <p:spPr>
          <a:xfrm>
            <a:off x="1487609" y="2714725"/>
            <a:ext cx="6366680" cy="1428059"/>
          </a:xfrm>
          <a:effectLst>
            <a:outerShdw blurRad="152400" dist="317500" dir="5400000" sx="90000" sy="-19000" rotWithShape="0">
              <a:prstClr val="black">
                <a:alpha val="15000"/>
              </a:prstClr>
            </a:outerShdw>
          </a:effectLst>
        </p:spPr>
        <p:style>
          <a:lnRef idx="0">
            <a:schemeClr val="accent1"/>
          </a:lnRef>
          <a:fillRef idx="3">
            <a:schemeClr val="accent1"/>
          </a:fillRef>
          <a:effectRef idx="3">
            <a:schemeClr val="accent1"/>
          </a:effectRef>
          <a:fontRef idx="minor">
            <a:schemeClr val="lt1"/>
          </a:fontRef>
        </p:style>
        <p:txBody>
          <a:bodyPr>
            <a:normAutofit/>
          </a:bodyPr>
          <a:lstStyle/>
          <a:p>
            <a:r>
              <a:rPr lang="it-IT" sz="7200" b="1" dirty="0" smtClean="0">
                <a:solidFill>
                  <a:schemeClr val="accent4"/>
                </a:solidFill>
                <a:effectLst>
                  <a:outerShdw blurRad="38100" dist="38100" dir="2700000" algn="tl">
                    <a:srgbClr val="000000">
                      <a:alpha val="43137"/>
                    </a:srgbClr>
                  </a:outerShdw>
                </a:effectLst>
              </a:rPr>
              <a:t>GRAZIE</a:t>
            </a:r>
            <a:endParaRPr lang="it-IT" sz="7200" dirty="0">
              <a:solidFill>
                <a:schemeClr val="accent4"/>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075731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1105</TotalTime>
  <Words>3269</Words>
  <Application>Microsoft Office PowerPoint</Application>
  <PresentationFormat>Apresentação no Ecrã (4:3)</PresentationFormat>
  <Paragraphs>129</Paragraphs>
  <Slides>22</Slides>
  <Notes>1</Notes>
  <HiddenSlides>0</HiddenSlides>
  <MMClips>0</MMClips>
  <ScaleCrop>false</ScaleCrop>
  <HeadingPairs>
    <vt:vector size="6" baseType="variant">
      <vt:variant>
        <vt:lpstr>Tipos de letra usados</vt:lpstr>
      </vt:variant>
      <vt:variant>
        <vt:i4>5</vt:i4>
      </vt:variant>
      <vt:variant>
        <vt:lpstr>Tema</vt:lpstr>
      </vt:variant>
      <vt:variant>
        <vt:i4>1</vt:i4>
      </vt:variant>
      <vt:variant>
        <vt:lpstr>Títulos dos diapositivos</vt:lpstr>
      </vt:variant>
      <vt:variant>
        <vt:i4>22</vt:i4>
      </vt:variant>
    </vt:vector>
  </HeadingPairs>
  <TitlesOfParts>
    <vt:vector size="28" baseType="lpstr">
      <vt:lpstr>Arial</vt:lpstr>
      <vt:lpstr>Calibri</vt:lpstr>
      <vt:lpstr>Futura</vt:lpstr>
      <vt:lpstr>Times New Roman</vt:lpstr>
      <vt:lpstr>Wingdings</vt:lpstr>
      <vt:lpstr>Office Theme</vt:lpstr>
      <vt:lpstr>Apresentação do PowerPoint</vt:lpstr>
      <vt:lpstr>Progetto INTIMATE</vt:lpstr>
      <vt:lpstr>Le relazioni lesbiche</vt:lpstr>
      <vt:lpstr>Autodefinizione</vt:lpstr>
      <vt:lpstr>Definirsi – il sesso</vt:lpstr>
      <vt:lpstr>Tutto facile…</vt:lpstr>
      <vt:lpstr>…a differenza di altre</vt:lpstr>
      <vt:lpstr>Appartenenza</vt:lpstr>
      <vt:lpstr>“Le etero”</vt:lpstr>
      <vt:lpstr>Relazioni con uomini</vt:lpstr>
      <vt:lpstr>Relazioni con uomini 2</vt:lpstr>
      <vt:lpstr>Visibilità</vt:lpstr>
      <vt:lpstr>Invisibilità lesbica</vt:lpstr>
      <vt:lpstr>Strategie della visibilità  A chi? Come?</vt:lpstr>
      <vt:lpstr>Strategie della visibilità  Senza ostentazione</vt:lpstr>
      <vt:lpstr>Strategie della visibilità  Riconoscimento silenzioso</vt:lpstr>
      <vt:lpstr>Visibilità di coppia  “Banalizzazione”</vt:lpstr>
      <vt:lpstr>Visibilità di coppia  Shock therapy</vt:lpstr>
      <vt:lpstr>Visibilità perché  Benessere relazionale</vt:lpstr>
      <vt:lpstr>Visibilità perché  Valore sociale</vt:lpstr>
      <vt:lpstr>Apresentação do PowerPoint</vt:lpstr>
      <vt:lpstr>Apresentação do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dc:creator>
  <cp:lastModifiedBy>INTIMATE</cp:lastModifiedBy>
  <cp:revision>60</cp:revision>
  <dcterms:created xsi:type="dcterms:W3CDTF">2014-12-20T19:59:05Z</dcterms:created>
  <dcterms:modified xsi:type="dcterms:W3CDTF">2015-09-17T05:41:29Z</dcterms:modified>
</cp:coreProperties>
</file>