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99FFCC"/>
    <a:srgbClr val="CCECFF"/>
    <a:srgbClr val="EAEAEA"/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>
        <p:scale>
          <a:sx n="80" d="100"/>
          <a:sy n="80" d="100"/>
        </p:scale>
        <p:origin x="-1032" y="-7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7E254-1810-4F7F-B4BE-826510EF65A9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83943-E4AC-482D-8239-CE526F781540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1F0E3-3CFC-454F-AC2E-57B5E811C8F7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AEF6E-0A4E-45DB-870C-E69F5DDBED5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EF6E-0A4E-45DB-870C-E69F5DDBED5F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EF6E-0A4E-45DB-870C-E69F5DDBED5F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EF6E-0A4E-45DB-870C-E69F5DDBED5F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5882C-22F9-4B3D-A883-A5ECF8000DF5}" type="datetimeFigureOut">
              <a:rPr lang="pt-PT" smtClean="0"/>
              <a:pPr/>
              <a:t>29/10/2013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CBE03-B3D3-4846-80BD-0C6B7C0A11B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1700808"/>
            <a:ext cx="831641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Espaço 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Cultural de 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cruzamento de várias disciplinas artísticas ( teatro, artes plásticas, fotografia, entre outros).</a:t>
            </a:r>
          </a:p>
          <a:p>
            <a:pPr algn="just"/>
            <a:r>
              <a:rPr lang="pt-PT" sz="2000" b="1" dirty="0" smtClean="0">
                <a:solidFill>
                  <a:schemeClr val="accent6"/>
                </a:solidFill>
                <a:latin typeface="Calibri" pitchFamily="34" charset="0"/>
              </a:rPr>
              <a:t>Teatro</a:t>
            </a:r>
            <a:endParaRPr lang="pt-PT" sz="2000" b="1" dirty="0" smtClean="0">
              <a:solidFill>
                <a:schemeClr val="accent6"/>
              </a:solidFill>
              <a:latin typeface="Calibri" pitchFamily="34" charset="0"/>
            </a:endParaRPr>
          </a:p>
          <a:p>
            <a:pPr algn="just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T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rabalhos site-</a:t>
            </a:r>
            <a:r>
              <a:rPr lang="pt-PT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specific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sobre 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 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cidade (</a:t>
            </a:r>
            <a:r>
              <a:rPr lang="pt-P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Chambres, </a:t>
            </a:r>
            <a:r>
              <a:rPr lang="pt-PT" sz="16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Rooms</a:t>
            </a:r>
            <a:r>
              <a:rPr lang="pt-P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, </a:t>
            </a:r>
            <a:r>
              <a:rPr lang="pt-PT" sz="16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Zimmers</a:t>
            </a:r>
            <a:r>
              <a:rPr lang="pt-P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; Exercícios de Botânica; Coimbra um outro Olhar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), tráfico de seres humanos (Senti um Vazio), e mais recentemente sobre o movimento </a:t>
            </a:r>
            <a:r>
              <a:rPr lang="pt-PT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Occupy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(</a:t>
            </a:r>
            <a:r>
              <a:rPr lang="pt-PT" sz="16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Occupy</a:t>
            </a:r>
            <a:r>
              <a:rPr lang="pt-P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- Teatro sem Cortes</a:t>
            </a: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)</a:t>
            </a:r>
          </a:p>
          <a:p>
            <a:pPr algn="just"/>
            <a:r>
              <a:rPr lang="pt-PT" sz="2000" b="1" dirty="0" smtClean="0">
                <a:solidFill>
                  <a:schemeClr val="accent6"/>
                </a:solidFill>
                <a:latin typeface="Calibri" pitchFamily="34" charset="0"/>
              </a:rPr>
              <a:t>Economia Social</a:t>
            </a:r>
          </a:p>
          <a:p>
            <a:pPr algn="just">
              <a:buFont typeface="Arial" pitchFamily="34" charset="0"/>
              <a:buChar char="•"/>
            </a:pP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Economias Improváveis, comentadas pelo economista José Castro Caldas.</a:t>
            </a:r>
          </a:p>
          <a:p>
            <a:pPr algn="just">
              <a:buFont typeface="Arial" pitchFamily="34" charset="0"/>
              <a:buChar char="•"/>
            </a:pP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Mercado de Trocas Para Crianças</a:t>
            </a:r>
          </a:p>
          <a:p>
            <a:r>
              <a:rPr lang="pt-PT" b="1" dirty="0" err="1" smtClean="0">
                <a:solidFill>
                  <a:schemeClr val="accent6"/>
                </a:solidFill>
                <a:latin typeface="Calibri" pitchFamily="34" charset="0"/>
              </a:rPr>
              <a:t>Yarn</a:t>
            </a:r>
            <a:r>
              <a:rPr lang="pt-PT" b="1" dirty="0" smtClean="0">
                <a:solidFill>
                  <a:schemeClr val="accent6"/>
                </a:solidFill>
                <a:latin typeface="Calibri" pitchFamily="34" charset="0"/>
              </a:rPr>
              <a:t> </a:t>
            </a:r>
            <a:r>
              <a:rPr lang="pt-PT" b="1" dirty="0" err="1" smtClean="0">
                <a:solidFill>
                  <a:schemeClr val="accent6"/>
                </a:solidFill>
                <a:latin typeface="Calibri" pitchFamily="34" charset="0"/>
              </a:rPr>
              <a:t>Bombing</a:t>
            </a:r>
            <a:endParaRPr lang="pt-PT" b="1" dirty="0" smtClean="0">
              <a:solidFill>
                <a:schemeClr val="accent6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Guerrilha da Agulha- instalações de arte urbana a partir do crochet e tricot e promoção as artes manuais como contraponto a uma sociedade assente no consumo. </a:t>
            </a:r>
          </a:p>
          <a:p>
            <a:r>
              <a:rPr lang="pt-PT" sz="2000" b="1" dirty="0" smtClean="0">
                <a:solidFill>
                  <a:schemeClr val="accent6"/>
                </a:solidFill>
                <a:latin typeface="Calibri" pitchFamily="34" charset="0"/>
              </a:rPr>
              <a:t>Café Costura </a:t>
            </a:r>
          </a:p>
          <a:p>
            <a:pPr>
              <a:buFont typeface="Arial" pitchFamily="34" charset="0"/>
              <a:buChar char="•"/>
            </a:pPr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espaço de formação em artes manuais, onde se pode alugar uma máquina ou aprender a costurar</a:t>
            </a:r>
          </a:p>
          <a:p>
            <a:r>
              <a:rPr lang="pt-PT" dirty="0" smtClean="0"/>
              <a:t> </a:t>
            </a:r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-36512" y="1124744"/>
            <a:ext cx="4536504" cy="576064"/>
          </a:xfrm>
        </p:spPr>
        <p:txBody>
          <a:bodyPr>
            <a:noAutofit/>
          </a:bodyPr>
          <a:lstStyle/>
          <a:p>
            <a:pPr marL="342900" indent="-342900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</a:b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O que somos e o que fazemos</a:t>
            </a:r>
          </a:p>
        </p:txBody>
      </p:sp>
      <p:pic>
        <p:nvPicPr>
          <p:cNvPr id="9" name="Imagem 8" descr="CEhoriz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404663"/>
            <a:ext cx="2448272" cy="75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quarter" idx="4294967295"/>
          </p:nvPr>
        </p:nvSpPr>
        <p:spPr>
          <a:xfrm>
            <a:off x="4932040" y="2175694"/>
            <a:ext cx="3851920" cy="3989610"/>
          </a:xfrm>
        </p:spPr>
        <p:txBody>
          <a:bodyPr>
            <a:normAutofit fontScale="92500" lnSpcReduction="10000"/>
          </a:bodyPr>
          <a:lstStyle/>
          <a:p>
            <a:pPr marL="0" algn="just">
              <a:buNone/>
            </a:pPr>
            <a:r>
              <a:rPr lang="pt-PT" sz="1600" dirty="0" smtClean="0"/>
              <a:t>Surgiu em 2011 do nosso interesse por fazer atividades  para crianças que criassem algum vínculo e fossem ao mesmo tempo formativas. </a:t>
            </a:r>
          </a:p>
          <a:p>
            <a:pPr marL="0" algn="just">
              <a:buNone/>
            </a:pPr>
            <a:r>
              <a:rPr lang="pt-PT" sz="1600" dirty="0" smtClean="0"/>
              <a:t>Tendo como modelo o Mercado  de Trocas da Granja do Ulmeiro, adaptámos este mercado às crianças, permitindo-lhes ter uma experiência divertida, fomentando o espírito da troca e da solidariedade.</a:t>
            </a:r>
          </a:p>
          <a:p>
            <a:pPr marL="0" algn="just">
              <a:buNone/>
            </a:pPr>
            <a:r>
              <a:rPr lang="pt-PT" sz="1600" dirty="0" smtClean="0"/>
              <a:t>A simplicidade de funcionamento do Mercado permite às crianças compreender as regras de funcionamento de uma experiência de economia social.</a:t>
            </a:r>
          </a:p>
          <a:p>
            <a:pPr marL="0" algn="just">
              <a:buNone/>
            </a:pPr>
            <a:r>
              <a:rPr lang="pt-PT" sz="1600" dirty="0" smtClean="0"/>
              <a:t>O Mercado de Trocas faz parte do Serviço Educativo  da Casa da Esquina que se centra na reutilização, na reciclagem e sobretudo na promoção do saber fazer e do consumo responsável.</a:t>
            </a:r>
            <a:endParaRPr lang="pt-PT" sz="3400" dirty="0" smtClean="0"/>
          </a:p>
          <a:p>
            <a:pPr marL="0">
              <a:buNone/>
            </a:pPr>
            <a:endParaRPr lang="pt-PT" sz="3400" dirty="0" smtClean="0"/>
          </a:p>
          <a:p>
            <a:pPr marL="0"/>
            <a:endParaRPr lang="pt-PT" dirty="0"/>
          </a:p>
        </p:txBody>
      </p:sp>
      <p:sp>
        <p:nvSpPr>
          <p:cNvPr id="13" name="Título 7"/>
          <p:cNvSpPr txBox="1">
            <a:spLocks/>
          </p:cNvSpPr>
          <p:nvPr/>
        </p:nvSpPr>
        <p:spPr>
          <a:xfrm>
            <a:off x="4896544" y="1196752"/>
            <a:ext cx="370790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começou o Mercado de Trocas para crianças</a:t>
            </a: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P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Imagem 4" descr="IMG_19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26523" y="1862828"/>
            <a:ext cx="5292590" cy="35283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88024" y="269776"/>
            <a:ext cx="3909120" cy="1143000"/>
          </a:xfrm>
        </p:spPr>
        <p:txBody>
          <a:bodyPr>
            <a:normAutofit fontScale="90000"/>
          </a:bodyPr>
          <a:lstStyle/>
          <a:p>
            <a:r>
              <a:rPr lang="pt-PT" sz="3200" dirty="0" smtClean="0">
                <a:solidFill>
                  <a:schemeClr val="accent5">
                    <a:lumMod val="75000"/>
                  </a:schemeClr>
                </a:solidFill>
              </a:rPr>
              <a:t> Objetivos do Mercado de Trocas para Crianças</a:t>
            </a:r>
            <a:endParaRPr lang="pt-PT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60032" y="1639341"/>
            <a:ext cx="3970784" cy="4525963"/>
          </a:xfrm>
        </p:spPr>
        <p:txBody>
          <a:bodyPr>
            <a:normAutofit lnSpcReduction="10000"/>
          </a:bodyPr>
          <a:lstStyle/>
          <a:p>
            <a:pPr marL="0" algn="just"/>
            <a:r>
              <a:rPr lang="pt-PT" sz="2200" dirty="0" smtClean="0"/>
              <a:t>Promover  uma atividade alternativa para pais e crianças</a:t>
            </a:r>
          </a:p>
          <a:p>
            <a:pPr marL="0" algn="just"/>
            <a:r>
              <a:rPr lang="pt-PT" sz="2200" dirty="0" smtClean="0"/>
              <a:t>Fomentar a troca como alternativa de consumo, ajudando também na economia doméstica</a:t>
            </a:r>
          </a:p>
          <a:p>
            <a:pPr marL="0" algn="just"/>
            <a:r>
              <a:rPr lang="pt-PT" sz="2200" dirty="0" smtClean="0"/>
              <a:t>Promover a reutilização de brinquedos, aumentando-lhes o período de vida</a:t>
            </a:r>
          </a:p>
          <a:p>
            <a:pPr marL="0" algn="just"/>
            <a:r>
              <a:rPr lang="pt-PT" sz="2200" dirty="0" smtClean="0"/>
              <a:t>Construir nas crianças o espírito de poupança, de forma a contrariar a necessidade de consumo</a:t>
            </a:r>
          </a:p>
          <a:p>
            <a:pPr marL="0" algn="just">
              <a:buNone/>
            </a:pPr>
            <a:endParaRPr lang="pt-PT" dirty="0" smtClean="0"/>
          </a:p>
          <a:p>
            <a:pPr algn="just">
              <a:buNone/>
            </a:pPr>
            <a:endParaRPr lang="pt-PT" dirty="0" smtClean="0"/>
          </a:p>
        </p:txBody>
      </p:sp>
      <p:pic>
        <p:nvPicPr>
          <p:cNvPr id="7" name="Imagem 6" descr="IMG_2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507" y="1592797"/>
            <a:ext cx="5400599" cy="3600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16016" y="274638"/>
            <a:ext cx="3970784" cy="1143000"/>
          </a:xfrm>
        </p:spPr>
        <p:txBody>
          <a:bodyPr>
            <a:normAutofit/>
          </a:bodyPr>
          <a:lstStyle/>
          <a:p>
            <a:pPr marL="0"/>
            <a:r>
              <a:rPr lang="pt-PT" sz="2800" dirty="0" smtClean="0">
                <a:solidFill>
                  <a:schemeClr val="accent5">
                    <a:lumMod val="75000"/>
                  </a:schemeClr>
                </a:solidFill>
              </a:rPr>
              <a:t>Como surgiu o Mercado de Trocas para crianças?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860032" y="1600200"/>
            <a:ext cx="3826768" cy="4997152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pt-PT" sz="2000" dirty="0" smtClean="0"/>
              <a:t>O Mercado de Trocas  foi uma ideia do José João Rodrigues com a colaboração da Teresa Cunha e da Luciane </a:t>
            </a:r>
            <a:r>
              <a:rPr lang="pt-PT" sz="2000" dirty="0" smtClean="0"/>
              <a:t>Santos, </a:t>
            </a:r>
            <a:r>
              <a:rPr lang="pt-PT" sz="2000" dirty="0" smtClean="0"/>
              <a:t>que criaram e fundamentaram as regras de funcionamento do Mercado. </a:t>
            </a:r>
          </a:p>
          <a:p>
            <a:pPr marL="0" algn="just">
              <a:buNone/>
            </a:pPr>
            <a:r>
              <a:rPr lang="pt-PT" sz="2000" dirty="0" smtClean="0"/>
              <a:t>Os fundamentos do Mercado de Trocas tiveram como base a experiência de economia solidária do Mercado solidário e da Mercearia  </a:t>
            </a:r>
            <a:r>
              <a:rPr lang="pt-PT" sz="2000" dirty="0" err="1" smtClean="0"/>
              <a:t>Pirilampa</a:t>
            </a:r>
            <a:r>
              <a:rPr lang="pt-PT" sz="2000" dirty="0" smtClean="0"/>
              <a:t> </a:t>
            </a:r>
            <a:r>
              <a:rPr lang="pt-PT" sz="2000" dirty="0" smtClean="0"/>
              <a:t>organizado pela </a:t>
            </a:r>
            <a:r>
              <a:rPr lang="pt-PT" sz="2000" dirty="0" err="1" smtClean="0"/>
              <a:t>AJPaz</a:t>
            </a:r>
            <a:r>
              <a:rPr lang="pt-PT" sz="2000" dirty="0" smtClean="0"/>
              <a:t> - </a:t>
            </a:r>
            <a:r>
              <a:rPr lang="pt-PT" sz="2000" dirty="0" err="1" smtClean="0"/>
              <a:t>Acção</a:t>
            </a:r>
            <a:r>
              <a:rPr lang="pt-PT" sz="2000" dirty="0" smtClean="0"/>
              <a:t> para a Justiça e Paz </a:t>
            </a:r>
            <a:endParaRPr lang="pt-PT" sz="2000" dirty="0"/>
          </a:p>
        </p:txBody>
      </p:sp>
      <p:pic>
        <p:nvPicPr>
          <p:cNvPr id="4" name="Imagem 3" descr="IMG_2182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 rot="16200000">
            <a:off x="151323" y="1528603"/>
            <a:ext cx="4824536" cy="3440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</p:spPr>
        <p:txBody>
          <a:bodyPr>
            <a:normAutofit/>
          </a:bodyPr>
          <a:lstStyle/>
          <a:p>
            <a:r>
              <a:rPr lang="pt-PT" sz="2800" dirty="0" smtClean="0">
                <a:solidFill>
                  <a:schemeClr val="accent5">
                    <a:lumMod val="75000"/>
                  </a:schemeClr>
                </a:solidFill>
              </a:rPr>
              <a:t>Como funciona?</a:t>
            </a:r>
            <a:endParaRPr lang="pt-PT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Diagrama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916832"/>
            <a:ext cx="748883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99592" y="131561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Regras para um bom Mercado de trocas</a:t>
            </a:r>
            <a:endParaRPr kumimoji="0" lang="pt-P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0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Porque para uma boa brincadeira não é preciso um brinquedo novo!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11960" y="629816"/>
            <a:ext cx="3837112" cy="1143000"/>
          </a:xfrm>
        </p:spPr>
        <p:txBody>
          <a:bodyPr>
            <a:normAutofit/>
          </a:bodyPr>
          <a:lstStyle/>
          <a:p>
            <a:pPr marL="0"/>
            <a:r>
              <a:rPr lang="pt-PT" sz="2800" dirty="0" smtClean="0">
                <a:solidFill>
                  <a:schemeClr val="accent5">
                    <a:lumMod val="75000"/>
                  </a:schemeClr>
                </a:solidFill>
              </a:rPr>
              <a:t>Parcerias do projeto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95936" y="1600200"/>
            <a:ext cx="4464496" cy="4709119"/>
          </a:xfrm>
        </p:spPr>
        <p:txBody>
          <a:bodyPr>
            <a:normAutofit fontScale="55000" lnSpcReduction="20000"/>
          </a:bodyPr>
          <a:lstStyle/>
          <a:p>
            <a:pPr marL="0" algn="just"/>
            <a:r>
              <a:rPr lang="pt-PT" dirty="0" smtClean="0"/>
              <a:t>Através do mercado foram criados vínculos com os espaços onde fazemos o mercado(Jardim Botânico UC, Conservatório de Música de Coimbra, Museu Nacional Machado de Castro, Faculdade de Direito UC) e também redes de promoção concretizadas com entidades como o CES, o SPRC, a Universidade de Coimbra ou a CMC.</a:t>
            </a:r>
          </a:p>
          <a:p>
            <a:pPr marL="0" algn="just"/>
            <a:r>
              <a:rPr lang="pt-PT" dirty="0" smtClean="0"/>
              <a:t>Bastante importante foi a parceria com o </a:t>
            </a:r>
            <a:r>
              <a:rPr lang="pt-PT" dirty="0" err="1" smtClean="0"/>
              <a:t>Ecosol</a:t>
            </a:r>
            <a:r>
              <a:rPr lang="pt-PT" dirty="0" smtClean="0"/>
              <a:t>/CES, não só pela promoção mas também pela ajuda na fundamentação e concretização do Mercado.</a:t>
            </a:r>
          </a:p>
          <a:p>
            <a:pPr marL="0" algn="just"/>
            <a:r>
              <a:rPr lang="pt-PT" dirty="0" smtClean="0"/>
              <a:t>Em 2011 o Mercado de Trocas para Crianças ficou em 2º lugar no concurso Movimento </a:t>
            </a:r>
            <a:r>
              <a:rPr lang="pt-PT" dirty="0" err="1" smtClean="0"/>
              <a:t>Millenium</a:t>
            </a:r>
            <a:r>
              <a:rPr lang="pt-PT" dirty="0" smtClean="0"/>
              <a:t>  na categoria de ideias para o consumo. Este concurso foi uma parceria do Banco </a:t>
            </a:r>
            <a:r>
              <a:rPr lang="pt-PT" dirty="0" err="1" smtClean="0"/>
              <a:t>Millenium</a:t>
            </a:r>
            <a:r>
              <a:rPr lang="pt-PT" dirty="0" smtClean="0"/>
              <a:t> com o jornal Expresso.</a:t>
            </a:r>
          </a:p>
          <a:p>
            <a:pPr algn="just"/>
            <a:endParaRPr lang="pt-PT" dirty="0"/>
          </a:p>
        </p:txBody>
      </p:sp>
      <p:pic>
        <p:nvPicPr>
          <p:cNvPr id="4" name="Imagem 3" descr="IMG_2186.JPG"/>
          <p:cNvPicPr>
            <a:picLocks noChangeAspect="1"/>
          </p:cNvPicPr>
          <p:nvPr/>
        </p:nvPicPr>
        <p:blipFill>
          <a:blip r:embed="rId2" cstate="print"/>
          <a:srcRect l="15739" t="2362" r="15750" b="4320"/>
          <a:stretch>
            <a:fillRect/>
          </a:stretch>
        </p:blipFill>
        <p:spPr>
          <a:xfrm rot="16200000">
            <a:off x="35496" y="2060848"/>
            <a:ext cx="3960440" cy="3096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800" dirty="0" smtClean="0">
                <a:solidFill>
                  <a:schemeClr val="accent5">
                    <a:lumMod val="75000"/>
                  </a:schemeClr>
                </a:solidFill>
              </a:rPr>
              <a:t>Conceitos, metodologias e filosofias de ação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499992" y="1600200"/>
            <a:ext cx="3600400" cy="4709120"/>
          </a:xfrm>
        </p:spPr>
        <p:txBody>
          <a:bodyPr>
            <a:normAutofit fontScale="62500" lnSpcReduction="20000"/>
          </a:bodyPr>
          <a:lstStyle/>
          <a:p>
            <a:pPr marL="0" algn="just"/>
            <a:r>
              <a:rPr lang="pt-PT" dirty="0" err="1" smtClean="0"/>
              <a:t>Prossumidor</a:t>
            </a:r>
            <a:r>
              <a:rPr lang="pt-PT" dirty="0" smtClean="0"/>
              <a:t>/a- As crianças aprendem  que num mercado solidário todas as pessoas devem participar como produtoras e consumidoras</a:t>
            </a:r>
          </a:p>
          <a:p>
            <a:pPr marL="0" algn="just"/>
            <a:r>
              <a:rPr lang="pt-PT" dirty="0" smtClean="0"/>
              <a:t>Reutilização- alargamento do ciclo de vida dos brinquedos; </a:t>
            </a:r>
          </a:p>
          <a:p>
            <a:pPr marL="0" algn="just"/>
            <a:r>
              <a:rPr lang="pt-PT" dirty="0" smtClean="0"/>
              <a:t>Princípio da Abundância- as trocas podem ser infinitas e por isso é uma experiência de troca sem fim. </a:t>
            </a:r>
          </a:p>
          <a:p>
            <a:pPr marL="0" algn="just"/>
            <a:r>
              <a:rPr lang="pt-PT" dirty="0" smtClean="0"/>
              <a:t>Economia Social- Abre espaço mental para compreender a economia de uma forma diferente do modelo de economia capitalista</a:t>
            </a:r>
          </a:p>
          <a:p>
            <a:pPr marL="0" algn="just"/>
            <a:endParaRPr lang="pt-PT" dirty="0" smtClean="0"/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4" name="Imagem 3" descr="IMG_7264.JPG"/>
          <p:cNvPicPr>
            <a:picLocks noChangeAspect="1"/>
          </p:cNvPicPr>
          <p:nvPr/>
        </p:nvPicPr>
        <p:blipFill>
          <a:blip r:embed="rId2" cstate="print"/>
          <a:srcRect l="28638" r="14071"/>
          <a:stretch>
            <a:fillRect/>
          </a:stretch>
        </p:blipFill>
        <p:spPr>
          <a:xfrm>
            <a:off x="467544" y="1484784"/>
            <a:ext cx="3816424" cy="48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800" dirty="0" smtClean="0">
                <a:solidFill>
                  <a:schemeClr val="accent5">
                    <a:lumMod val="75000"/>
                  </a:schemeClr>
                </a:solidFill>
              </a:rPr>
              <a:t>Aprendizagens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88024" y="1600200"/>
            <a:ext cx="3898776" cy="4853136"/>
          </a:xfrm>
        </p:spPr>
        <p:txBody>
          <a:bodyPr>
            <a:normAutofit/>
          </a:bodyPr>
          <a:lstStyle/>
          <a:p>
            <a:pPr algn="just"/>
            <a:r>
              <a:rPr lang="pt-PT" sz="2000" dirty="0" smtClean="0"/>
              <a:t>Promoção da equidade na redistribuição  da riqueza</a:t>
            </a:r>
          </a:p>
          <a:p>
            <a:pPr algn="just"/>
            <a:r>
              <a:rPr lang="pt-PT" sz="2000" dirty="0" smtClean="0"/>
              <a:t>Promoção do conceito de poupança</a:t>
            </a:r>
          </a:p>
          <a:p>
            <a:pPr algn="just"/>
            <a:r>
              <a:rPr lang="pt-PT" sz="2000" dirty="0" smtClean="0"/>
              <a:t>Valor ético da moeda- as crianças aprendem a gerir os recursos disponíveis com </a:t>
            </a:r>
            <a:r>
              <a:rPr lang="pt-PT" sz="2000" dirty="0" smtClean="0"/>
              <a:t>seriedade, evitando comportamentos </a:t>
            </a:r>
            <a:r>
              <a:rPr lang="pt-PT" sz="2000" dirty="0" smtClean="0"/>
              <a:t>especulativos que podem conduzir à inflação dos valores praticados no interior do mercado ou desequilíbrios entre as trocas. </a:t>
            </a:r>
            <a:endParaRPr lang="pt-PT" sz="2000" dirty="0"/>
          </a:p>
        </p:txBody>
      </p:sp>
      <p:pic>
        <p:nvPicPr>
          <p:cNvPr id="4" name="Imagem 3" descr="IMG_7260.JPG"/>
          <p:cNvPicPr>
            <a:picLocks noChangeAspect="1"/>
          </p:cNvPicPr>
          <p:nvPr/>
        </p:nvPicPr>
        <p:blipFill>
          <a:blip r:embed="rId2" cstate="print"/>
          <a:srcRect l="23172" r="17220"/>
          <a:stretch>
            <a:fillRect/>
          </a:stretch>
        </p:blipFill>
        <p:spPr>
          <a:xfrm>
            <a:off x="539552" y="1600403"/>
            <a:ext cx="3888432" cy="434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irant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593</Words>
  <Application>Microsoft Office PowerPoint</Application>
  <PresentationFormat>Apresentação no Ecrã (4:3)</PresentationFormat>
  <Paragraphs>46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Tema do Office</vt:lpstr>
      <vt:lpstr> O que somos e o que fazemos</vt:lpstr>
      <vt:lpstr>Diapositivo 2</vt:lpstr>
      <vt:lpstr> Objetivos do Mercado de Trocas para Crianças</vt:lpstr>
      <vt:lpstr>Como surgiu o Mercado de Trocas para crianças?</vt:lpstr>
      <vt:lpstr>Como funciona?</vt:lpstr>
      <vt:lpstr>Parcerias do projeto</vt:lpstr>
      <vt:lpstr>Conceitos, metodologias e filosofias de ação</vt:lpstr>
      <vt:lpstr>Aprendizagens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Filipa Alves</dc:creator>
  <cp:lastModifiedBy>Filipa Alves</cp:lastModifiedBy>
  <cp:revision>56</cp:revision>
  <dcterms:created xsi:type="dcterms:W3CDTF">2013-10-25T11:31:36Z</dcterms:created>
  <dcterms:modified xsi:type="dcterms:W3CDTF">2013-10-29T00:58:38Z</dcterms:modified>
</cp:coreProperties>
</file>