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Default Extension="pict" ContentType="image/pict"/>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Default Extension="vml" ContentType="application/vnd.openxmlformats-officedocument.vmlDrawing"/>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3"/>
  </p:notesMasterIdLst>
  <p:sldIdLst>
    <p:sldId id="257" r:id="rId2"/>
    <p:sldId id="258" r:id="rId3"/>
    <p:sldId id="259" r:id="rId4"/>
    <p:sldId id="262" r:id="rId5"/>
    <p:sldId id="268" r:id="rId6"/>
    <p:sldId id="269" r:id="rId7"/>
    <p:sldId id="270" r:id="rId8"/>
    <p:sldId id="271" r:id="rId9"/>
    <p:sldId id="272" r:id="rId10"/>
    <p:sldId id="273" r:id="rId11"/>
    <p:sldId id="260"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showGuides="1">
      <p:cViewPr>
        <p:scale>
          <a:sx n="100" d="100"/>
          <a:sy n="100" d="100"/>
        </p:scale>
        <p:origin x="-480" y="6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F11CA6-336F-3249-95E1-139BEFD3A8B9}" type="datetimeFigureOut">
              <a:rPr lang="en-US" smtClean="0"/>
              <a:pPr/>
              <a:t>6/13/17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DB4842-F8F0-C54D-B4F0-89CD9C9FDDB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PT" dirty="0"/>
          </a:p>
        </p:txBody>
      </p:sp>
      <p:sp>
        <p:nvSpPr>
          <p:cNvPr id="4" name="Slide Number Placeholder 3"/>
          <p:cNvSpPr>
            <a:spLocks noGrp="1"/>
          </p:cNvSpPr>
          <p:nvPr>
            <p:ph type="sldNum" sz="quarter" idx="10"/>
          </p:nvPr>
        </p:nvSpPr>
        <p:spPr/>
        <p:txBody>
          <a:bodyPr/>
          <a:lstStyle/>
          <a:p>
            <a:fld id="{748C7478-9216-4DC5-9305-176BF9D83878}" type="slidenum">
              <a:rPr lang="pt-PT" smtClean="0"/>
              <a:pPr/>
              <a:t>1</a:t>
            </a:fld>
            <a:endParaRPr lang="pt-PT"/>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PT"/>
          </a:p>
        </p:txBody>
      </p:sp>
      <p:sp>
        <p:nvSpPr>
          <p:cNvPr id="4" name="Slide Number Placeholder 3"/>
          <p:cNvSpPr>
            <a:spLocks noGrp="1"/>
          </p:cNvSpPr>
          <p:nvPr>
            <p:ph type="sldNum" sz="quarter" idx="10"/>
          </p:nvPr>
        </p:nvSpPr>
        <p:spPr/>
        <p:txBody>
          <a:bodyPr/>
          <a:lstStyle/>
          <a:p>
            <a:fld id="{748C7478-9216-4DC5-9305-176BF9D83878}" type="slidenum">
              <a:rPr lang="pt-PT" smtClean="0"/>
              <a:pPr/>
              <a:t>2</a:t>
            </a:fld>
            <a:endParaRPr lang="pt-PT"/>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PT"/>
          </a:p>
        </p:txBody>
      </p:sp>
      <p:sp>
        <p:nvSpPr>
          <p:cNvPr id="4" name="Slide Number Placeholder 3"/>
          <p:cNvSpPr>
            <a:spLocks noGrp="1"/>
          </p:cNvSpPr>
          <p:nvPr>
            <p:ph type="sldNum" sz="quarter" idx="10"/>
          </p:nvPr>
        </p:nvSpPr>
        <p:spPr/>
        <p:txBody>
          <a:bodyPr/>
          <a:lstStyle/>
          <a:p>
            <a:fld id="{748C7478-9216-4DC5-9305-176BF9D83878}" type="slidenum">
              <a:rPr lang="pt-PT" smtClean="0"/>
              <a:pPr/>
              <a:t>3</a:t>
            </a:fld>
            <a:endParaRPr lang="pt-PT"/>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PT"/>
          </a:p>
        </p:txBody>
      </p:sp>
      <p:sp>
        <p:nvSpPr>
          <p:cNvPr id="4" name="Slide Number Placeholder 3"/>
          <p:cNvSpPr>
            <a:spLocks noGrp="1"/>
          </p:cNvSpPr>
          <p:nvPr>
            <p:ph type="sldNum" sz="quarter" idx="10"/>
          </p:nvPr>
        </p:nvSpPr>
        <p:spPr/>
        <p:txBody>
          <a:bodyPr/>
          <a:lstStyle/>
          <a:p>
            <a:fld id="{748C7478-9216-4DC5-9305-176BF9D83878}" type="slidenum">
              <a:rPr lang="pt-PT" smtClean="0"/>
              <a:pPr/>
              <a:t>4</a:t>
            </a:fld>
            <a:endParaRPr lang="pt-PT"/>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P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t-PT"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Click to edit Master subtitle style</a:t>
            </a:r>
            <a:endParaRPr lang="en-US"/>
          </a:p>
        </p:txBody>
      </p:sp>
      <p:sp>
        <p:nvSpPr>
          <p:cNvPr id="4" name="Date Placeholder 3"/>
          <p:cNvSpPr>
            <a:spLocks noGrp="1"/>
          </p:cNvSpPr>
          <p:nvPr>
            <p:ph type="dt" sz="half" idx="10"/>
          </p:nvPr>
        </p:nvSpPr>
        <p:spPr/>
        <p:txBody>
          <a:bodyPr/>
          <a:lstStyle/>
          <a:p>
            <a:fld id="{0D59FBBD-6103-554B-80B4-F07199160BFB}" type="datetimeFigureOut">
              <a:rPr lang="en-US" smtClean="0"/>
              <a:pPr/>
              <a:t>6/13/17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idx="1"/>
          </p:nvPr>
        </p:nvSpPr>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0D59FBBD-6103-554B-80B4-F07199160BFB}" type="datetimeFigureOut">
              <a:rPr lang="en-US" smtClean="0"/>
              <a:pPr/>
              <a:t>6/13/17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t-PT"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Click to edit Master text styles</a:t>
            </a:r>
          </a:p>
        </p:txBody>
      </p:sp>
      <p:sp>
        <p:nvSpPr>
          <p:cNvPr id="4" name="Date Placeholder 3"/>
          <p:cNvSpPr>
            <a:spLocks noGrp="1"/>
          </p:cNvSpPr>
          <p:nvPr>
            <p:ph type="dt" sz="half" idx="10"/>
          </p:nvPr>
        </p:nvSpPr>
        <p:spPr/>
        <p:txBody>
          <a:bodyPr/>
          <a:lstStyle/>
          <a:p>
            <a:fld id="{0D59FBBD-6103-554B-80B4-F07199160BFB}" type="datetimeFigureOut">
              <a:rPr lang="en-US" smtClean="0"/>
              <a:pPr/>
              <a:t>6/13/17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5" name="Date Placeholder 4"/>
          <p:cNvSpPr>
            <a:spLocks noGrp="1"/>
          </p:cNvSpPr>
          <p:nvPr>
            <p:ph type="dt" sz="half" idx="10"/>
          </p:nvPr>
        </p:nvSpPr>
        <p:spPr/>
        <p:txBody>
          <a:bodyPr/>
          <a:lstStyle/>
          <a:p>
            <a:fld id="{0D59FBBD-6103-554B-80B4-F07199160BFB}" type="datetimeFigureOut">
              <a:rPr lang="en-US" smtClean="0"/>
              <a:pPr/>
              <a:t>6/13/17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7" name="Date Placeholder 6"/>
          <p:cNvSpPr>
            <a:spLocks noGrp="1"/>
          </p:cNvSpPr>
          <p:nvPr>
            <p:ph type="dt" sz="half" idx="10"/>
          </p:nvPr>
        </p:nvSpPr>
        <p:spPr/>
        <p:txBody>
          <a:bodyPr/>
          <a:lstStyle/>
          <a:p>
            <a:fld id="{0D59FBBD-6103-554B-80B4-F07199160BFB}" type="datetimeFigureOut">
              <a:rPr lang="en-US" smtClean="0"/>
              <a:pPr/>
              <a:t>6/13/17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Date Placeholder 2"/>
          <p:cNvSpPr>
            <a:spLocks noGrp="1"/>
          </p:cNvSpPr>
          <p:nvPr>
            <p:ph type="dt" sz="half" idx="10"/>
          </p:nvPr>
        </p:nvSpPr>
        <p:spPr/>
        <p:txBody>
          <a:bodyPr/>
          <a:lstStyle/>
          <a:p>
            <a:fld id="{0D59FBBD-6103-554B-80B4-F07199160BFB}" type="datetimeFigureOut">
              <a:rPr lang="en-US" smtClean="0"/>
              <a:pPr/>
              <a:t>6/13/17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9FBBD-6103-554B-80B4-F07199160BFB}" type="datetimeFigureOut">
              <a:rPr lang="en-US" smtClean="0"/>
              <a:pPr/>
              <a:t>6/13/17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t-PT"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0D59FBBD-6103-554B-80B4-F07199160BFB}" type="datetimeFigureOut">
              <a:rPr lang="en-US" smtClean="0"/>
              <a:pPr/>
              <a:t>6/13/17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t-PT"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0D59FBBD-6103-554B-80B4-F07199160BFB}" type="datetimeFigureOut">
              <a:rPr lang="en-US" smtClean="0"/>
              <a:pPr/>
              <a:t>6/13/17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0D59FBBD-6103-554B-80B4-F07199160BFB}" type="datetimeFigureOut">
              <a:rPr lang="en-US" smtClean="0"/>
              <a:pPr/>
              <a:t>6/13/17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t-PT"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0D59FBBD-6103-554B-80B4-F07199160BFB}" type="datetimeFigureOut">
              <a:rPr lang="en-US" smtClean="0"/>
              <a:pPr/>
              <a:t>6/13/17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AC72D-2584-E648-A438-3675BCB1CB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59FBBD-6103-554B-80B4-F07199160BFB}" type="datetimeFigureOut">
              <a:rPr lang="en-US" smtClean="0"/>
              <a:pPr/>
              <a:t>6/13/17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AC72D-2584-E648-A438-3675BCB1CB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gif"/><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oleObject" Target="Macintosh%20HD:Users:lino:Desktop:Claudia:pos-doutoramento:Arteria%20:Reunio%CC%83es%20trabalho%20Cidades:Montemor:frame%20work%20construc%CC%A7a%CC%83o%20de%20projeto%20english.docx!OLE_LINK1" TargetMode="External"/><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1" Type="http://schemas.openxmlformats.org/officeDocument/2006/relationships/hyperlink" Target="http://turismodocentro.pt/artigo-regiao/coimbra/" TargetMode="External"/><Relationship Id="rId12" Type="http://schemas.openxmlformats.org/officeDocument/2006/relationships/hyperlink" Target="http://turismodocentro.pt/regioes/" TargetMode="External"/><Relationship Id="rId13" Type="http://schemas.openxmlformats.org/officeDocument/2006/relationships/hyperlink" Target="http://www.turismodeportugal.pt/Portugu%C3%AAs/turismodeportugal/apresentacoes/Documents/Turismo-2020-Centro.pdf" TargetMode="External"/><Relationship Id="rId1" Type="http://schemas.openxmlformats.org/officeDocument/2006/relationships/slideLayout" Target="../slideLayouts/slideLayout2.xml"/><Relationship Id="rId2" Type="http://schemas.openxmlformats.org/officeDocument/2006/relationships/hyperlink" Target="http://bibliotecadigital.ccdrc.pt/Digital/Destaque/destaque42/index.html%232" TargetMode="External"/><Relationship Id="rId3" Type="http://schemas.openxmlformats.org/officeDocument/2006/relationships/hyperlink" Target="http://bibliotecadigital.ccdrc.pt/Digital/Destaque/destaque38/index.html" TargetMode="External"/><Relationship Id="rId4" Type="http://schemas.openxmlformats.org/officeDocument/2006/relationships/hyperlink" Target="http://bibliotecadigital.ccdrc.pt/Digital/Destaque/destaque37/index.html" TargetMode="External"/><Relationship Id="rId5" Type="http://schemas.openxmlformats.org/officeDocument/2006/relationships/hyperlink" Target="http://bibliotecadigital.ccdrc.pt/Digital/Destaque/destaque31/index.html" TargetMode="External"/><Relationship Id="rId6" Type="http://schemas.openxmlformats.org/officeDocument/2006/relationships/hyperlink" Target="http://bibliotecadigital.ccdrc.pt/Digital/Destaque/destaque26/index.html" TargetMode="External"/><Relationship Id="rId7" Type="http://schemas.openxmlformats.org/officeDocument/2006/relationships/hyperlink" Target="http://datacentro.ccdrc.pt/" TargetMode="External"/><Relationship Id="rId8" Type="http://schemas.openxmlformats.org/officeDocument/2006/relationships/hyperlink" Target="http://www.culturacentro.pt/entidades.asp" TargetMode="External"/><Relationship Id="rId9" Type="http://schemas.openxmlformats.org/officeDocument/2006/relationships/hyperlink" Target="http://www.culturacentro.pt/eventos.asp" TargetMode="External"/><Relationship Id="rId10" Type="http://schemas.openxmlformats.org/officeDocument/2006/relationships/hyperlink" Target="http://www.patrimoniocultural.gov.pt/pt/patrimonio/patrimonio-imaterial/publicacoes-sobre-patrimonio-imateria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turismodeportugal.pt/Portugu%C3%AAs/AreasAtividade/dvo/ordenamento-turistico/Documents/GuiaOrientadorPDM_Set2016_final.pdf" TargetMode="External"/><Relationship Id="rId4" Type="http://schemas.openxmlformats.org/officeDocument/2006/relationships/hyperlink" Target="http://www.ahresp.com/sections.php?id=33" TargetMode="External"/><Relationship Id="rId5" Type="http://schemas.openxmlformats.org/officeDocument/2006/relationships/hyperlink" Target="http://www.ahresp.com/sections.php?id=35" TargetMode="External"/><Relationship Id="rId6" Type="http://schemas.openxmlformats.org/officeDocument/2006/relationships/hyperlink" Target="http://www.ahresp.com/sections.php?id=34" TargetMode="External"/><Relationship Id="rId7" Type="http://schemas.openxmlformats.org/officeDocument/2006/relationships/hyperlink" Target="http://www.ahresp.com/sections.php?id=18" TargetMode="External"/><Relationship Id="rId8" Type="http://schemas.openxmlformats.org/officeDocument/2006/relationships/hyperlink" Target="http://cim-regiaodecoimbra.pt/wp-content/uploads/2016/08/Apresenta%C3%A7%C3%A3oPatrimonioTurismo.pdf" TargetMode="External"/><Relationship Id="rId9" Type="http://schemas.openxmlformats.org/officeDocument/2006/relationships/hyperlink" Target="http://www.anmp.pt/files/djur/2014/div/ESTUDOPILOTO_CIM.pdf" TargetMode="External"/><Relationship Id="rId1" Type="http://schemas.openxmlformats.org/officeDocument/2006/relationships/slideLayout" Target="../slideLayouts/slideLayout2.xml"/><Relationship Id="rId2" Type="http://schemas.openxmlformats.org/officeDocument/2006/relationships/hyperlink" Target="http://estrategia.turismodeportugal.pt/sites/default/files/Estrategia_Turismo_2027_TdP.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pt-PT"/>
          </a:p>
        </p:txBody>
      </p:sp>
      <p:sp>
        <p:nvSpPr>
          <p:cNvPr id="3" name="Subtitle 2"/>
          <p:cNvSpPr>
            <a:spLocks noGrp="1"/>
          </p:cNvSpPr>
          <p:nvPr>
            <p:ph type="subTitle" idx="1"/>
          </p:nvPr>
        </p:nvSpPr>
        <p:spPr/>
        <p:txBody>
          <a:bodyPr/>
          <a:lstStyle/>
          <a:p>
            <a:endParaRPr lang="pt-PT"/>
          </a:p>
        </p:txBody>
      </p:sp>
      <p:pic>
        <p:nvPicPr>
          <p:cNvPr id="4" name="Picture 3" descr="city.JPG"/>
          <p:cNvPicPr>
            <a:picLocks noChangeAspect="1"/>
          </p:cNvPicPr>
          <p:nvPr/>
        </p:nvPicPr>
        <p:blipFill>
          <a:blip r:embed="rId3" cstate="print"/>
          <a:srcRect l="5526" r="11982"/>
          <a:stretch>
            <a:fillRect/>
          </a:stretch>
        </p:blipFill>
        <p:spPr>
          <a:xfrm>
            <a:off x="0" y="0"/>
            <a:ext cx="9144000" cy="6858000"/>
          </a:xfrm>
          <a:prstGeom prst="rect">
            <a:avLst/>
          </a:prstGeom>
        </p:spPr>
      </p:pic>
      <p:sp>
        <p:nvSpPr>
          <p:cNvPr id="5" name="Rectangle 4"/>
          <p:cNvSpPr/>
          <p:nvPr/>
        </p:nvSpPr>
        <p:spPr>
          <a:xfrm>
            <a:off x="683568" y="0"/>
            <a:ext cx="7776864"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6" name="Picture 5" descr="logo_ces_v.png"/>
          <p:cNvPicPr>
            <a:picLocks noChangeAspect="1"/>
          </p:cNvPicPr>
          <p:nvPr/>
        </p:nvPicPr>
        <p:blipFill>
          <a:blip r:embed="rId4" cstate="print"/>
          <a:stretch>
            <a:fillRect/>
          </a:stretch>
        </p:blipFill>
        <p:spPr>
          <a:xfrm>
            <a:off x="1616535" y="332656"/>
            <a:ext cx="1227273" cy="900000"/>
          </a:xfrm>
          <a:prstGeom prst="rect">
            <a:avLst/>
          </a:prstGeom>
        </p:spPr>
      </p:pic>
      <p:pic>
        <p:nvPicPr>
          <p:cNvPr id="8" name="Picture 7" descr="teatrao.png"/>
          <p:cNvPicPr>
            <a:picLocks noChangeAspect="1"/>
          </p:cNvPicPr>
          <p:nvPr/>
        </p:nvPicPr>
        <p:blipFill>
          <a:blip r:embed="rId5" cstate="print"/>
          <a:stretch>
            <a:fillRect/>
          </a:stretch>
        </p:blipFill>
        <p:spPr>
          <a:xfrm>
            <a:off x="3961831" y="188640"/>
            <a:ext cx="1220339" cy="1080000"/>
          </a:xfrm>
          <a:prstGeom prst="rect">
            <a:avLst/>
          </a:prstGeom>
        </p:spPr>
      </p:pic>
      <p:sp>
        <p:nvSpPr>
          <p:cNvPr id="9" name="TextBox 8"/>
          <p:cNvSpPr txBox="1"/>
          <p:nvPr/>
        </p:nvSpPr>
        <p:spPr>
          <a:xfrm>
            <a:off x="1646675" y="2276872"/>
            <a:ext cx="5850650" cy="707886"/>
          </a:xfrm>
          <a:prstGeom prst="rect">
            <a:avLst/>
          </a:prstGeom>
          <a:noFill/>
        </p:spPr>
        <p:txBody>
          <a:bodyPr wrap="square" rtlCol="0">
            <a:spAutoFit/>
          </a:bodyPr>
          <a:lstStyle/>
          <a:p>
            <a:r>
              <a:rPr lang="pt-PT" sz="4000" b="1" dirty="0" smtClean="0">
                <a:latin typeface="Arial Black" pitchFamily="34" charset="0"/>
              </a:rPr>
              <a:t>ARTERIA</a:t>
            </a:r>
          </a:p>
        </p:txBody>
      </p:sp>
      <p:sp>
        <p:nvSpPr>
          <p:cNvPr id="10" name="TextBox 9"/>
          <p:cNvSpPr txBox="1"/>
          <p:nvPr/>
        </p:nvSpPr>
        <p:spPr>
          <a:xfrm>
            <a:off x="2267744" y="4437112"/>
            <a:ext cx="4608512" cy="677108"/>
          </a:xfrm>
          <a:prstGeom prst="rect">
            <a:avLst/>
          </a:prstGeom>
          <a:noFill/>
        </p:spPr>
        <p:txBody>
          <a:bodyPr wrap="square" rtlCol="0">
            <a:spAutoFit/>
          </a:bodyPr>
          <a:lstStyle/>
          <a:p>
            <a:pPr algn="ctr"/>
            <a:r>
              <a:rPr lang="pt-PT" sz="2200" dirty="0" smtClean="0"/>
              <a:t>Cláudia Pato Carvalho</a:t>
            </a:r>
          </a:p>
          <a:p>
            <a:pPr algn="ctr"/>
            <a:r>
              <a:rPr lang="pt-PT" sz="1600" dirty="0" smtClean="0"/>
              <a:t>9 de </a:t>
            </a:r>
            <a:r>
              <a:rPr lang="pt-PT" sz="1600" dirty="0" err="1" smtClean="0"/>
              <a:t>junho</a:t>
            </a:r>
            <a:r>
              <a:rPr lang="pt-PT" sz="1600" dirty="0" smtClean="0"/>
              <a:t> de </a:t>
            </a:r>
            <a:r>
              <a:rPr lang="pt-PT" sz="1600" dirty="0" smtClean="0"/>
              <a:t>2017</a:t>
            </a:r>
            <a:endParaRPr lang="pt-PT" sz="1600" dirty="0" smtClean="0"/>
          </a:p>
        </p:txBody>
      </p:sp>
      <p:cxnSp>
        <p:nvCxnSpPr>
          <p:cNvPr id="12" name="Straight Connector 11"/>
          <p:cNvCxnSpPr/>
          <p:nvPr/>
        </p:nvCxnSpPr>
        <p:spPr>
          <a:xfrm>
            <a:off x="1403648" y="4005064"/>
            <a:ext cx="63367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pt-PT"/>
          </a:p>
        </p:txBody>
      </p:sp>
      <p:sp>
        <p:nvSpPr>
          <p:cNvPr id="3" name="Subtitle 2"/>
          <p:cNvSpPr>
            <a:spLocks noGrp="1"/>
          </p:cNvSpPr>
          <p:nvPr>
            <p:ph type="subTitle" idx="1"/>
          </p:nvPr>
        </p:nvSpPr>
        <p:spPr/>
        <p:txBody>
          <a:bodyPr/>
          <a:lstStyle/>
          <a:p>
            <a:endParaRPr lang="pt-PT"/>
          </a:p>
        </p:txBody>
      </p:sp>
      <p:grpSp>
        <p:nvGrpSpPr>
          <p:cNvPr id="7" name="Group 12"/>
          <p:cNvGrpSpPr/>
          <p:nvPr/>
        </p:nvGrpSpPr>
        <p:grpSpPr>
          <a:xfrm>
            <a:off x="0" y="0"/>
            <a:ext cx="9144000" cy="6858000"/>
            <a:chOff x="0" y="0"/>
            <a:chExt cx="9144000" cy="6858000"/>
          </a:xfrm>
        </p:grpSpPr>
        <p:pic>
          <p:nvPicPr>
            <p:cNvPr id="4" name="Picture 3" descr="city.JPG"/>
            <p:cNvPicPr>
              <a:picLocks noChangeAspect="1"/>
            </p:cNvPicPr>
            <p:nvPr/>
          </p:nvPicPr>
          <p:blipFill>
            <a:blip r:embed="rId3" cstate="print"/>
            <a:srcRect l="5526" r="11982"/>
            <a:stretch>
              <a:fillRect/>
            </a:stretch>
          </p:blipFill>
          <p:spPr>
            <a:xfrm>
              <a:off x="0" y="0"/>
              <a:ext cx="9144000" cy="6858000"/>
            </a:xfrm>
            <a:prstGeom prst="rect">
              <a:avLst/>
            </a:prstGeom>
          </p:spPr>
        </p:pic>
        <p:sp>
          <p:nvSpPr>
            <p:cNvPr id="5" name="Rectangle 4"/>
            <p:cNvSpPr/>
            <p:nvPr/>
          </p:nvSpPr>
          <p:spPr>
            <a:xfrm>
              <a:off x="683568" y="0"/>
              <a:ext cx="7776864"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6" name="Picture 5" descr="logo_ces_v.png"/>
            <p:cNvPicPr>
              <a:picLocks noChangeAspect="1"/>
            </p:cNvPicPr>
            <p:nvPr/>
          </p:nvPicPr>
          <p:blipFill>
            <a:blip r:embed="rId4" cstate="print"/>
            <a:stretch>
              <a:fillRect/>
            </a:stretch>
          </p:blipFill>
          <p:spPr>
            <a:xfrm>
              <a:off x="1616535" y="332656"/>
              <a:ext cx="1227273" cy="900000"/>
            </a:xfrm>
            <a:prstGeom prst="rect">
              <a:avLst/>
            </a:prstGeom>
          </p:spPr>
        </p:pic>
        <p:pic>
          <p:nvPicPr>
            <p:cNvPr id="8" name="Picture 7" descr="teatrao.png"/>
            <p:cNvPicPr>
              <a:picLocks noChangeAspect="1"/>
            </p:cNvPicPr>
            <p:nvPr/>
          </p:nvPicPr>
          <p:blipFill>
            <a:blip r:embed="rId5" cstate="print"/>
            <a:stretch>
              <a:fillRect/>
            </a:stretch>
          </p:blipFill>
          <p:spPr>
            <a:xfrm>
              <a:off x="3961831" y="188640"/>
              <a:ext cx="1220339" cy="1080000"/>
            </a:xfrm>
            <a:prstGeom prst="rect">
              <a:avLst/>
            </a:prstGeom>
          </p:spPr>
        </p:pic>
      </p:grpSp>
      <p:pic>
        <p:nvPicPr>
          <p:cNvPr id="10" name="Picture 9" descr="artéria.gif"/>
          <p:cNvPicPr>
            <a:picLocks noChangeAspect="1"/>
          </p:cNvPicPr>
          <p:nvPr/>
        </p:nvPicPr>
        <p:blipFill>
          <a:blip r:embed="rId6" cstate="print"/>
          <a:stretch>
            <a:fillRect/>
          </a:stretch>
        </p:blipFill>
        <p:spPr>
          <a:xfrm>
            <a:off x="3779912" y="1772816"/>
            <a:ext cx="3947207" cy="4204785"/>
          </a:xfrm>
          <a:prstGeom prst="rect">
            <a:avLst/>
          </a:prstGeom>
        </p:spPr>
      </p:pic>
      <p:sp>
        <p:nvSpPr>
          <p:cNvPr id="11" name="TextBox 10"/>
          <p:cNvSpPr txBox="1"/>
          <p:nvPr/>
        </p:nvSpPr>
        <p:spPr>
          <a:xfrm>
            <a:off x="1475656" y="1916832"/>
            <a:ext cx="2664296" cy="3464949"/>
          </a:xfrm>
          <a:prstGeom prst="rect">
            <a:avLst/>
          </a:prstGeom>
          <a:noFill/>
        </p:spPr>
        <p:txBody>
          <a:bodyPr wrap="square" rtlCol="0">
            <a:spAutoFit/>
          </a:bodyPr>
          <a:lstStyle/>
          <a:p>
            <a:pPr>
              <a:lnSpc>
                <a:spcPct val="150000"/>
              </a:lnSpc>
              <a:spcAft>
                <a:spcPts val="1200"/>
              </a:spcAft>
            </a:pPr>
            <a:r>
              <a:rPr lang="pt-PT" u="sng" dirty="0" err="1" smtClean="0">
                <a:latin typeface="Arial Black" pitchFamily="34" charset="0"/>
              </a:rPr>
              <a:t>Territory</a:t>
            </a:r>
            <a:r>
              <a:rPr lang="pt-PT" u="sng" dirty="0" smtClean="0">
                <a:latin typeface="Arial Black" pitchFamily="34" charset="0"/>
              </a:rPr>
              <a:t>:</a:t>
            </a:r>
          </a:p>
          <a:p>
            <a:pPr>
              <a:lnSpc>
                <a:spcPct val="114000"/>
              </a:lnSpc>
              <a:buFont typeface="Arial" pitchFamily="34" charset="0"/>
              <a:buChar char="•"/>
            </a:pPr>
            <a:r>
              <a:rPr lang="pt-PT" dirty="0" smtClean="0">
                <a:latin typeface="Arial" pitchFamily="34" charset="0"/>
                <a:cs typeface="Arial" pitchFamily="34" charset="0"/>
              </a:rPr>
              <a:t>Coimbra;</a:t>
            </a:r>
          </a:p>
          <a:p>
            <a:pPr>
              <a:lnSpc>
                <a:spcPct val="114000"/>
              </a:lnSpc>
              <a:buFont typeface="Arial" pitchFamily="34" charset="0"/>
              <a:buChar char="•"/>
            </a:pPr>
            <a:r>
              <a:rPr lang="pt-PT" dirty="0" smtClean="0">
                <a:latin typeface="Arial" pitchFamily="34" charset="0"/>
                <a:cs typeface="Arial" pitchFamily="34" charset="0"/>
              </a:rPr>
              <a:t>Figueira da Foz;</a:t>
            </a:r>
          </a:p>
          <a:p>
            <a:pPr>
              <a:lnSpc>
                <a:spcPct val="114000"/>
              </a:lnSpc>
              <a:buFont typeface="Arial" pitchFamily="34" charset="0"/>
              <a:buChar char="•"/>
            </a:pPr>
            <a:r>
              <a:rPr lang="pt-PT" dirty="0" smtClean="0">
                <a:latin typeface="Arial" pitchFamily="34" charset="0"/>
                <a:cs typeface="Arial" pitchFamily="34" charset="0"/>
              </a:rPr>
              <a:t>Ourém;</a:t>
            </a:r>
          </a:p>
          <a:p>
            <a:pPr>
              <a:lnSpc>
                <a:spcPct val="114000"/>
              </a:lnSpc>
              <a:buFont typeface="Arial" pitchFamily="34" charset="0"/>
              <a:buChar char="•"/>
            </a:pPr>
            <a:r>
              <a:rPr lang="pt-PT" dirty="0" smtClean="0">
                <a:latin typeface="Arial" pitchFamily="34" charset="0"/>
                <a:cs typeface="Arial" pitchFamily="34" charset="0"/>
              </a:rPr>
              <a:t>Nazaré;</a:t>
            </a:r>
          </a:p>
          <a:p>
            <a:pPr>
              <a:lnSpc>
                <a:spcPct val="114000"/>
              </a:lnSpc>
              <a:buFont typeface="Arial" pitchFamily="34" charset="0"/>
              <a:buChar char="•"/>
            </a:pPr>
            <a:r>
              <a:rPr lang="pt-PT" dirty="0" smtClean="0">
                <a:latin typeface="Arial" pitchFamily="34" charset="0"/>
                <a:cs typeface="Arial" pitchFamily="34" charset="0"/>
              </a:rPr>
              <a:t>Guarda;</a:t>
            </a:r>
          </a:p>
          <a:p>
            <a:pPr>
              <a:lnSpc>
                <a:spcPct val="114000"/>
              </a:lnSpc>
              <a:buFont typeface="Arial" pitchFamily="34" charset="0"/>
              <a:buChar char="•"/>
            </a:pPr>
            <a:r>
              <a:rPr lang="pt-PT" dirty="0" smtClean="0">
                <a:latin typeface="Arial" pitchFamily="34" charset="0"/>
                <a:cs typeface="Arial" pitchFamily="34" charset="0"/>
              </a:rPr>
              <a:t>Castelo Branco;</a:t>
            </a:r>
          </a:p>
          <a:p>
            <a:pPr>
              <a:lnSpc>
                <a:spcPct val="114000"/>
              </a:lnSpc>
              <a:buFont typeface="Arial" pitchFamily="34" charset="0"/>
              <a:buChar char="•"/>
            </a:pPr>
            <a:r>
              <a:rPr lang="pt-PT" dirty="0" smtClean="0">
                <a:latin typeface="Arial" pitchFamily="34" charset="0"/>
                <a:cs typeface="Arial" pitchFamily="34" charset="0"/>
              </a:rPr>
              <a:t>Belmonte;</a:t>
            </a:r>
          </a:p>
          <a:p>
            <a:pPr>
              <a:lnSpc>
                <a:spcPct val="114000"/>
              </a:lnSpc>
              <a:buFont typeface="Arial" pitchFamily="34" charset="0"/>
              <a:buChar char="•"/>
            </a:pPr>
            <a:r>
              <a:rPr lang="pt-PT" dirty="0" smtClean="0">
                <a:latin typeface="Arial" pitchFamily="34" charset="0"/>
                <a:cs typeface="Arial" pitchFamily="34" charset="0"/>
              </a:rPr>
              <a:t>Viseu</a:t>
            </a:r>
          </a:p>
          <a:p>
            <a:endParaRPr lang="pt-P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pt-PT"/>
          </a:p>
        </p:txBody>
      </p:sp>
      <p:sp>
        <p:nvSpPr>
          <p:cNvPr id="3" name="Subtitle 2"/>
          <p:cNvSpPr>
            <a:spLocks noGrp="1"/>
          </p:cNvSpPr>
          <p:nvPr>
            <p:ph type="subTitle" idx="1"/>
          </p:nvPr>
        </p:nvSpPr>
        <p:spPr/>
        <p:txBody>
          <a:bodyPr/>
          <a:lstStyle/>
          <a:p>
            <a:endParaRPr lang="pt-PT"/>
          </a:p>
        </p:txBody>
      </p:sp>
      <p:grpSp>
        <p:nvGrpSpPr>
          <p:cNvPr id="7" name="Group 12"/>
          <p:cNvGrpSpPr/>
          <p:nvPr/>
        </p:nvGrpSpPr>
        <p:grpSpPr>
          <a:xfrm>
            <a:off x="0" y="0"/>
            <a:ext cx="9144000" cy="6858000"/>
            <a:chOff x="0" y="0"/>
            <a:chExt cx="9144000" cy="6858000"/>
          </a:xfrm>
        </p:grpSpPr>
        <p:pic>
          <p:nvPicPr>
            <p:cNvPr id="4" name="Picture 3" descr="city.JPG"/>
            <p:cNvPicPr>
              <a:picLocks noChangeAspect="1"/>
            </p:cNvPicPr>
            <p:nvPr/>
          </p:nvPicPr>
          <p:blipFill>
            <a:blip r:embed="rId3" cstate="print"/>
            <a:srcRect l="5526" r="11982"/>
            <a:stretch>
              <a:fillRect/>
            </a:stretch>
          </p:blipFill>
          <p:spPr>
            <a:xfrm>
              <a:off x="0" y="0"/>
              <a:ext cx="9144000" cy="6858000"/>
            </a:xfrm>
            <a:prstGeom prst="rect">
              <a:avLst/>
            </a:prstGeom>
          </p:spPr>
        </p:pic>
        <p:sp>
          <p:nvSpPr>
            <p:cNvPr id="5" name="Rectangle 4"/>
            <p:cNvSpPr/>
            <p:nvPr/>
          </p:nvSpPr>
          <p:spPr>
            <a:xfrm>
              <a:off x="683568" y="0"/>
              <a:ext cx="7776864"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6" name="Picture 5" descr="logo_ces_v.png"/>
            <p:cNvPicPr>
              <a:picLocks noChangeAspect="1"/>
            </p:cNvPicPr>
            <p:nvPr/>
          </p:nvPicPr>
          <p:blipFill>
            <a:blip r:embed="rId4" cstate="print"/>
            <a:stretch>
              <a:fillRect/>
            </a:stretch>
          </p:blipFill>
          <p:spPr>
            <a:xfrm>
              <a:off x="1616535" y="332656"/>
              <a:ext cx="1227273" cy="900000"/>
            </a:xfrm>
            <a:prstGeom prst="rect">
              <a:avLst/>
            </a:prstGeom>
          </p:spPr>
        </p:pic>
        <p:pic>
          <p:nvPicPr>
            <p:cNvPr id="8" name="Picture 7" descr="teatrao.png"/>
            <p:cNvPicPr>
              <a:picLocks noChangeAspect="1"/>
            </p:cNvPicPr>
            <p:nvPr/>
          </p:nvPicPr>
          <p:blipFill>
            <a:blip r:embed="rId5" cstate="print"/>
            <a:stretch>
              <a:fillRect/>
            </a:stretch>
          </p:blipFill>
          <p:spPr>
            <a:xfrm>
              <a:off x="3961831" y="188640"/>
              <a:ext cx="1220339" cy="1080000"/>
            </a:xfrm>
            <a:prstGeom prst="rect">
              <a:avLst/>
            </a:prstGeom>
          </p:spPr>
        </p:pic>
      </p:grpSp>
      <p:sp>
        <p:nvSpPr>
          <p:cNvPr id="10" name="TextBox 9"/>
          <p:cNvSpPr txBox="1"/>
          <p:nvPr/>
        </p:nvSpPr>
        <p:spPr>
          <a:xfrm>
            <a:off x="1187624" y="2132856"/>
            <a:ext cx="6840760" cy="3359894"/>
          </a:xfrm>
          <a:prstGeom prst="rect">
            <a:avLst/>
          </a:prstGeom>
          <a:solidFill>
            <a:schemeClr val="bg1">
              <a:lumMod val="95000"/>
            </a:schemeClr>
          </a:solidFill>
          <a:ln>
            <a:solidFill>
              <a:schemeClr val="tx1"/>
            </a:solidFill>
          </a:ln>
          <a:effectLst>
            <a:outerShdw blurRad="50800" dist="38100" dir="18900000" algn="bl" rotWithShape="0">
              <a:prstClr val="black">
                <a:alpha val="40000"/>
              </a:prstClr>
            </a:outerShdw>
          </a:effectLst>
        </p:spPr>
        <p:txBody>
          <a:bodyPr wrap="square" rtlCol="0">
            <a:spAutoFit/>
          </a:bodyPr>
          <a:lstStyle/>
          <a:p>
            <a:pPr algn="ctr">
              <a:spcAft>
                <a:spcPts val="1200"/>
              </a:spcAft>
            </a:pPr>
            <a:r>
              <a:rPr lang="pt-PT" sz="2400" u="sng" dirty="0" err="1" smtClean="0">
                <a:latin typeface="Arial Black" pitchFamily="34" charset="0"/>
              </a:rPr>
              <a:t>Problem</a:t>
            </a:r>
            <a:r>
              <a:rPr lang="pt-PT" sz="2400" u="sng" dirty="0" smtClean="0">
                <a:latin typeface="Arial Black" pitchFamily="34" charset="0"/>
              </a:rPr>
              <a:t> – </a:t>
            </a:r>
            <a:r>
              <a:rPr lang="pt-PT" sz="2400" u="sng" dirty="0" err="1" smtClean="0">
                <a:latin typeface="Arial Black" pitchFamily="34" charset="0"/>
              </a:rPr>
              <a:t>Starting</a:t>
            </a:r>
            <a:r>
              <a:rPr lang="pt-PT" sz="2400" u="sng" dirty="0" smtClean="0">
                <a:latin typeface="Arial Black" pitchFamily="34" charset="0"/>
              </a:rPr>
              <a:t> </a:t>
            </a:r>
            <a:r>
              <a:rPr lang="pt-PT" sz="2400" u="sng" smtClean="0">
                <a:latin typeface="Arial Black" pitchFamily="34" charset="0"/>
              </a:rPr>
              <a:t>Point</a:t>
            </a:r>
          </a:p>
          <a:p>
            <a:pPr algn="ctr">
              <a:lnSpc>
                <a:spcPct val="150000"/>
              </a:lnSpc>
            </a:pPr>
            <a:r>
              <a:rPr lang="en-US" sz="2000" dirty="0" smtClean="0">
                <a:latin typeface="Arial" pitchFamily="34" charset="0"/>
                <a:cs typeface="Arial" pitchFamily="34" charset="0"/>
              </a:rPr>
              <a:t>How can we articulate and, consequently, increase the contributions of local municipalities, academic institutions (researchers) and cultural agents (artistic creation) with the aim of contributing to the cultural planning and development of communities, combining both a practical and a theoretical dimension?</a:t>
            </a:r>
            <a:endParaRPr lang="pt-PT"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53181"/>
            <a:ext cx="7772400" cy="1470025"/>
          </a:xfrm>
        </p:spPr>
        <p:txBody>
          <a:bodyPr/>
          <a:lstStyle/>
          <a:p>
            <a:endParaRPr lang="pt-PT"/>
          </a:p>
        </p:txBody>
      </p:sp>
      <p:sp>
        <p:nvSpPr>
          <p:cNvPr id="3" name="Subtitle 2"/>
          <p:cNvSpPr>
            <a:spLocks noGrp="1"/>
          </p:cNvSpPr>
          <p:nvPr>
            <p:ph type="subTitle" idx="1"/>
          </p:nvPr>
        </p:nvSpPr>
        <p:spPr>
          <a:xfrm>
            <a:off x="1371600" y="4308956"/>
            <a:ext cx="6400800" cy="1752600"/>
          </a:xfrm>
        </p:spPr>
        <p:txBody>
          <a:bodyPr/>
          <a:lstStyle/>
          <a:p>
            <a:endParaRPr lang="pt-PT"/>
          </a:p>
        </p:txBody>
      </p:sp>
      <p:grpSp>
        <p:nvGrpSpPr>
          <p:cNvPr id="7" name="Group 12"/>
          <p:cNvGrpSpPr/>
          <p:nvPr/>
        </p:nvGrpSpPr>
        <p:grpSpPr>
          <a:xfrm>
            <a:off x="0" y="0"/>
            <a:ext cx="9144000" cy="6858000"/>
            <a:chOff x="0" y="0"/>
            <a:chExt cx="9144000" cy="6858000"/>
          </a:xfrm>
        </p:grpSpPr>
        <p:pic>
          <p:nvPicPr>
            <p:cNvPr id="4" name="Picture 3" descr="city.JPG"/>
            <p:cNvPicPr>
              <a:picLocks noChangeAspect="1"/>
            </p:cNvPicPr>
            <p:nvPr/>
          </p:nvPicPr>
          <p:blipFill>
            <a:blip r:embed="rId3" cstate="print"/>
            <a:srcRect l="5526" r="11982"/>
            <a:stretch>
              <a:fillRect/>
            </a:stretch>
          </p:blipFill>
          <p:spPr>
            <a:xfrm>
              <a:off x="0" y="0"/>
              <a:ext cx="9144000" cy="6858000"/>
            </a:xfrm>
            <a:prstGeom prst="rect">
              <a:avLst/>
            </a:prstGeom>
          </p:spPr>
        </p:pic>
        <p:sp>
          <p:nvSpPr>
            <p:cNvPr id="5" name="Rectangle 4"/>
            <p:cNvSpPr/>
            <p:nvPr/>
          </p:nvSpPr>
          <p:spPr>
            <a:xfrm>
              <a:off x="683568" y="0"/>
              <a:ext cx="7776864"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pt-PT"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descr="logo_ces_v.png"/>
            <p:cNvPicPr>
              <a:picLocks noChangeAspect="1"/>
            </p:cNvPicPr>
            <p:nvPr/>
          </p:nvPicPr>
          <p:blipFill>
            <a:blip r:embed="rId4" cstate="print"/>
            <a:stretch>
              <a:fillRect/>
            </a:stretch>
          </p:blipFill>
          <p:spPr>
            <a:xfrm>
              <a:off x="1616535" y="332656"/>
              <a:ext cx="1227273" cy="900000"/>
            </a:xfrm>
            <a:prstGeom prst="rect">
              <a:avLst/>
            </a:prstGeom>
          </p:spPr>
        </p:pic>
        <p:pic>
          <p:nvPicPr>
            <p:cNvPr id="8" name="Picture 7" descr="teatrao.png"/>
            <p:cNvPicPr>
              <a:picLocks noChangeAspect="1"/>
            </p:cNvPicPr>
            <p:nvPr/>
          </p:nvPicPr>
          <p:blipFill>
            <a:blip r:embed="rId5" cstate="print"/>
            <a:stretch>
              <a:fillRect/>
            </a:stretch>
          </p:blipFill>
          <p:spPr>
            <a:xfrm>
              <a:off x="3961831" y="188640"/>
              <a:ext cx="1220339" cy="1080000"/>
            </a:xfrm>
            <a:prstGeom prst="rect">
              <a:avLst/>
            </a:prstGeom>
          </p:spPr>
        </p:pic>
      </p:grpSp>
      <p:sp>
        <p:nvSpPr>
          <p:cNvPr id="12" name="Rounded Rectangle 11"/>
          <p:cNvSpPr/>
          <p:nvPr/>
        </p:nvSpPr>
        <p:spPr>
          <a:xfrm>
            <a:off x="1547664" y="2555612"/>
            <a:ext cx="2160240" cy="648072"/>
          </a:xfrm>
          <a:prstGeom prst="roundRect">
            <a:avLst/>
          </a:prstGeom>
          <a:effectLst>
            <a:outerShdw blurRad="50800" dist="38100" algn="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600" b="1" dirty="0" err="1" smtClean="0">
                <a:latin typeface="Arial"/>
                <a:cs typeface="Arial"/>
              </a:rPr>
              <a:t>Mapping</a:t>
            </a:r>
            <a:r>
              <a:rPr lang="pt-PT" sz="1600" b="1" dirty="0" smtClean="0">
                <a:latin typeface="Arial"/>
                <a:cs typeface="Arial"/>
              </a:rPr>
              <a:t> Processes</a:t>
            </a:r>
            <a:endParaRPr lang="pt-PT" sz="1600" b="1" dirty="0">
              <a:latin typeface="Arial"/>
              <a:cs typeface="Arial"/>
            </a:endParaRPr>
          </a:p>
        </p:txBody>
      </p:sp>
      <p:sp>
        <p:nvSpPr>
          <p:cNvPr id="13" name="Rounded Rectangle 12"/>
          <p:cNvSpPr/>
          <p:nvPr/>
        </p:nvSpPr>
        <p:spPr>
          <a:xfrm>
            <a:off x="1547664" y="3347700"/>
            <a:ext cx="2160240" cy="648072"/>
          </a:xfrm>
          <a:prstGeom prst="roundRect">
            <a:avLst/>
          </a:prstGeom>
          <a:effectLst>
            <a:outerShdw blurRad="50800" dist="38100" algn="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600" b="1" dirty="0" err="1" smtClean="0">
                <a:latin typeface="Arial"/>
                <a:cs typeface="Arial"/>
              </a:rPr>
              <a:t>Question</a:t>
            </a:r>
            <a:r>
              <a:rPr lang="pt-PT" sz="1600" b="1" dirty="0" smtClean="0">
                <a:latin typeface="Arial"/>
                <a:cs typeface="Arial"/>
              </a:rPr>
              <a:t> </a:t>
            </a:r>
            <a:r>
              <a:rPr lang="pt-PT" sz="1600" b="1" dirty="0" err="1" smtClean="0">
                <a:latin typeface="Arial"/>
                <a:cs typeface="Arial"/>
              </a:rPr>
              <a:t>Campaign</a:t>
            </a:r>
            <a:endParaRPr lang="pt-PT" sz="1600" b="1" dirty="0">
              <a:latin typeface="Arial"/>
              <a:cs typeface="Arial"/>
            </a:endParaRPr>
          </a:p>
        </p:txBody>
      </p:sp>
      <p:sp>
        <p:nvSpPr>
          <p:cNvPr id="14" name="TextBox 13"/>
          <p:cNvSpPr txBox="1"/>
          <p:nvPr/>
        </p:nvSpPr>
        <p:spPr>
          <a:xfrm>
            <a:off x="1524000" y="1676400"/>
            <a:ext cx="2160240" cy="338554"/>
          </a:xfrm>
          <a:prstGeom prst="rect">
            <a:avLst/>
          </a:prstGeom>
          <a:noFill/>
        </p:spPr>
        <p:txBody>
          <a:bodyPr wrap="square" rtlCol="0">
            <a:spAutoFit/>
          </a:bodyPr>
          <a:lstStyle/>
          <a:p>
            <a:pPr algn="ctr"/>
            <a:r>
              <a:rPr lang="pt-PT" sz="1600" b="1" u="sng" dirty="0" err="1" smtClean="0">
                <a:latin typeface="Arial"/>
                <a:cs typeface="Arial"/>
              </a:rPr>
              <a:t>Diagnostic</a:t>
            </a:r>
            <a:r>
              <a:rPr lang="pt-PT" sz="1600" b="1" u="sng" dirty="0" smtClean="0">
                <a:latin typeface="Arial"/>
                <a:cs typeface="Arial"/>
              </a:rPr>
              <a:t> </a:t>
            </a:r>
            <a:r>
              <a:rPr lang="pt-PT" sz="1600" b="1" u="sng" dirty="0" err="1" smtClean="0">
                <a:latin typeface="Arial"/>
                <a:cs typeface="Arial"/>
              </a:rPr>
              <a:t>Tools</a:t>
            </a:r>
            <a:endParaRPr lang="pt-PT" sz="1600" b="1" u="sng" dirty="0">
              <a:latin typeface="Arial"/>
              <a:cs typeface="Arial"/>
            </a:endParaRPr>
          </a:p>
        </p:txBody>
      </p:sp>
      <p:sp>
        <p:nvSpPr>
          <p:cNvPr id="15" name="Notched Right Arrow 14"/>
          <p:cNvSpPr/>
          <p:nvPr/>
        </p:nvSpPr>
        <p:spPr>
          <a:xfrm>
            <a:off x="3707904" y="2590800"/>
            <a:ext cx="2016224" cy="1447800"/>
          </a:xfrm>
          <a:prstGeom prst="notchedRightArrow">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a:cs typeface="Arial"/>
              </a:rPr>
              <a:t>Supporting</a:t>
            </a:r>
            <a:endParaRPr lang="en-US" sz="1600" dirty="0">
              <a:solidFill>
                <a:schemeClr val="tx1"/>
              </a:solidFill>
              <a:latin typeface="Arial"/>
              <a:cs typeface="Arial"/>
            </a:endParaRPr>
          </a:p>
        </p:txBody>
      </p:sp>
      <p:sp>
        <p:nvSpPr>
          <p:cNvPr id="17" name="Oval 16"/>
          <p:cNvSpPr/>
          <p:nvPr/>
        </p:nvSpPr>
        <p:spPr>
          <a:xfrm>
            <a:off x="5855320" y="2699628"/>
            <a:ext cx="2016224" cy="1152128"/>
          </a:xfrm>
          <a:prstGeom prst="ellipse">
            <a:avLst/>
          </a:prstGeom>
          <a:solidFill>
            <a:schemeClr val="accent1">
              <a:lumMod val="40000"/>
              <a:lumOff val="60000"/>
            </a:schemeClr>
          </a:soli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600" b="1" dirty="0" err="1" smtClean="0">
                <a:solidFill>
                  <a:schemeClr val="tx1"/>
                </a:solidFill>
                <a:latin typeface="Arial"/>
                <a:cs typeface="Arial"/>
              </a:rPr>
              <a:t>Projects</a:t>
            </a:r>
            <a:r>
              <a:rPr lang="pt-PT" sz="1600" b="1" dirty="0" smtClean="0">
                <a:solidFill>
                  <a:schemeClr val="tx1"/>
                </a:solidFill>
                <a:latin typeface="Arial"/>
                <a:cs typeface="Arial"/>
              </a:rPr>
              <a:t> </a:t>
            </a:r>
            <a:r>
              <a:rPr lang="pt-PT" sz="1600" b="1" dirty="0" err="1" smtClean="0">
                <a:solidFill>
                  <a:schemeClr val="tx1"/>
                </a:solidFill>
                <a:latin typeface="Arial"/>
                <a:cs typeface="Arial"/>
              </a:rPr>
              <a:t>of</a:t>
            </a:r>
            <a:r>
              <a:rPr lang="pt-PT" sz="1600" b="1" dirty="0" smtClean="0">
                <a:solidFill>
                  <a:schemeClr val="tx1"/>
                </a:solidFill>
                <a:latin typeface="Arial"/>
                <a:cs typeface="Arial"/>
              </a:rPr>
              <a:t> </a:t>
            </a:r>
            <a:r>
              <a:rPr lang="pt-PT" sz="1600" b="1" dirty="0" err="1" smtClean="0">
                <a:solidFill>
                  <a:schemeClr val="tx1"/>
                </a:solidFill>
                <a:latin typeface="Arial"/>
                <a:cs typeface="Arial"/>
              </a:rPr>
              <a:t>Artistic</a:t>
            </a:r>
            <a:r>
              <a:rPr lang="pt-PT" sz="1600" b="1" dirty="0" smtClean="0">
                <a:solidFill>
                  <a:schemeClr val="tx1"/>
                </a:solidFill>
                <a:latin typeface="Arial"/>
                <a:cs typeface="Arial"/>
              </a:rPr>
              <a:t> </a:t>
            </a:r>
            <a:r>
              <a:rPr lang="pt-PT" sz="1600" b="1" dirty="0" err="1" smtClean="0">
                <a:solidFill>
                  <a:schemeClr val="tx1"/>
                </a:solidFill>
                <a:latin typeface="Arial"/>
                <a:cs typeface="Arial"/>
              </a:rPr>
              <a:t>Intervention</a:t>
            </a:r>
            <a:endParaRPr lang="pt-PT" sz="1600" b="1" dirty="0">
              <a:solidFill>
                <a:schemeClr val="tx1"/>
              </a:solidFill>
              <a:latin typeface="Arial"/>
              <a:cs typeface="Arial"/>
            </a:endParaRPr>
          </a:p>
        </p:txBody>
      </p:sp>
      <p:sp>
        <p:nvSpPr>
          <p:cNvPr id="18" name="TextBox 17"/>
          <p:cNvSpPr txBox="1"/>
          <p:nvPr/>
        </p:nvSpPr>
        <p:spPr>
          <a:xfrm>
            <a:off x="1547664" y="4499828"/>
            <a:ext cx="2160240" cy="338554"/>
          </a:xfrm>
          <a:prstGeom prst="rect">
            <a:avLst/>
          </a:prstGeom>
          <a:noFill/>
        </p:spPr>
        <p:txBody>
          <a:bodyPr wrap="square" rtlCol="0">
            <a:spAutoFit/>
          </a:bodyPr>
          <a:lstStyle/>
          <a:p>
            <a:pPr algn="ctr"/>
            <a:r>
              <a:rPr lang="pt-PT" sz="1600" b="1" u="sng" dirty="0" err="1" smtClean="0">
                <a:latin typeface="Arial"/>
                <a:cs typeface="Arial"/>
              </a:rPr>
              <a:t>Other</a:t>
            </a:r>
            <a:r>
              <a:rPr lang="pt-PT" sz="1600" b="1" u="sng" dirty="0" smtClean="0">
                <a:latin typeface="Arial"/>
                <a:cs typeface="Arial"/>
              </a:rPr>
              <a:t> </a:t>
            </a:r>
            <a:r>
              <a:rPr lang="pt-PT" sz="1600" b="1" u="sng" dirty="0" err="1" smtClean="0">
                <a:latin typeface="Arial"/>
                <a:cs typeface="Arial"/>
              </a:rPr>
              <a:t>Activities</a:t>
            </a:r>
            <a:endParaRPr lang="pt-PT" sz="1600" b="1" u="sng" dirty="0">
              <a:latin typeface="Arial"/>
              <a:cs typeface="Arial"/>
            </a:endParaRPr>
          </a:p>
        </p:txBody>
      </p:sp>
      <p:sp>
        <p:nvSpPr>
          <p:cNvPr id="19" name="TextBox 18"/>
          <p:cNvSpPr txBox="1"/>
          <p:nvPr/>
        </p:nvSpPr>
        <p:spPr>
          <a:xfrm>
            <a:off x="1331640" y="5228289"/>
            <a:ext cx="3168352" cy="584776"/>
          </a:xfrm>
          <a:prstGeom prst="rect">
            <a:avLst/>
          </a:prstGeom>
          <a:noFill/>
        </p:spPr>
        <p:txBody>
          <a:bodyPr wrap="square" rtlCol="0">
            <a:spAutoFit/>
          </a:bodyPr>
          <a:lstStyle/>
          <a:p>
            <a:r>
              <a:rPr lang="pt-PT" sz="1600" dirty="0" smtClean="0">
                <a:latin typeface="Arial"/>
                <a:cs typeface="Arial"/>
              </a:rPr>
              <a:t>Regular </a:t>
            </a:r>
            <a:r>
              <a:rPr lang="pt-PT" sz="1600" dirty="0" err="1" smtClean="0">
                <a:latin typeface="Arial"/>
                <a:cs typeface="Arial"/>
              </a:rPr>
              <a:t>arts</a:t>
            </a:r>
            <a:r>
              <a:rPr lang="pt-PT" sz="1600" dirty="0" smtClean="0">
                <a:latin typeface="Arial"/>
                <a:cs typeface="Arial"/>
              </a:rPr>
              <a:t> </a:t>
            </a:r>
            <a:r>
              <a:rPr lang="pt-PT" sz="1600" dirty="0" err="1" smtClean="0">
                <a:latin typeface="Arial"/>
                <a:cs typeface="Arial"/>
              </a:rPr>
              <a:t>education</a:t>
            </a:r>
            <a:r>
              <a:rPr lang="pt-PT" sz="1600" dirty="0" smtClean="0">
                <a:latin typeface="Arial"/>
                <a:cs typeface="Arial"/>
              </a:rPr>
              <a:t> </a:t>
            </a:r>
            <a:r>
              <a:rPr lang="pt-PT" sz="1600" dirty="0" err="1" smtClean="0">
                <a:latin typeface="Arial"/>
                <a:cs typeface="Arial"/>
              </a:rPr>
              <a:t>activities</a:t>
            </a:r>
            <a:r>
              <a:rPr lang="pt-PT" sz="1600" dirty="0" smtClean="0">
                <a:latin typeface="Arial"/>
                <a:cs typeface="Arial"/>
              </a:rPr>
              <a:t> </a:t>
            </a:r>
            <a:r>
              <a:rPr lang="pt-PT" sz="1600" dirty="0" err="1" smtClean="0">
                <a:latin typeface="Arial"/>
                <a:cs typeface="Arial"/>
              </a:rPr>
              <a:t>with</a:t>
            </a:r>
            <a:r>
              <a:rPr lang="pt-PT" sz="1600" dirty="0" smtClean="0">
                <a:latin typeface="Arial"/>
                <a:cs typeface="Arial"/>
              </a:rPr>
              <a:t> </a:t>
            </a:r>
            <a:r>
              <a:rPr lang="pt-PT" sz="1600" dirty="0" err="1" smtClean="0">
                <a:latin typeface="Arial"/>
                <a:cs typeface="Arial"/>
              </a:rPr>
              <a:t>the</a:t>
            </a:r>
            <a:r>
              <a:rPr lang="pt-PT" sz="1600" dirty="0" smtClean="0">
                <a:latin typeface="Arial"/>
                <a:cs typeface="Arial"/>
              </a:rPr>
              <a:t> </a:t>
            </a:r>
            <a:r>
              <a:rPr lang="pt-PT" sz="1600" dirty="0" err="1" smtClean="0">
                <a:latin typeface="Arial"/>
                <a:cs typeface="Arial"/>
              </a:rPr>
              <a:t>community</a:t>
            </a:r>
            <a:endParaRPr lang="pt-PT" sz="1600" dirty="0">
              <a:latin typeface="Arial"/>
              <a:cs typeface="Arial"/>
            </a:endParaRPr>
          </a:p>
        </p:txBody>
      </p:sp>
      <p:sp>
        <p:nvSpPr>
          <p:cNvPr id="22" name="TextBox 21"/>
          <p:cNvSpPr txBox="1"/>
          <p:nvPr/>
        </p:nvSpPr>
        <p:spPr>
          <a:xfrm>
            <a:off x="1331640" y="5885084"/>
            <a:ext cx="3168352" cy="584776"/>
          </a:xfrm>
          <a:prstGeom prst="rect">
            <a:avLst/>
          </a:prstGeom>
          <a:noFill/>
        </p:spPr>
        <p:txBody>
          <a:bodyPr wrap="square" rtlCol="0">
            <a:spAutoFit/>
          </a:bodyPr>
          <a:lstStyle/>
          <a:p>
            <a:r>
              <a:rPr lang="pt-PT" sz="1600" dirty="0" smtClean="0">
                <a:latin typeface="Arial"/>
                <a:cs typeface="Arial"/>
              </a:rPr>
              <a:t>Cultural </a:t>
            </a:r>
            <a:r>
              <a:rPr lang="pt-PT" sz="1600" dirty="0" err="1" smtClean="0">
                <a:latin typeface="Arial"/>
                <a:cs typeface="Arial"/>
              </a:rPr>
              <a:t>programming</a:t>
            </a:r>
            <a:r>
              <a:rPr lang="pt-PT" sz="1600" dirty="0" smtClean="0">
                <a:latin typeface="Arial"/>
                <a:cs typeface="Arial"/>
              </a:rPr>
              <a:t> </a:t>
            </a:r>
            <a:r>
              <a:rPr lang="pt-PT" sz="1600" dirty="0" err="1" smtClean="0">
                <a:latin typeface="Arial"/>
                <a:cs typeface="Arial"/>
              </a:rPr>
              <a:t>and</a:t>
            </a:r>
            <a:r>
              <a:rPr lang="pt-PT" sz="1600" dirty="0" smtClean="0">
                <a:latin typeface="Arial"/>
                <a:cs typeface="Arial"/>
              </a:rPr>
              <a:t> </a:t>
            </a:r>
            <a:r>
              <a:rPr lang="pt-PT" sz="1600" dirty="0" err="1" smtClean="0">
                <a:latin typeface="Arial"/>
                <a:cs typeface="Arial"/>
              </a:rPr>
              <a:t>artists</a:t>
            </a:r>
            <a:r>
              <a:rPr lang="pt-PT" sz="1600" dirty="0" smtClean="0">
                <a:latin typeface="Arial"/>
                <a:cs typeface="Arial"/>
              </a:rPr>
              <a:t> </a:t>
            </a:r>
            <a:r>
              <a:rPr lang="pt-PT" sz="1600" dirty="0" err="1" smtClean="0">
                <a:latin typeface="Arial"/>
                <a:cs typeface="Arial"/>
              </a:rPr>
              <a:t>in</a:t>
            </a:r>
            <a:r>
              <a:rPr lang="pt-PT" sz="1600" dirty="0" smtClean="0">
                <a:latin typeface="Arial"/>
                <a:cs typeface="Arial"/>
              </a:rPr>
              <a:t> </a:t>
            </a:r>
            <a:r>
              <a:rPr lang="pt-PT" sz="1600" dirty="0" err="1" smtClean="0">
                <a:latin typeface="Arial"/>
                <a:cs typeface="Arial"/>
              </a:rPr>
              <a:t>residence</a:t>
            </a:r>
            <a:r>
              <a:rPr lang="pt-PT" sz="1600" dirty="0" smtClean="0">
                <a:latin typeface="Arial"/>
                <a:cs typeface="Arial"/>
              </a:rPr>
              <a:t> </a:t>
            </a:r>
            <a:r>
              <a:rPr lang="pt-PT" sz="1600" dirty="0" err="1" smtClean="0">
                <a:latin typeface="Arial"/>
                <a:cs typeface="Arial"/>
              </a:rPr>
              <a:t>programs</a:t>
            </a:r>
            <a:r>
              <a:rPr lang="pt-PT" sz="1600" dirty="0" smtClean="0">
                <a:latin typeface="Arial"/>
                <a:cs typeface="Arial"/>
              </a:rPr>
              <a:t> </a:t>
            </a:r>
            <a:endParaRPr lang="en-US" sz="1600" dirty="0">
              <a:latin typeface="Arial"/>
              <a:cs typeface="Arial"/>
            </a:endParaRPr>
          </a:p>
        </p:txBody>
      </p:sp>
      <p:sp>
        <p:nvSpPr>
          <p:cNvPr id="24" name="Notched Right Arrow 23"/>
          <p:cNvSpPr/>
          <p:nvPr/>
        </p:nvSpPr>
        <p:spPr>
          <a:xfrm rot="19313757">
            <a:off x="4215283" y="4522085"/>
            <a:ext cx="2470955" cy="864096"/>
          </a:xfrm>
          <a:prstGeom prst="notchedRightArrow">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a:cs typeface="Arial"/>
              </a:rPr>
              <a:t>Complement</a:t>
            </a:r>
            <a:endParaRPr lang="en-US" sz="1600" dirty="0">
              <a:solidFill>
                <a:schemeClr val="tx1"/>
              </a:solidFill>
              <a:latin typeface="Arial"/>
              <a:cs typeface="Arial"/>
            </a:endParaRPr>
          </a:p>
        </p:txBody>
      </p:sp>
      <p:sp>
        <p:nvSpPr>
          <p:cNvPr id="26" name="TextBox 25"/>
          <p:cNvSpPr txBox="1"/>
          <p:nvPr/>
        </p:nvSpPr>
        <p:spPr>
          <a:xfrm>
            <a:off x="3419872" y="1311151"/>
            <a:ext cx="2304256" cy="338554"/>
          </a:xfrm>
          <a:prstGeom prst="rect">
            <a:avLst/>
          </a:prstGeom>
          <a:noFill/>
        </p:spPr>
        <p:txBody>
          <a:bodyPr wrap="square" rtlCol="0">
            <a:spAutoFit/>
          </a:bodyPr>
          <a:lstStyle/>
          <a:p>
            <a:pPr algn="ctr">
              <a:spcAft>
                <a:spcPts val="600"/>
              </a:spcAft>
            </a:pPr>
            <a:r>
              <a:rPr lang="pt-PT" sz="1600" b="1" u="sng" dirty="0" err="1" smtClean="0">
                <a:latin typeface="Arial"/>
                <a:cs typeface="Arial"/>
              </a:rPr>
              <a:t>Mechanisms</a:t>
            </a:r>
            <a:endParaRPr lang="pt-PT" sz="1600" b="1" u="sng"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par>
                          <p:cTn id="18" fill="hold">
                            <p:stCondLst>
                              <p:cond delay="1000"/>
                            </p:stCondLst>
                            <p:childTnLst>
                              <p:par>
                                <p:cTn id="19" presetID="55"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strVal val="#ppt_w*0.70"/>
                                          </p:val>
                                        </p:tav>
                                        <p:tav tm="100000">
                                          <p:val>
                                            <p:strVal val="#ppt_w"/>
                                          </p:val>
                                        </p:tav>
                                      </p:tavLst>
                                    </p:anim>
                                    <p:anim calcmode="lin" valueType="num">
                                      <p:cBhvr>
                                        <p:cTn id="22" dur="1000" fill="hold"/>
                                        <p:tgtEl>
                                          <p:spTgt spid="17"/>
                                        </p:tgtEl>
                                        <p:attrNameLst>
                                          <p:attrName>ppt_h</p:attrName>
                                        </p:attrNameLst>
                                      </p:cBhvr>
                                      <p:tavLst>
                                        <p:tav tm="0">
                                          <p:val>
                                            <p:strVal val="#ppt_h"/>
                                          </p:val>
                                        </p:tav>
                                        <p:tav tm="100000">
                                          <p:val>
                                            <p:strVal val="#ppt_h"/>
                                          </p:val>
                                        </p:tav>
                                      </p:tavLst>
                                    </p:anim>
                                    <p:animEffect transition="in" filter="fade">
                                      <p:cBhvr>
                                        <p:cTn id="23" dur="10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500"/>
                            </p:stCondLst>
                            <p:childTnLst>
                              <p:par>
                                <p:cTn id="36" presetID="12" presetClass="entr" presetSubtype="4"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slide(fromBottom)">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7" grpId="0" animBg="1"/>
      <p:bldP spid="18" grpId="0"/>
      <p:bldP spid="19" grpId="0"/>
      <p:bldP spid="22" grpId="0"/>
      <p:bldP spid="24"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city.JPG"/>
          <p:cNvPicPr>
            <a:picLocks noChangeAspect="1"/>
          </p:cNvPicPr>
          <p:nvPr/>
        </p:nvPicPr>
        <p:blipFill>
          <a:blip r:embed="rId2" cstate="print"/>
          <a:srcRect l="5526" r="11982"/>
          <a:stretch>
            <a:fillRect/>
          </a:stretch>
        </p:blipFill>
        <p:spPr>
          <a:xfrm>
            <a:off x="0" y="0"/>
            <a:ext cx="9144000" cy="6858000"/>
          </a:xfrm>
          <a:prstGeom prst="rect">
            <a:avLst/>
          </a:prstGeom>
        </p:spPr>
      </p:pic>
      <p:sp>
        <p:nvSpPr>
          <p:cNvPr id="5" name="Content Placeholder 2"/>
          <p:cNvSpPr txBox="1">
            <a:spLocks/>
          </p:cNvSpPr>
          <p:nvPr/>
        </p:nvSpPr>
        <p:spPr>
          <a:xfrm>
            <a:off x="241300" y="274638"/>
            <a:ext cx="8445500" cy="5981700"/>
          </a:xfrm>
          <a:prstGeom prst="rect">
            <a:avLst/>
          </a:prstGeom>
          <a:solidFill>
            <a:schemeClr val="bg1"/>
          </a:solidFill>
          <a:effectLst>
            <a:outerShdw blurRad="730250" dist="38100" dir="2700000" algn="tl" rotWithShape="0">
              <a:schemeClr val="bg1">
                <a:alpha val="43000"/>
              </a:schemeClr>
            </a:outerShdw>
          </a:effectLst>
        </p:spPr>
        <p:txBody>
          <a:bodyPr vert="horz" lIns="91440" tIns="45720" rIns="91440" bIns="45720" rtlCol="0">
            <a:normAutofit fontScale="47500" lnSpcReduction="20000"/>
          </a:bodyPr>
          <a:lstStyle/>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Lack of articulation between cultural agents and other local institutions: articulation of agendas, circulation and</a:t>
            </a:r>
            <a:r>
              <a:rPr kumimoji="0" lang="en-US" sz="2526" b="1" i="0" u="none" strike="noStrike" kern="1200" cap="none" spc="0" normalizeH="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 </a:t>
            </a: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visibility of projects, </a:t>
            </a:r>
            <a:r>
              <a:rPr kumimoji="0" lang="en-US" sz="2526" b="1" i="0" u="none" strike="noStrike" kern="1200" cap="none" spc="0" normalizeH="0" baseline="0" noProof="0" dirty="0" err="1"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dynamization</a:t>
            </a: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 of various cultural spaces, promotion of joint artistic projects and sharing of resources, spaces and technical material;</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rgbClr val="4F6228"/>
                </a:solidFill>
                <a:effectLst>
                  <a:outerShdw blurRad="50800" dist="38100" dir="2700000" algn="tl" rotWithShape="0">
                    <a:schemeClr val="bg1">
                      <a:alpha val="43000"/>
                    </a:schemeClr>
                  </a:outerShdw>
                </a:effectLst>
                <a:uLnTx/>
                <a:uFillTx/>
                <a:latin typeface="Arial"/>
                <a:ea typeface="+mn-ea"/>
                <a:cs typeface="Arial"/>
              </a:rPr>
              <a:t>Need to increased awareness  the academic environment and the wider community on the cultural issue;</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rgbClr val="4F6228"/>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Lack of involvement and participation of citizens in cultural activity (although there has been an exponential growth of involvement in recent years) - low adherence to events and initiatives;</a:t>
            </a:r>
          </a:p>
          <a:p>
            <a:pPr marR="0" lvl="0" algn="l" defTabSz="457200" rtl="0" eaLnBrk="1" fontAlgn="auto" latinLnBrk="0" hangingPunct="1">
              <a:lnSpc>
                <a:spcPct val="100000"/>
              </a:lnSpc>
              <a:spcBef>
                <a:spcPct val="20000"/>
              </a:spcBef>
              <a:spcAft>
                <a:spcPts val="0"/>
              </a:spcAft>
              <a:buClrTx/>
              <a:buSzTx/>
              <a:buFont typeface="Arial"/>
              <a:buChar char="•"/>
              <a:tabLst/>
              <a:defRPr/>
            </a:pPr>
            <a:endPar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mn-lt"/>
                <a:ea typeface="+mn-ea"/>
                <a:cs typeface="+mn-cs"/>
              </a:rPr>
              <a:t>Desertification of the territory - isolation of territories - lack of integrated cultural view of the </a:t>
            </a: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territories;</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Insufficiency of information on patrimonial and cultural spaces to ensure the permanence of the visitor - need to highlight the 'small histories' of places and spaces (non-material focus)</a:t>
            </a:r>
          </a:p>
          <a:p>
            <a:pPr marR="0" lvl="0" algn="l" defTabSz="457200" rtl="0" eaLnBrk="1" fontAlgn="auto" latinLnBrk="0" hangingPunct="1">
              <a:lnSpc>
                <a:spcPct val="100000"/>
              </a:lnSpc>
              <a:spcBef>
                <a:spcPct val="20000"/>
              </a:spcBef>
              <a:spcAft>
                <a:spcPts val="0"/>
              </a:spcAft>
              <a:buClrTx/>
              <a:buSzTx/>
              <a:buFont typeface="Arial"/>
              <a:buChar char="•"/>
              <a:tabLst/>
              <a:defRPr/>
            </a:pPr>
            <a:endPar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Lack of knowledge of the city / territory (little identification of the communities with the territories</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Effective cultural decentralization is barely visible - Lack of regional-level cultural planning</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Deficit of cultural</a:t>
            </a:r>
            <a:r>
              <a:rPr kumimoji="0" lang="en-US" sz="2526" b="1" i="0" u="none" strike="noStrike" kern="1200" cap="none" spc="0" normalizeH="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 education </a:t>
            </a: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of the families and  for cultural opportunities and projects that motivate and</a:t>
            </a:r>
            <a:r>
              <a:rPr kumimoji="0" lang="en-US" sz="2526" b="1" i="0" u="none" strike="noStrike" kern="1200" cap="none" spc="0" normalizeH="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 </a:t>
            </a: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mobilize (deficit in the relation between arts education and </a:t>
            </a:r>
            <a:r>
              <a:rPr kumimoji="0" lang="en-US" sz="2526" b="1" i="0" u="none" strike="noStrike" kern="1200" cap="none" spc="0" normalizeH="0" baseline="0" noProof="0" dirty="0" err="1"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ciitizenship</a:t>
            </a: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 – artistic creation leaves little ballast)</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6">
                    <a:lumMod val="75000"/>
                  </a:schemeClr>
                </a:solidFill>
                <a:effectLst>
                  <a:outerShdw blurRad="50800" dist="38100" dir="2700000" algn="tl" rotWithShape="0">
                    <a:schemeClr val="bg1">
                      <a:alpha val="43000"/>
                    </a:schemeClr>
                  </a:outerShdw>
                </a:effectLst>
                <a:uLnTx/>
                <a:uFillTx/>
                <a:latin typeface="Arial"/>
                <a:ea typeface="+mn-ea"/>
                <a:cs typeface="Arial"/>
              </a:rPr>
              <a:t>Difficulty in touring artistic projects</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chemeClr val="accent6">
                  <a:lumMod val="75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Lack of professional qualification in the artistic field</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6">
                    <a:lumMod val="75000"/>
                  </a:schemeClr>
                </a:solidFill>
                <a:effectLst>
                  <a:outerShdw blurRad="50800" dist="38100" dir="2700000" algn="tl" rotWithShape="0">
                    <a:schemeClr val="bg1">
                      <a:alpha val="43000"/>
                    </a:schemeClr>
                  </a:outerShdw>
                </a:effectLst>
                <a:uLnTx/>
                <a:uFillTx/>
                <a:latin typeface="Arial"/>
                <a:ea typeface="+mn-ea"/>
                <a:cs typeface="Arial"/>
              </a:rPr>
              <a:t>Need for the cultural sector to be funded in a sustained way by the government</a:t>
            </a:r>
          </a:p>
          <a:p>
            <a:pPr marR="0" lvl="0" algn="l" defTabSz="457200" rtl="0" eaLnBrk="1" fontAlgn="auto" latinLnBrk="0" hangingPunct="1">
              <a:lnSpc>
                <a:spcPct val="100000"/>
              </a:lnSpc>
              <a:spcBef>
                <a:spcPct val="20000"/>
              </a:spcBef>
              <a:spcAft>
                <a:spcPts val="0"/>
              </a:spcAft>
              <a:buClrTx/>
              <a:buSzTx/>
              <a:buFont typeface="Arial"/>
              <a:buChar char="•"/>
              <a:tabLst/>
              <a:defRPr/>
            </a:pPr>
            <a:endParaRPr kumimoji="0" lang="en-US" sz="2526" b="1" i="0" u="none" strike="noStrike" kern="1200" cap="none" spc="0" normalizeH="0" baseline="0" noProof="0" dirty="0" smtClean="0">
              <a:ln>
                <a:noFill/>
              </a:ln>
              <a:solidFill>
                <a:schemeClr val="accent6">
                  <a:lumMod val="75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Update of the repertoires of the groups - artistic challenge of connecting innovation to tradition</a:t>
            </a:r>
          </a:p>
          <a:p>
            <a:pPr marR="0" lvl="0" algn="l" defTabSz="457200" rtl="0" eaLnBrk="1" fontAlgn="auto" latinLnBrk="0" hangingPunct="1">
              <a:lnSpc>
                <a:spcPct val="100000"/>
              </a:lnSpc>
              <a:spcBef>
                <a:spcPct val="20000"/>
              </a:spcBef>
              <a:spcAft>
                <a:spcPts val="0"/>
              </a:spcAft>
              <a:buClrTx/>
              <a:buSzTx/>
              <a:buFont typeface="Arial"/>
              <a:buChar char="•"/>
              <a:tabLst/>
              <a:defRPr/>
            </a:pPr>
            <a:endPar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rPr>
              <a:t>Lack of renewal by local collective leaderships does not enhance the sustainability of the work</a:t>
            </a:r>
          </a:p>
          <a:p>
            <a:pPr marR="0" lvl="0" algn="l" defTabSz="457200" rtl="0" eaLnBrk="1" fontAlgn="auto" latinLnBrk="0" hangingPunct="1">
              <a:lnSpc>
                <a:spcPct val="100000"/>
              </a:lnSpc>
              <a:spcBef>
                <a:spcPct val="20000"/>
              </a:spcBef>
              <a:spcAft>
                <a:spcPts val="0"/>
              </a:spcAft>
              <a:buClrTx/>
              <a:buSzTx/>
              <a:tabLst/>
              <a:defRPr/>
            </a:pPr>
            <a:endParaRPr kumimoji="0" lang="en-US" sz="2526" b="1" i="0" u="none" strike="noStrike" kern="1200" cap="none" spc="0" normalizeH="0" baseline="0" noProof="0" dirty="0" smtClean="0">
              <a:ln>
                <a:noFill/>
              </a:ln>
              <a:solidFill>
                <a:srgbClr val="FF6600"/>
              </a:solidFill>
              <a:effectLst>
                <a:outerShdw blurRad="50800" dist="38100" dir="2700000" algn="tl" rotWithShape="0">
                  <a:schemeClr val="bg1">
                    <a:alpha val="43000"/>
                  </a:schemeClr>
                </a:outerShdw>
              </a:effectLst>
              <a:uLnTx/>
              <a:uFillTx/>
              <a:latin typeface="Arial"/>
              <a:ea typeface="+mn-ea"/>
              <a:cs typeface="Arial"/>
            </a:endParaRPr>
          </a:p>
          <a:p>
            <a:pPr marR="0" lvl="0" algn="l" defTabSz="457200" rtl="0" eaLnBrk="1" fontAlgn="auto" latinLnBrk="0" hangingPunct="1">
              <a:lnSpc>
                <a:spcPct val="100000"/>
              </a:lnSpc>
              <a:spcBef>
                <a:spcPct val="20000"/>
              </a:spcBef>
              <a:spcAft>
                <a:spcPts val="0"/>
              </a:spcAft>
              <a:buClrTx/>
              <a:buSzTx/>
              <a:tabLst/>
              <a:defRPr/>
            </a:pPr>
            <a:r>
              <a:rPr kumimoji="0" lang="en-US" sz="2526" b="1" i="0" u="none" strike="noStrike" kern="1200" cap="none" spc="0" normalizeH="0" baseline="0" noProof="0" dirty="0" smtClean="0">
                <a:ln>
                  <a:noFill/>
                </a:ln>
                <a:solidFill>
                  <a:schemeClr val="accent3">
                    <a:lumMod val="50000"/>
                  </a:schemeClr>
                </a:solidFill>
                <a:effectLst>
                  <a:outerShdw blurRad="50800" dist="38100" dir="2700000" algn="tl" rotWithShape="0">
                    <a:schemeClr val="bg1">
                      <a:alpha val="43000"/>
                    </a:schemeClr>
                  </a:outerShdw>
                </a:effectLst>
                <a:uLnTx/>
                <a:uFillTx/>
                <a:latin typeface="Arial"/>
                <a:ea typeface="+mn-ea"/>
                <a:cs typeface="Arial"/>
              </a:rPr>
              <a:t>Growing population aging and migration results in a lack of dialogue between generations</a:t>
            </a:r>
          </a:p>
          <a:p>
            <a:pPr marR="0" lvl="0" algn="l" defTabSz="457200" rtl="0" eaLnBrk="1" fontAlgn="auto" latinLnBrk="0" hangingPunct="1">
              <a:lnSpc>
                <a:spcPct val="100000"/>
              </a:lnSpc>
              <a:spcBef>
                <a:spcPct val="20000"/>
              </a:spcBef>
              <a:spcAft>
                <a:spcPts val="0"/>
              </a:spcAft>
              <a:buClrTx/>
              <a:buSzTx/>
              <a:buFont typeface="Arial"/>
              <a:buNone/>
              <a:tabLst/>
              <a:defRPr/>
            </a:pPr>
            <a:endParaRPr kumimoji="0" lang="en-US" sz="2000" b="1" i="0" u="none" strike="noStrike" kern="1200" cap="none" spc="0" normalizeH="0" baseline="0" noProof="0" dirty="0" smtClean="0">
              <a:ln>
                <a:noFill/>
              </a:ln>
              <a:solidFill>
                <a:schemeClr val="tx1"/>
              </a:solidFill>
              <a:effectLst>
                <a:outerShdw blurRad="50800" dist="38100" dir="2700000" algn="tl" rotWithShape="0">
                  <a:schemeClr val="bg1">
                    <a:alpha val="43000"/>
                  </a:schemeClr>
                </a:outerShdw>
              </a:effectLst>
              <a:uLnTx/>
              <a:uFillTx/>
              <a:latin typeface="+mn-lt"/>
              <a:ea typeface="+mn-ea"/>
              <a:cs typeface="+mn-cs"/>
            </a:endParaRPr>
          </a:p>
          <a:p>
            <a:pPr marR="0" lvl="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outerShdw blurRad="50800" dist="38100" dir="2700000" algn="tl" rotWithShape="0">
                  <a:schemeClr val="bg1">
                    <a:alpha val="43000"/>
                  </a:schemeClr>
                </a:outerShdw>
              </a:effectLst>
              <a:uLnTx/>
              <a:uFillTx/>
              <a:latin typeface="+mn-lt"/>
              <a:ea typeface="+mn-ea"/>
              <a:cs typeface="+mn-cs"/>
            </a:endParaRPr>
          </a:p>
          <a:p>
            <a:pPr marR="0" lvl="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outerShdw blurRad="50800" dist="38100" dir="2700000" algn="tl" rotWithShape="0">
                  <a:schemeClr val="bg1">
                    <a:alpha val="43000"/>
                  </a:schemeClr>
                </a:outerShdw>
              </a:effectLst>
              <a:uLnTx/>
              <a:uFillTx/>
              <a:latin typeface="+mn-lt"/>
              <a:ea typeface="+mn-ea"/>
              <a:cs typeface="+mn-cs"/>
            </a:endParaRPr>
          </a:p>
          <a:p>
            <a:pPr marR="0" lvl="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outerShdw blurRad="50800" dist="38100" dir="2700000" algn="tl" rotWithShape="0">
                  <a:schemeClr val="bg1">
                    <a:alpha val="43000"/>
                  </a:schemeClr>
                </a:outerShdw>
              </a:effectLst>
              <a:uLnTx/>
              <a:uFillTx/>
              <a:latin typeface="+mn-lt"/>
              <a:ea typeface="+mn-ea"/>
              <a:cs typeface="+mn-cs"/>
            </a:endParaRPr>
          </a:p>
          <a:p>
            <a:pPr marR="0" lvl="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schemeClr val="tx1"/>
              </a:solidFill>
              <a:effectLst>
                <a:outerShdw blurRad="50800" dist="38100" dir="2700000" algn="tl" rotWithShape="0">
                  <a:schemeClr val="bg1">
                    <a:alpha val="43000"/>
                  </a:schemeClr>
                </a:outerShdw>
              </a:effectLst>
              <a:uLnTx/>
              <a:uFillTx/>
              <a:latin typeface="+mn-lt"/>
              <a:ea typeface="+mn-ea"/>
              <a:cs typeface="+mn-cs"/>
            </a:endParaRPr>
          </a:p>
        </p:txBody>
      </p:sp>
      <p:sp>
        <p:nvSpPr>
          <p:cNvPr id="6" name="TextBox 5"/>
          <p:cNvSpPr txBox="1"/>
          <p:nvPr/>
        </p:nvSpPr>
        <p:spPr>
          <a:xfrm>
            <a:off x="8575654" y="1600200"/>
            <a:ext cx="461665" cy="2578100"/>
          </a:xfrm>
          <a:prstGeom prst="rect">
            <a:avLst/>
          </a:prstGeom>
          <a:solidFill>
            <a:schemeClr val="bg1"/>
          </a:solidFill>
        </p:spPr>
        <p:txBody>
          <a:bodyPr vert="vert" wrap="square" rtlCol="0">
            <a:spAutoFit/>
          </a:bodyPr>
          <a:lstStyle/>
          <a:p>
            <a:pPr algn="ctr"/>
            <a:r>
              <a:rPr lang="en-US" b="1" dirty="0" smtClean="0"/>
              <a:t>PROBLEMS  AND NEEDS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city.JPG"/>
          <p:cNvPicPr>
            <a:picLocks noChangeAspect="1"/>
          </p:cNvPicPr>
          <p:nvPr/>
        </p:nvPicPr>
        <p:blipFill>
          <a:blip r:embed="rId2" cstate="print"/>
          <a:srcRect l="5526" r="11982"/>
          <a:stretch>
            <a:fillRect/>
          </a:stretch>
        </p:blipFill>
        <p:spPr>
          <a:xfrm>
            <a:off x="0" y="0"/>
            <a:ext cx="9144000" cy="6858000"/>
          </a:xfrm>
          <a:prstGeom prst="rect">
            <a:avLst/>
          </a:prstGeom>
        </p:spPr>
      </p:pic>
      <p:sp>
        <p:nvSpPr>
          <p:cNvPr id="5" name="Content Placeholder 2"/>
          <p:cNvSpPr txBox="1">
            <a:spLocks/>
          </p:cNvSpPr>
          <p:nvPr/>
        </p:nvSpPr>
        <p:spPr>
          <a:xfrm>
            <a:off x="228600" y="0"/>
            <a:ext cx="8458200" cy="6858000"/>
          </a:xfrm>
          <a:prstGeom prst="rect">
            <a:avLst/>
          </a:prstGeom>
          <a:solidFill>
            <a:schemeClr val="bg1"/>
          </a:solidFill>
        </p:spPr>
        <p:txBody>
          <a:bodyPr vert="horz" lIns="91440" tIns="45720" rIns="91440" bIns="45720" rtlCol="0">
            <a:normAutofit fontScale="25000" lnSpcReduction="20000"/>
          </a:bodyPr>
          <a:lstStyle/>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chemeClr val="accent2">
                    <a:lumMod val="75000"/>
                  </a:schemeClr>
                </a:solidFill>
                <a:effectLst/>
                <a:uLnTx/>
                <a:uFillTx/>
                <a:latin typeface="Arial"/>
                <a:ea typeface="+mn-ea"/>
                <a:cs typeface="Arial"/>
              </a:rPr>
              <a:t>Why are higher education students distant from cultural activity?</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chemeClr val="accent2">
                  <a:lumMod val="75000"/>
                </a:schemeClr>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chemeClr val="accent5">
                    <a:lumMod val="75000"/>
                  </a:schemeClr>
                </a:solidFill>
                <a:effectLst/>
                <a:uLnTx/>
                <a:uFillTx/>
                <a:latin typeface="Arial"/>
                <a:ea typeface="+mn-ea"/>
                <a:cs typeface="Arial"/>
              </a:rPr>
              <a:t>How can the citizen be involved in the knowledge / sharing of local cultural identity?</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chemeClr val="accent5">
                  <a:lumMod val="75000"/>
                </a:schemeClr>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800000"/>
                </a:solidFill>
                <a:effectLst/>
                <a:uLnTx/>
                <a:uFillTx/>
                <a:latin typeface="Arial"/>
                <a:ea typeface="+mn-ea"/>
                <a:cs typeface="Arial"/>
              </a:rPr>
              <a:t>How will it be possible to sensitize people to participate in cultural events?</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800000"/>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chemeClr val="accent5">
                    <a:lumMod val="75000"/>
                  </a:schemeClr>
                </a:solidFill>
                <a:effectLst/>
                <a:uLnTx/>
                <a:uFillTx/>
                <a:latin typeface="Arial"/>
                <a:ea typeface="+mn-ea"/>
                <a:cs typeface="Arial"/>
              </a:rPr>
              <a:t>How to carry out planning at the level of the cultural agenda of the municipality?</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chemeClr val="accent5">
                  <a:lumMod val="75000"/>
                </a:schemeClr>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800000"/>
                </a:solidFill>
                <a:effectLst/>
                <a:uLnTx/>
                <a:uFillTx/>
                <a:latin typeface="Arial"/>
                <a:ea typeface="+mn-ea"/>
                <a:cs typeface="Arial"/>
              </a:rPr>
              <a:t>How to boost cultural spaces so that there are more artistic events?</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800000"/>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800000"/>
                </a:solidFill>
                <a:effectLst/>
                <a:uLnTx/>
                <a:uFillTx/>
                <a:latin typeface="Arial"/>
                <a:ea typeface="+mn-ea"/>
                <a:cs typeface="Arial"/>
              </a:rPr>
              <a:t>What is the cultural position of sub-regional areas in the regional and supra-regional competitiveness?</a:t>
            </a:r>
          </a:p>
          <a:p>
            <a:pPr marL="0" marR="0" lvl="0" indent="0" algn="l" defTabSz="457200" rtl="0" eaLnBrk="1" fontAlgn="auto" latinLnBrk="0" hangingPunct="1">
              <a:lnSpc>
                <a:spcPct val="100000"/>
              </a:lnSpc>
              <a:spcBef>
                <a:spcPct val="20000"/>
              </a:spcBef>
              <a:spcAft>
                <a:spcPts val="0"/>
              </a:spcAft>
              <a:buClrTx/>
              <a:buSzTx/>
              <a:buFont typeface="Arial"/>
              <a:buChar char="•"/>
              <a:tabLst/>
              <a:defRPr/>
            </a:pPr>
            <a:endParaRPr kumimoji="0" lang="en-US" sz="4800" b="1" i="0" u="none" strike="noStrike" kern="1200" cap="none" spc="0" normalizeH="0" baseline="0" noProof="0" dirty="0" smtClean="0">
              <a:ln>
                <a:noFill/>
              </a:ln>
              <a:solidFill>
                <a:srgbClr val="800000"/>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chemeClr val="accent5">
                    <a:lumMod val="75000"/>
                  </a:schemeClr>
                </a:solidFill>
                <a:effectLst/>
                <a:uLnTx/>
                <a:uFillTx/>
                <a:latin typeface="Arial"/>
                <a:ea typeface="+mn-ea"/>
                <a:cs typeface="Arial"/>
              </a:rPr>
              <a:t>What cultural strategy should be built in the triangulation territory, populations and organizations?</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chemeClr val="accent5">
                  <a:lumMod val="75000"/>
                </a:schemeClr>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800000"/>
                </a:solidFill>
                <a:effectLst/>
                <a:uLnTx/>
                <a:uFillTx/>
                <a:latin typeface="Arial"/>
                <a:ea typeface="+mn-ea"/>
                <a:cs typeface="Arial"/>
              </a:rPr>
              <a:t>What is the cultural sector’s role in relation to the other sectors?</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800000"/>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31859C"/>
                </a:solidFill>
                <a:effectLst/>
                <a:uLnTx/>
                <a:uFillTx/>
                <a:latin typeface="Arial"/>
                <a:ea typeface="+mn-ea"/>
                <a:cs typeface="Arial"/>
              </a:rPr>
              <a:t>How to maximize synergies to promote cultural productions?</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31859C"/>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800000"/>
                </a:solidFill>
                <a:effectLst/>
                <a:uLnTx/>
                <a:uFillTx/>
                <a:latin typeface="Arial"/>
                <a:ea typeface="+mn-ea"/>
                <a:cs typeface="Arial"/>
              </a:rPr>
              <a:t>How to promote cultural involvement that is transversal to age groups with a focus on school-age arts related training?</a:t>
            </a:r>
          </a:p>
          <a:p>
            <a:pPr marL="0" marR="0" lvl="0" indent="0" algn="l" defTabSz="457200" rtl="0" eaLnBrk="1" fontAlgn="auto" latinLnBrk="0" hangingPunct="1">
              <a:lnSpc>
                <a:spcPct val="100000"/>
              </a:lnSpc>
              <a:spcBef>
                <a:spcPct val="20000"/>
              </a:spcBef>
              <a:spcAft>
                <a:spcPts val="0"/>
              </a:spcAft>
              <a:buClrTx/>
              <a:buSzTx/>
              <a:buFont typeface="Arial"/>
              <a:buChar char="•"/>
              <a:tabLst/>
              <a:defRPr/>
            </a:pPr>
            <a:endParaRPr kumimoji="0" lang="en-US" sz="4800" b="1" i="0" u="none" strike="noStrike" kern="1200" cap="none" spc="0" normalizeH="0" baseline="0" noProof="0" dirty="0" smtClean="0">
              <a:ln>
                <a:noFill/>
              </a:ln>
              <a:solidFill>
                <a:srgbClr val="800000"/>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31859C"/>
                </a:solidFill>
                <a:effectLst/>
                <a:uLnTx/>
                <a:uFillTx/>
                <a:latin typeface="Arial"/>
                <a:ea typeface="+mn-ea"/>
                <a:cs typeface="Arial"/>
              </a:rPr>
              <a:t>How organizations should be designed and managed for establishing the network of interactions and how do you develop a platform for mutual understanding?</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31859C"/>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800000"/>
                </a:solidFill>
                <a:effectLst/>
                <a:uLnTx/>
                <a:uFillTx/>
                <a:latin typeface="Arial"/>
                <a:ea typeface="+mn-ea"/>
                <a:cs typeface="Arial"/>
              </a:rPr>
              <a:t>What new communication tools should be created to enable community outreach?</a:t>
            </a:r>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800000"/>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rgbClr val="31859C"/>
                </a:solidFill>
                <a:effectLst/>
                <a:uLnTx/>
                <a:uFillTx/>
                <a:latin typeface="Arial"/>
                <a:ea typeface="+mn-ea"/>
                <a:cs typeface="Arial"/>
              </a:rPr>
              <a:t>How to create joint pacts?</a:t>
            </a:r>
          </a:p>
          <a:p>
            <a:pPr marL="0" marR="0" lvl="0" indent="0" algn="l" defTabSz="457200" rtl="0" eaLnBrk="1" fontAlgn="auto" latinLnBrk="0" hangingPunct="1">
              <a:lnSpc>
                <a:spcPct val="100000"/>
              </a:lnSpc>
              <a:spcBef>
                <a:spcPct val="20000"/>
              </a:spcBef>
              <a:spcAft>
                <a:spcPts val="0"/>
              </a:spcAft>
              <a:buClrTx/>
              <a:buSzTx/>
              <a:tabLst/>
              <a:defRPr/>
            </a:pPr>
            <a:endParaRPr lang="en-US" sz="4800" b="1" dirty="0" smtClean="0">
              <a:solidFill>
                <a:srgbClr val="31859C"/>
              </a:solidFill>
              <a:latin typeface="Arial"/>
              <a:cs typeface="Arial"/>
            </a:endParaRPr>
          </a:p>
          <a:p>
            <a:r>
              <a:rPr lang="en-US" sz="4800" b="1" dirty="0" smtClean="0">
                <a:solidFill>
                  <a:srgbClr val="800000"/>
                </a:solidFill>
                <a:latin typeface="Arial"/>
                <a:cs typeface="Arial"/>
              </a:rPr>
              <a:t>How to move audiences between urban and rural communities?</a:t>
            </a:r>
          </a:p>
          <a:p>
            <a:endParaRPr lang="en-US" sz="4800" b="1" dirty="0" smtClean="0">
              <a:solidFill>
                <a:srgbClr val="800000"/>
              </a:solidFill>
              <a:latin typeface="Arial"/>
              <a:cs typeface="Arial"/>
            </a:endParaRPr>
          </a:p>
          <a:p>
            <a:r>
              <a:rPr lang="en-US" sz="4800" b="1" dirty="0" smtClean="0">
                <a:solidFill>
                  <a:srgbClr val="31859C"/>
                </a:solidFill>
                <a:latin typeface="Arial"/>
                <a:cs typeface="Arial"/>
              </a:rPr>
              <a:t>How to create a platform (resources, agents, technicians, spaces) for cultural agents?</a:t>
            </a:r>
          </a:p>
          <a:p>
            <a:endParaRPr lang="en-US" sz="4800" b="1" dirty="0" smtClean="0">
              <a:solidFill>
                <a:srgbClr val="31859C"/>
              </a:solidFill>
              <a:latin typeface="Arial"/>
              <a:cs typeface="Arial"/>
            </a:endParaRPr>
          </a:p>
          <a:p>
            <a:r>
              <a:rPr lang="en-US" sz="4800" b="1" dirty="0" smtClean="0">
                <a:solidFill>
                  <a:srgbClr val="800000"/>
                </a:solidFill>
                <a:latin typeface="Arial"/>
                <a:cs typeface="Arial"/>
              </a:rPr>
              <a:t>What strategies should be used to raise awareness among the youngest audiences?</a:t>
            </a:r>
          </a:p>
          <a:p>
            <a:endParaRPr lang="en-US" sz="4800" b="1" dirty="0" smtClean="0">
              <a:solidFill>
                <a:srgbClr val="800000"/>
              </a:solidFill>
              <a:latin typeface="Arial"/>
              <a:cs typeface="Arial"/>
            </a:endParaRPr>
          </a:p>
          <a:p>
            <a:r>
              <a:rPr lang="en-US" sz="4800" b="1" dirty="0" smtClean="0">
                <a:solidFill>
                  <a:srgbClr val="31859C"/>
                </a:solidFill>
                <a:latin typeface="Arial"/>
                <a:cs typeface="Arial"/>
              </a:rPr>
              <a:t>How to create and manage a cultural platform for audiences and communities in general?</a:t>
            </a:r>
          </a:p>
          <a:p>
            <a:endParaRPr lang="en-US" sz="4800" b="1" dirty="0" smtClean="0">
              <a:solidFill>
                <a:srgbClr val="31859C"/>
              </a:solidFill>
              <a:latin typeface="Arial"/>
              <a:cs typeface="Arial"/>
            </a:endParaRPr>
          </a:p>
          <a:p>
            <a:r>
              <a:rPr lang="en-US" sz="4800" b="1" dirty="0" smtClean="0">
                <a:solidFill>
                  <a:srgbClr val="800000"/>
                </a:solidFill>
                <a:latin typeface="Arial"/>
                <a:cs typeface="Arial"/>
              </a:rPr>
              <a:t>To what extent does one time arts related workshop does have an impact in local communities?</a:t>
            </a:r>
          </a:p>
          <a:p>
            <a:endParaRPr lang="en-US" sz="4800" b="1" dirty="0" smtClean="0">
              <a:solidFill>
                <a:srgbClr val="31859C"/>
              </a:solidFill>
              <a:latin typeface="Arial"/>
              <a:cs typeface="Arial"/>
            </a:endParaRPr>
          </a:p>
          <a:p>
            <a:r>
              <a:rPr lang="en-US" sz="4800" b="1" dirty="0" smtClean="0">
                <a:solidFill>
                  <a:srgbClr val="800000"/>
                </a:solidFill>
                <a:latin typeface="Arial"/>
                <a:cs typeface="Arial"/>
              </a:rPr>
              <a:t>How to guarantee the technical assistance of individual associations and artists to local, national and international funding?</a:t>
            </a:r>
          </a:p>
          <a:p>
            <a:endParaRPr lang="en-US" sz="800" dirty="0" smtClean="0"/>
          </a:p>
          <a:p>
            <a:pPr marL="0" marR="0" lvl="0" indent="0" algn="l" defTabSz="457200" rtl="0" eaLnBrk="1" fontAlgn="auto" latinLnBrk="0" hangingPunct="1">
              <a:lnSpc>
                <a:spcPct val="100000"/>
              </a:lnSpc>
              <a:spcBef>
                <a:spcPct val="20000"/>
              </a:spcBef>
              <a:spcAft>
                <a:spcPts val="0"/>
              </a:spcAft>
              <a:buClrTx/>
              <a:buSzTx/>
              <a:tabLst/>
              <a:defRPr/>
            </a:pPr>
            <a:endParaRPr kumimoji="0" lang="en-US" sz="4800" b="1" i="0" u="none" strike="noStrike" kern="1200" cap="none" spc="0" normalizeH="0" baseline="0" noProof="0" dirty="0" smtClean="0">
              <a:ln>
                <a:noFill/>
              </a:ln>
              <a:solidFill>
                <a:srgbClr val="31859C"/>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Char char="•"/>
              <a:tabLst/>
              <a:defRPr/>
            </a:pPr>
            <a:endParaRPr kumimoji="0" lang="en-US" sz="5600" b="1" i="0" u="none" strike="noStrike" kern="1200" cap="none" spc="0" normalizeH="0" baseline="0" noProof="0" dirty="0" smtClean="0">
              <a:ln>
                <a:noFill/>
              </a:ln>
              <a:solidFill>
                <a:srgbClr val="31859C"/>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Char char="•"/>
              <a:tabLst/>
              <a:defRPr/>
            </a:pPr>
            <a:r>
              <a:rPr kumimoji="0" lang="en-US" sz="5600" b="1" i="0" u="none" strike="noStrike" kern="1200" cap="none" spc="0" normalizeH="0" baseline="0" noProof="0" dirty="0" smtClean="0">
                <a:ln>
                  <a:noFill/>
                </a:ln>
                <a:solidFill>
                  <a:srgbClr val="800000"/>
                </a:solidFill>
                <a:effectLst/>
                <a:uLnTx/>
                <a:uFillTx/>
                <a:latin typeface="Arial"/>
                <a:ea typeface="+mn-ea"/>
                <a:cs typeface="Arial"/>
              </a:rPr>
              <a:t> </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8575654" y="1600200"/>
            <a:ext cx="461665" cy="2578100"/>
          </a:xfrm>
          <a:prstGeom prst="rect">
            <a:avLst/>
          </a:prstGeom>
          <a:solidFill>
            <a:schemeClr val="bg1"/>
          </a:solidFill>
        </p:spPr>
        <p:txBody>
          <a:bodyPr vert="vert" wrap="square" rtlCol="0">
            <a:spAutoFit/>
          </a:bodyPr>
          <a:lstStyle/>
          <a:p>
            <a:pPr algn="ctr"/>
            <a:r>
              <a:rPr lang="en-US" b="1" dirty="0" smtClean="0"/>
              <a:t>QUESTIONS</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683568" y="0"/>
            <a:ext cx="7776864"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 name="Content Placeholder 4"/>
          <p:cNvSpPr>
            <a:spLocks noGrp="1"/>
          </p:cNvSpPr>
          <p:nvPr>
            <p:ph idx="1"/>
          </p:nvPr>
        </p:nvSpPr>
        <p:spPr>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 name="Picture 5" descr="city.JPG"/>
          <p:cNvPicPr>
            <a:picLocks noChangeAspect="1"/>
          </p:cNvPicPr>
          <p:nvPr/>
        </p:nvPicPr>
        <p:blipFill>
          <a:blip r:embed="rId3" cstate="print"/>
          <a:srcRect l="5526" r="11982"/>
          <a:stretch>
            <a:fillRect/>
          </a:stretch>
        </p:blipFill>
        <p:spPr>
          <a:xfrm>
            <a:off x="0" y="0"/>
            <a:ext cx="9144000" cy="6858000"/>
          </a:xfrm>
          <a:prstGeom prst="rect">
            <a:avLst/>
          </a:prstGeom>
        </p:spPr>
      </p:pic>
      <p:graphicFrame>
        <p:nvGraphicFramePr>
          <p:cNvPr id="28674" name="Object 2"/>
          <p:cNvGraphicFramePr>
            <a:graphicFrameLocks noChangeAspect="1"/>
          </p:cNvGraphicFramePr>
          <p:nvPr/>
        </p:nvGraphicFramePr>
        <p:xfrm>
          <a:off x="241300" y="508000"/>
          <a:ext cx="8680045" cy="6235700"/>
        </p:xfrm>
        <a:graphic>
          <a:graphicData uri="http://schemas.openxmlformats.org/presentationml/2006/ole">
            <p:oleObj spid="_x0000_s31746" name="Document" r:id="rId4" imgW="9601200" imgH="6896100" progId="Word.Document.12">
              <p:link updateAutomatic="1"/>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50900"/>
          </a:xfrm>
        </p:spPr>
        <p:txBody>
          <a:bodyPr>
            <a:normAutofit/>
          </a:bodyPr>
          <a:lstStyle/>
          <a:p>
            <a:r>
              <a:rPr lang="en-US" sz="2000" dirty="0" smtClean="0"/>
              <a:t>Main Sources of Information at regional and local level</a:t>
            </a:r>
            <a:endParaRPr lang="en-US" sz="2000" dirty="0"/>
          </a:p>
        </p:txBody>
      </p:sp>
      <p:sp>
        <p:nvSpPr>
          <p:cNvPr id="3" name="Content Placeholder 2"/>
          <p:cNvSpPr>
            <a:spLocks noGrp="1"/>
          </p:cNvSpPr>
          <p:nvPr>
            <p:ph idx="1"/>
          </p:nvPr>
        </p:nvSpPr>
        <p:spPr>
          <a:xfrm>
            <a:off x="457200" y="622300"/>
            <a:ext cx="8229600" cy="6235700"/>
          </a:xfrm>
        </p:spPr>
        <p:txBody>
          <a:bodyPr>
            <a:normAutofit fontScale="47500" lnSpcReduction="20000"/>
          </a:bodyPr>
          <a:lstStyle/>
          <a:p>
            <a:pPr>
              <a:buNone/>
            </a:pPr>
            <a:endParaRPr lang="en-US" sz="1920" b="1" dirty="0" smtClean="0">
              <a:latin typeface="Arial"/>
              <a:cs typeface="Arial"/>
            </a:endParaRPr>
          </a:p>
          <a:p>
            <a:pPr>
              <a:buNone/>
            </a:pPr>
            <a:r>
              <a:rPr lang="en-US" sz="2526" b="1" dirty="0" err="1" smtClean="0">
                <a:latin typeface="Arial"/>
                <a:cs typeface="Arial"/>
              </a:rPr>
              <a:t>Comissão</a:t>
            </a:r>
            <a:r>
              <a:rPr lang="en-US" sz="2526" b="1" dirty="0" smtClean="0">
                <a:latin typeface="Arial"/>
                <a:cs typeface="Arial"/>
              </a:rPr>
              <a:t> de </a:t>
            </a:r>
            <a:r>
              <a:rPr lang="en-US" sz="2526" b="1" dirty="0" err="1" smtClean="0">
                <a:latin typeface="Arial"/>
                <a:cs typeface="Arial"/>
              </a:rPr>
              <a:t>Coordenação</a:t>
            </a:r>
            <a:r>
              <a:rPr lang="en-US" sz="2526" b="1" dirty="0" smtClean="0">
                <a:latin typeface="Arial"/>
                <a:cs typeface="Arial"/>
              </a:rPr>
              <a:t> </a:t>
            </a:r>
            <a:r>
              <a:rPr lang="en-US" sz="2526" b="1" dirty="0" err="1" smtClean="0">
                <a:latin typeface="Arial"/>
                <a:cs typeface="Arial"/>
              </a:rPr>
              <a:t>e</a:t>
            </a:r>
            <a:r>
              <a:rPr lang="en-US" sz="2526" b="1" dirty="0" smtClean="0">
                <a:latin typeface="Arial"/>
                <a:cs typeface="Arial"/>
              </a:rPr>
              <a:t> </a:t>
            </a:r>
            <a:r>
              <a:rPr lang="en-US" sz="2526" b="1" dirty="0" err="1" smtClean="0">
                <a:latin typeface="Arial"/>
                <a:cs typeface="Arial"/>
              </a:rPr>
              <a:t>Desenvolvimento</a:t>
            </a:r>
            <a:r>
              <a:rPr lang="en-US" sz="2526" b="1" dirty="0" smtClean="0">
                <a:latin typeface="Arial"/>
                <a:cs typeface="Arial"/>
              </a:rPr>
              <a:t> Regional do Centro - CCDRC </a:t>
            </a:r>
            <a:r>
              <a:rPr lang="en-US" sz="2526" dirty="0" smtClean="0">
                <a:latin typeface="Arial"/>
                <a:cs typeface="Arial"/>
              </a:rPr>
              <a:t>(reports on local development and its relation with culture, tourism and sustainable development – see refs.)</a:t>
            </a:r>
          </a:p>
          <a:p>
            <a:pPr>
              <a:buNone/>
            </a:pPr>
            <a:endParaRPr lang="en-US" sz="2526" dirty="0" smtClean="0">
              <a:latin typeface="Arial"/>
              <a:cs typeface="Arial"/>
            </a:endParaRPr>
          </a:p>
          <a:p>
            <a:pPr>
              <a:buNone/>
            </a:pPr>
            <a:r>
              <a:rPr lang="en-US" sz="2526" b="1" dirty="0" err="1" smtClean="0">
                <a:latin typeface="Arial"/>
                <a:cs typeface="Arial"/>
              </a:rPr>
              <a:t>Direção</a:t>
            </a:r>
            <a:r>
              <a:rPr lang="en-US" sz="2526" b="1" dirty="0" smtClean="0">
                <a:latin typeface="Arial"/>
                <a:cs typeface="Arial"/>
              </a:rPr>
              <a:t> Regional de </a:t>
            </a:r>
            <a:r>
              <a:rPr lang="en-US" sz="2526" b="1" dirty="0" err="1" smtClean="0">
                <a:latin typeface="Arial"/>
                <a:cs typeface="Arial"/>
              </a:rPr>
              <a:t>Cultura</a:t>
            </a:r>
            <a:r>
              <a:rPr lang="en-US" sz="2526" b="1" dirty="0" smtClean="0">
                <a:latin typeface="Arial"/>
                <a:cs typeface="Arial"/>
              </a:rPr>
              <a:t> do Centro - DRCC </a:t>
            </a:r>
            <a:r>
              <a:rPr lang="en-US" sz="2526" dirty="0" smtClean="0">
                <a:latin typeface="Arial"/>
                <a:cs typeface="Arial"/>
              </a:rPr>
              <a:t>(Cultural Mapping of Orgs and events at the Centro Region + info on material and immaterial patrimony – see refs.)</a:t>
            </a:r>
          </a:p>
          <a:p>
            <a:pPr>
              <a:buNone/>
            </a:pPr>
            <a:endParaRPr lang="en-US" sz="2526" dirty="0" smtClean="0">
              <a:latin typeface="Arial"/>
              <a:cs typeface="Arial"/>
            </a:endParaRPr>
          </a:p>
          <a:p>
            <a:pPr>
              <a:buNone/>
            </a:pPr>
            <a:r>
              <a:rPr lang="en-US" sz="2526" b="1" dirty="0" err="1" smtClean="0">
                <a:latin typeface="Arial"/>
                <a:cs typeface="Arial"/>
              </a:rPr>
              <a:t>Turismo</a:t>
            </a:r>
            <a:r>
              <a:rPr lang="en-US" sz="2526" b="1" dirty="0" smtClean="0">
                <a:latin typeface="Arial"/>
                <a:cs typeface="Arial"/>
              </a:rPr>
              <a:t> do Centro and </a:t>
            </a:r>
            <a:r>
              <a:rPr lang="en-US" sz="2526" b="1" dirty="0" err="1" smtClean="0">
                <a:latin typeface="Arial"/>
                <a:cs typeface="Arial"/>
              </a:rPr>
              <a:t>Turismo</a:t>
            </a:r>
            <a:r>
              <a:rPr lang="en-US" sz="2526" b="1" dirty="0" smtClean="0">
                <a:latin typeface="Arial"/>
                <a:cs typeface="Arial"/>
              </a:rPr>
              <a:t> de Portugal </a:t>
            </a:r>
            <a:r>
              <a:rPr lang="en-US" sz="2526" dirty="0" smtClean="0">
                <a:latin typeface="Arial"/>
                <a:cs typeface="Arial"/>
              </a:rPr>
              <a:t>– see refs.</a:t>
            </a:r>
          </a:p>
          <a:p>
            <a:pPr>
              <a:buNone/>
            </a:pPr>
            <a:endParaRPr lang="en-US" sz="2526" dirty="0" smtClean="0">
              <a:latin typeface="Arial"/>
              <a:cs typeface="Arial"/>
            </a:endParaRPr>
          </a:p>
          <a:p>
            <a:pPr>
              <a:buNone/>
            </a:pPr>
            <a:r>
              <a:rPr lang="en-US" sz="2526" b="1" dirty="0" err="1" smtClean="0">
                <a:latin typeface="Arial"/>
                <a:cs typeface="Arial"/>
              </a:rPr>
              <a:t>Associação</a:t>
            </a:r>
            <a:r>
              <a:rPr lang="en-US" sz="2526" b="1" dirty="0" smtClean="0">
                <a:latin typeface="Arial"/>
                <a:cs typeface="Arial"/>
              </a:rPr>
              <a:t> de </a:t>
            </a:r>
            <a:r>
              <a:rPr lang="en-US" sz="2526" b="1" dirty="0" err="1" smtClean="0">
                <a:latin typeface="Arial"/>
                <a:cs typeface="Arial"/>
              </a:rPr>
              <a:t>Hotelaria</a:t>
            </a:r>
            <a:r>
              <a:rPr lang="en-US" sz="2526" b="1" dirty="0" smtClean="0">
                <a:latin typeface="Arial"/>
                <a:cs typeface="Arial"/>
              </a:rPr>
              <a:t>, </a:t>
            </a:r>
            <a:r>
              <a:rPr lang="en-US" sz="2526" b="1" dirty="0" err="1" smtClean="0">
                <a:latin typeface="Arial"/>
                <a:cs typeface="Arial"/>
              </a:rPr>
              <a:t>Restauração</a:t>
            </a:r>
            <a:r>
              <a:rPr lang="en-US" sz="2526" b="1" dirty="0" smtClean="0">
                <a:latin typeface="Arial"/>
                <a:cs typeface="Arial"/>
              </a:rPr>
              <a:t> </a:t>
            </a:r>
            <a:r>
              <a:rPr lang="en-US" sz="2526" b="1" dirty="0" err="1" smtClean="0">
                <a:latin typeface="Arial"/>
                <a:cs typeface="Arial"/>
              </a:rPr>
              <a:t>e</a:t>
            </a:r>
            <a:r>
              <a:rPr lang="en-US" sz="2526" b="1" dirty="0" smtClean="0">
                <a:latin typeface="Arial"/>
                <a:cs typeface="Arial"/>
              </a:rPr>
              <a:t> </a:t>
            </a:r>
            <a:r>
              <a:rPr lang="en-US" sz="2526" b="1" dirty="0" err="1" smtClean="0">
                <a:latin typeface="Arial"/>
                <a:cs typeface="Arial"/>
              </a:rPr>
              <a:t>Similares</a:t>
            </a:r>
            <a:r>
              <a:rPr lang="en-US" sz="2526" b="1" dirty="0" smtClean="0">
                <a:latin typeface="Arial"/>
                <a:cs typeface="Arial"/>
              </a:rPr>
              <a:t> de Portugal (AHRESP) </a:t>
            </a:r>
            <a:r>
              <a:rPr lang="en-US" sz="2526" dirty="0" smtClean="0">
                <a:latin typeface="Arial"/>
                <a:cs typeface="Arial"/>
              </a:rPr>
              <a:t>(reports on tourism data)</a:t>
            </a:r>
          </a:p>
          <a:p>
            <a:pPr>
              <a:buNone/>
            </a:pPr>
            <a:endParaRPr lang="en-US" sz="2526" dirty="0" smtClean="0">
              <a:latin typeface="Arial"/>
              <a:cs typeface="Arial"/>
            </a:endParaRPr>
          </a:p>
          <a:p>
            <a:pPr>
              <a:buNone/>
            </a:pPr>
            <a:r>
              <a:rPr lang="en-US" sz="2526" b="1" dirty="0" smtClean="0">
                <a:latin typeface="Arial"/>
                <a:cs typeface="Arial"/>
              </a:rPr>
              <a:t>Local Municipalities involved in </a:t>
            </a:r>
            <a:r>
              <a:rPr lang="en-US" sz="2526" b="1" dirty="0" err="1" smtClean="0">
                <a:latin typeface="Arial"/>
                <a:cs typeface="Arial"/>
              </a:rPr>
              <a:t>Arteria</a:t>
            </a:r>
            <a:r>
              <a:rPr lang="en-US" sz="2526" b="1" dirty="0" smtClean="0">
                <a:latin typeface="Arial"/>
                <a:cs typeface="Arial"/>
              </a:rPr>
              <a:t> </a:t>
            </a:r>
            <a:r>
              <a:rPr lang="en-US" sz="2526" dirty="0" smtClean="0">
                <a:latin typeface="Arial"/>
                <a:cs typeface="Arial"/>
              </a:rPr>
              <a:t>(Plans of Activities, Cultural Mapping of Local organizations, Diagnostic of Social, Cultural and Economic Needs)</a:t>
            </a:r>
          </a:p>
          <a:p>
            <a:pPr>
              <a:buNone/>
            </a:pPr>
            <a:endParaRPr lang="en-US" sz="2526" dirty="0" smtClean="0">
              <a:latin typeface="Arial"/>
              <a:cs typeface="Arial"/>
            </a:endParaRPr>
          </a:p>
          <a:p>
            <a:pPr>
              <a:buNone/>
            </a:pPr>
            <a:r>
              <a:rPr lang="en-US" sz="2526" b="1" dirty="0" err="1" smtClean="0">
                <a:latin typeface="Arial"/>
                <a:cs typeface="Arial"/>
              </a:rPr>
              <a:t>Arteria</a:t>
            </a:r>
            <a:r>
              <a:rPr lang="en-US" sz="2526" b="1" dirty="0" smtClean="0">
                <a:latin typeface="Arial"/>
                <a:cs typeface="Arial"/>
              </a:rPr>
              <a:t> Academic Partners </a:t>
            </a:r>
            <a:r>
              <a:rPr lang="en-US" sz="2526" dirty="0" smtClean="0">
                <a:latin typeface="Arial"/>
                <a:cs typeface="Arial"/>
              </a:rPr>
              <a:t>(CES, </a:t>
            </a:r>
            <a:r>
              <a:rPr lang="en-US" sz="2526" dirty="0" err="1" smtClean="0">
                <a:latin typeface="Arial"/>
                <a:cs typeface="Arial"/>
              </a:rPr>
              <a:t>Universidade</a:t>
            </a:r>
            <a:r>
              <a:rPr lang="en-US" sz="2526" dirty="0" smtClean="0">
                <a:latin typeface="Arial"/>
                <a:cs typeface="Arial"/>
              </a:rPr>
              <a:t> de  Coimbra– </a:t>
            </a:r>
            <a:r>
              <a:rPr lang="en-US" sz="2526" dirty="0" err="1" smtClean="0">
                <a:latin typeface="Arial"/>
                <a:cs typeface="Arial"/>
              </a:rPr>
              <a:t>Faculdades</a:t>
            </a:r>
            <a:r>
              <a:rPr lang="en-US" sz="2526" dirty="0" smtClean="0">
                <a:latin typeface="Arial"/>
                <a:cs typeface="Arial"/>
              </a:rPr>
              <a:t> de </a:t>
            </a:r>
            <a:r>
              <a:rPr lang="en-US" sz="2526" dirty="0" err="1" smtClean="0">
                <a:latin typeface="Arial"/>
                <a:cs typeface="Arial"/>
              </a:rPr>
              <a:t>Letras</a:t>
            </a:r>
            <a:r>
              <a:rPr lang="en-US" sz="2526" dirty="0" smtClean="0">
                <a:latin typeface="Arial"/>
                <a:cs typeface="Arial"/>
              </a:rPr>
              <a:t>, </a:t>
            </a:r>
            <a:r>
              <a:rPr lang="en-US" sz="2526" dirty="0" err="1" smtClean="0">
                <a:latin typeface="Arial"/>
                <a:cs typeface="Arial"/>
              </a:rPr>
              <a:t>Ciências</a:t>
            </a:r>
            <a:r>
              <a:rPr lang="en-US" sz="2526" dirty="0" smtClean="0">
                <a:latin typeface="Arial"/>
                <a:cs typeface="Arial"/>
              </a:rPr>
              <a:t>, </a:t>
            </a:r>
            <a:r>
              <a:rPr lang="en-US" sz="2526" dirty="0" err="1" smtClean="0">
                <a:latin typeface="Arial"/>
                <a:cs typeface="Arial"/>
              </a:rPr>
              <a:t>Economia</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Arquitetura</a:t>
            </a:r>
            <a:r>
              <a:rPr lang="en-US" sz="2526" dirty="0" smtClean="0">
                <a:latin typeface="Arial"/>
                <a:cs typeface="Arial"/>
              </a:rPr>
              <a:t>, </a:t>
            </a:r>
            <a:r>
              <a:rPr lang="en-US" sz="2526" dirty="0" err="1" smtClean="0">
                <a:latin typeface="Arial"/>
                <a:cs typeface="Arial"/>
              </a:rPr>
              <a:t>Instituto</a:t>
            </a:r>
            <a:r>
              <a:rPr lang="en-US" sz="2526" dirty="0" smtClean="0">
                <a:latin typeface="Arial"/>
                <a:cs typeface="Arial"/>
              </a:rPr>
              <a:t> </a:t>
            </a:r>
            <a:r>
              <a:rPr lang="en-US" sz="2526" dirty="0" err="1" smtClean="0">
                <a:latin typeface="Arial"/>
                <a:cs typeface="Arial"/>
              </a:rPr>
              <a:t>Politécnico</a:t>
            </a:r>
            <a:r>
              <a:rPr lang="en-US" sz="2526" dirty="0" smtClean="0">
                <a:latin typeface="Arial"/>
                <a:cs typeface="Arial"/>
              </a:rPr>
              <a:t> de Coimbra – </a:t>
            </a:r>
            <a:r>
              <a:rPr lang="en-US" sz="2526" dirty="0" err="1" smtClean="0">
                <a:latin typeface="Arial"/>
                <a:cs typeface="Arial"/>
              </a:rPr>
              <a:t>Multimédia</a:t>
            </a:r>
            <a:r>
              <a:rPr lang="en-US" sz="2526" dirty="0" smtClean="0">
                <a:latin typeface="Arial"/>
                <a:cs typeface="Arial"/>
              </a:rPr>
              <a:t>, </a:t>
            </a:r>
            <a:r>
              <a:rPr lang="en-US" sz="2526" dirty="0" err="1" smtClean="0">
                <a:latin typeface="Arial"/>
                <a:cs typeface="Arial"/>
              </a:rPr>
              <a:t>Teatro</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Educação</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Música</a:t>
            </a:r>
            <a:r>
              <a:rPr lang="en-US" sz="2526" dirty="0" smtClean="0">
                <a:latin typeface="Arial"/>
                <a:cs typeface="Arial"/>
              </a:rPr>
              <a:t> </a:t>
            </a:r>
            <a:r>
              <a:rPr lang="en-US" sz="2526" dirty="0" err="1" smtClean="0">
                <a:latin typeface="Arial"/>
                <a:cs typeface="Arial"/>
              </a:rPr>
              <a:t>em</a:t>
            </a:r>
            <a:r>
              <a:rPr lang="en-US" sz="2526" dirty="0" smtClean="0">
                <a:latin typeface="Arial"/>
                <a:cs typeface="Arial"/>
              </a:rPr>
              <a:t> </a:t>
            </a:r>
            <a:r>
              <a:rPr lang="en-US" sz="2526" dirty="0" err="1" smtClean="0">
                <a:latin typeface="Arial"/>
                <a:cs typeface="Arial"/>
              </a:rPr>
              <a:t>Comunidade</a:t>
            </a:r>
            <a:r>
              <a:rPr lang="en-US" sz="2526" dirty="0" smtClean="0">
                <a:latin typeface="Arial"/>
                <a:cs typeface="Arial"/>
              </a:rPr>
              <a:t> </a:t>
            </a:r>
            <a:r>
              <a:rPr lang="en-US" sz="2526" dirty="0" err="1" smtClean="0">
                <a:latin typeface="Arial"/>
                <a:cs typeface="Arial"/>
              </a:rPr>
              <a:t>Instituto</a:t>
            </a:r>
            <a:r>
              <a:rPr lang="en-US" sz="2526" dirty="0" smtClean="0">
                <a:latin typeface="Arial"/>
                <a:cs typeface="Arial"/>
              </a:rPr>
              <a:t> </a:t>
            </a:r>
            <a:r>
              <a:rPr lang="en-US" sz="2526" dirty="0" err="1" smtClean="0">
                <a:latin typeface="Arial"/>
                <a:cs typeface="Arial"/>
              </a:rPr>
              <a:t>Politécnico</a:t>
            </a:r>
            <a:r>
              <a:rPr lang="en-US" sz="2526" dirty="0" smtClean="0">
                <a:latin typeface="Arial"/>
                <a:cs typeface="Arial"/>
              </a:rPr>
              <a:t> de </a:t>
            </a:r>
            <a:r>
              <a:rPr lang="en-US" sz="2526" dirty="0" err="1" smtClean="0">
                <a:latin typeface="Arial"/>
                <a:cs typeface="Arial"/>
              </a:rPr>
              <a:t>Viseu</a:t>
            </a:r>
            <a:r>
              <a:rPr lang="en-US" sz="2526" dirty="0" smtClean="0">
                <a:latin typeface="Arial"/>
                <a:cs typeface="Arial"/>
              </a:rPr>
              <a:t>- </a:t>
            </a:r>
            <a:r>
              <a:rPr lang="en-US" sz="2526" dirty="0" err="1" smtClean="0">
                <a:latin typeface="Arial"/>
                <a:cs typeface="Arial"/>
              </a:rPr>
              <a:t>Escola</a:t>
            </a:r>
            <a:r>
              <a:rPr lang="en-US" sz="2526" dirty="0" smtClean="0">
                <a:latin typeface="Arial"/>
                <a:cs typeface="Arial"/>
              </a:rPr>
              <a:t> Superior de </a:t>
            </a:r>
            <a:r>
              <a:rPr lang="en-US" sz="2526" dirty="0" err="1" smtClean="0">
                <a:latin typeface="Arial"/>
                <a:cs typeface="Arial"/>
              </a:rPr>
              <a:t>Educação</a:t>
            </a:r>
            <a:r>
              <a:rPr lang="en-US" sz="2526" dirty="0" smtClean="0">
                <a:latin typeface="Arial"/>
                <a:cs typeface="Arial"/>
              </a:rPr>
              <a:t>, </a:t>
            </a:r>
            <a:r>
              <a:rPr lang="en-US" sz="2526" dirty="0" err="1" smtClean="0">
                <a:latin typeface="Arial"/>
                <a:cs typeface="Arial"/>
              </a:rPr>
              <a:t>Instituto</a:t>
            </a:r>
            <a:r>
              <a:rPr lang="en-US" sz="2526" dirty="0" smtClean="0">
                <a:latin typeface="Arial"/>
                <a:cs typeface="Arial"/>
              </a:rPr>
              <a:t> </a:t>
            </a:r>
            <a:r>
              <a:rPr lang="en-US" sz="2526" dirty="0" err="1" smtClean="0">
                <a:latin typeface="Arial"/>
                <a:cs typeface="Arial"/>
              </a:rPr>
              <a:t>Politécnico</a:t>
            </a:r>
            <a:r>
              <a:rPr lang="en-US" sz="2526" dirty="0" smtClean="0">
                <a:latin typeface="Arial"/>
                <a:cs typeface="Arial"/>
              </a:rPr>
              <a:t> de </a:t>
            </a:r>
            <a:r>
              <a:rPr lang="en-US" sz="2526" dirty="0" err="1" smtClean="0">
                <a:latin typeface="Arial"/>
                <a:cs typeface="Arial"/>
              </a:rPr>
              <a:t>Castelo</a:t>
            </a:r>
            <a:r>
              <a:rPr lang="en-US" sz="2526" dirty="0" smtClean="0">
                <a:latin typeface="Arial"/>
                <a:cs typeface="Arial"/>
              </a:rPr>
              <a:t> </a:t>
            </a:r>
            <a:r>
              <a:rPr lang="en-US" sz="2526" dirty="0" err="1" smtClean="0">
                <a:latin typeface="Arial"/>
                <a:cs typeface="Arial"/>
              </a:rPr>
              <a:t>Branco</a:t>
            </a:r>
            <a:r>
              <a:rPr lang="en-US" sz="2526" dirty="0" smtClean="0">
                <a:latin typeface="Arial"/>
                <a:cs typeface="Arial"/>
              </a:rPr>
              <a:t> – </a:t>
            </a:r>
            <a:r>
              <a:rPr lang="en-US" sz="2526" dirty="0" err="1" smtClean="0">
                <a:latin typeface="Arial"/>
                <a:cs typeface="Arial"/>
              </a:rPr>
              <a:t>Intervenção</a:t>
            </a:r>
            <a:r>
              <a:rPr lang="en-US" sz="2526" dirty="0" smtClean="0">
                <a:latin typeface="Arial"/>
                <a:cs typeface="Arial"/>
              </a:rPr>
              <a:t> Social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Educação</a:t>
            </a:r>
            <a:r>
              <a:rPr lang="en-US" sz="2526" dirty="0" smtClean="0">
                <a:latin typeface="Arial"/>
                <a:cs typeface="Arial"/>
              </a:rPr>
              <a:t>, </a:t>
            </a:r>
            <a:r>
              <a:rPr lang="en-US" sz="2526" dirty="0" err="1" smtClean="0">
                <a:latin typeface="Arial"/>
                <a:cs typeface="Arial"/>
              </a:rPr>
              <a:t>Instituto</a:t>
            </a:r>
            <a:r>
              <a:rPr lang="en-US" sz="2526" dirty="0" smtClean="0">
                <a:latin typeface="Arial"/>
                <a:cs typeface="Arial"/>
              </a:rPr>
              <a:t> </a:t>
            </a:r>
            <a:r>
              <a:rPr lang="en-US" sz="2526" dirty="0" err="1" smtClean="0">
                <a:latin typeface="Arial"/>
                <a:cs typeface="Arial"/>
              </a:rPr>
              <a:t>Politécnico</a:t>
            </a:r>
            <a:r>
              <a:rPr lang="en-US" sz="2526" dirty="0" smtClean="0">
                <a:latin typeface="Arial"/>
                <a:cs typeface="Arial"/>
              </a:rPr>
              <a:t> </a:t>
            </a:r>
            <a:r>
              <a:rPr lang="en-US" sz="2526" dirty="0" err="1" smtClean="0">
                <a:latin typeface="Arial"/>
                <a:cs typeface="Arial"/>
              </a:rPr>
              <a:t>da</a:t>
            </a:r>
            <a:r>
              <a:rPr lang="en-US" sz="2526" dirty="0" smtClean="0">
                <a:latin typeface="Arial"/>
                <a:cs typeface="Arial"/>
              </a:rPr>
              <a:t> </a:t>
            </a:r>
            <a:r>
              <a:rPr lang="en-US" sz="2526" dirty="0" err="1" smtClean="0">
                <a:latin typeface="Arial"/>
                <a:cs typeface="Arial"/>
              </a:rPr>
              <a:t>Guarda</a:t>
            </a:r>
            <a:r>
              <a:rPr lang="en-US" sz="2526" dirty="0" smtClean="0">
                <a:latin typeface="Arial"/>
                <a:cs typeface="Arial"/>
              </a:rPr>
              <a:t>– </a:t>
            </a:r>
            <a:r>
              <a:rPr lang="en-US" sz="2526" dirty="0" err="1" smtClean="0">
                <a:latin typeface="Arial"/>
                <a:cs typeface="Arial"/>
              </a:rPr>
              <a:t>Escola</a:t>
            </a:r>
            <a:r>
              <a:rPr lang="en-US" sz="2526" dirty="0" smtClean="0">
                <a:latin typeface="Arial"/>
                <a:cs typeface="Arial"/>
              </a:rPr>
              <a:t> Superior de </a:t>
            </a:r>
            <a:r>
              <a:rPr lang="en-US" sz="2526" dirty="0" err="1" smtClean="0">
                <a:latin typeface="Arial"/>
                <a:cs typeface="Arial"/>
              </a:rPr>
              <a:t>Educação</a:t>
            </a:r>
            <a:r>
              <a:rPr lang="en-US" sz="2526" dirty="0" smtClean="0">
                <a:latin typeface="Arial"/>
                <a:cs typeface="Arial"/>
              </a:rPr>
              <a:t>, </a:t>
            </a:r>
            <a:r>
              <a:rPr lang="en-US" sz="2526" dirty="0" err="1" smtClean="0">
                <a:latin typeface="Arial"/>
                <a:cs typeface="Arial"/>
              </a:rPr>
              <a:t>Comunicação</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Desporto</a:t>
            </a:r>
            <a:r>
              <a:rPr lang="en-US" sz="2526" dirty="0" smtClean="0">
                <a:latin typeface="Arial"/>
                <a:cs typeface="Arial"/>
              </a:rPr>
              <a:t>, </a:t>
            </a:r>
            <a:r>
              <a:rPr lang="en-US" sz="2526" dirty="0" err="1" smtClean="0">
                <a:latin typeface="Arial"/>
                <a:cs typeface="Arial"/>
              </a:rPr>
              <a:t>Instituto</a:t>
            </a:r>
            <a:r>
              <a:rPr lang="en-US" sz="2526" dirty="0" smtClean="0">
                <a:latin typeface="Arial"/>
                <a:cs typeface="Arial"/>
              </a:rPr>
              <a:t> </a:t>
            </a:r>
            <a:r>
              <a:rPr lang="en-US" sz="2526" dirty="0" err="1" smtClean="0">
                <a:latin typeface="Arial"/>
                <a:cs typeface="Arial"/>
              </a:rPr>
              <a:t>Politécnico</a:t>
            </a:r>
            <a:r>
              <a:rPr lang="en-US" sz="2526" dirty="0" smtClean="0">
                <a:latin typeface="Arial"/>
                <a:cs typeface="Arial"/>
              </a:rPr>
              <a:t> de </a:t>
            </a:r>
            <a:r>
              <a:rPr lang="en-US" sz="2526" dirty="0" err="1" smtClean="0">
                <a:latin typeface="Arial"/>
                <a:cs typeface="Arial"/>
              </a:rPr>
              <a:t>Leiria</a:t>
            </a:r>
            <a:r>
              <a:rPr lang="en-US" sz="2526" dirty="0" smtClean="0">
                <a:latin typeface="Arial"/>
                <a:cs typeface="Arial"/>
              </a:rPr>
              <a:t> - ESAD – </a:t>
            </a:r>
            <a:r>
              <a:rPr lang="en-US" sz="2526" dirty="0" err="1" smtClean="0">
                <a:latin typeface="Arial"/>
                <a:cs typeface="Arial"/>
              </a:rPr>
              <a:t>Mestrado</a:t>
            </a:r>
            <a:r>
              <a:rPr lang="en-US" sz="2526" dirty="0" smtClean="0">
                <a:latin typeface="Arial"/>
                <a:cs typeface="Arial"/>
              </a:rPr>
              <a:t> </a:t>
            </a:r>
            <a:r>
              <a:rPr lang="en-US" sz="2526" dirty="0" err="1" smtClean="0">
                <a:latin typeface="Arial"/>
                <a:cs typeface="Arial"/>
              </a:rPr>
              <a:t>em</a:t>
            </a:r>
            <a:r>
              <a:rPr lang="en-US" sz="2526" dirty="0" smtClean="0">
                <a:latin typeface="Arial"/>
                <a:cs typeface="Arial"/>
              </a:rPr>
              <a:t> </a:t>
            </a:r>
            <a:r>
              <a:rPr lang="en-US" sz="2526" dirty="0" err="1" smtClean="0">
                <a:latin typeface="Arial"/>
                <a:cs typeface="Arial"/>
              </a:rPr>
              <a:t>Gestão</a:t>
            </a:r>
            <a:r>
              <a:rPr lang="en-US" sz="2526" dirty="0" smtClean="0">
                <a:latin typeface="Arial"/>
                <a:cs typeface="Arial"/>
              </a:rPr>
              <a:t> Cultural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Licenciatura</a:t>
            </a:r>
            <a:r>
              <a:rPr lang="en-US" sz="2526" dirty="0" smtClean="0">
                <a:latin typeface="Arial"/>
                <a:cs typeface="Arial"/>
              </a:rPr>
              <a:t> </a:t>
            </a:r>
            <a:r>
              <a:rPr lang="en-US" sz="2526" dirty="0" err="1" smtClean="0">
                <a:latin typeface="Arial"/>
                <a:cs typeface="Arial"/>
              </a:rPr>
              <a:t>em</a:t>
            </a:r>
            <a:r>
              <a:rPr lang="en-US" sz="2526" dirty="0" smtClean="0">
                <a:latin typeface="Arial"/>
                <a:cs typeface="Arial"/>
              </a:rPr>
              <a:t> </a:t>
            </a:r>
            <a:r>
              <a:rPr lang="en-US" sz="2526" dirty="0" err="1" smtClean="0">
                <a:latin typeface="Arial"/>
                <a:cs typeface="Arial"/>
              </a:rPr>
              <a:t>Programação</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Produção</a:t>
            </a:r>
            <a:r>
              <a:rPr lang="en-US" sz="2526" dirty="0" smtClean="0">
                <a:latin typeface="Arial"/>
                <a:cs typeface="Arial"/>
              </a:rPr>
              <a:t> Cultural, </a:t>
            </a:r>
            <a:r>
              <a:rPr lang="en-US" sz="2526" dirty="0" err="1" smtClean="0">
                <a:latin typeface="Arial"/>
                <a:cs typeface="Arial"/>
              </a:rPr>
              <a:t>Instituto</a:t>
            </a:r>
            <a:r>
              <a:rPr lang="en-US" sz="2526" dirty="0" smtClean="0">
                <a:latin typeface="Arial"/>
                <a:cs typeface="Arial"/>
              </a:rPr>
              <a:t> </a:t>
            </a:r>
            <a:r>
              <a:rPr lang="en-US" sz="2526" dirty="0" err="1" smtClean="0">
                <a:latin typeface="Arial"/>
                <a:cs typeface="Arial"/>
              </a:rPr>
              <a:t>Politécnico</a:t>
            </a:r>
            <a:r>
              <a:rPr lang="en-US" sz="2526" dirty="0" smtClean="0">
                <a:latin typeface="Arial"/>
                <a:cs typeface="Arial"/>
              </a:rPr>
              <a:t> de </a:t>
            </a:r>
            <a:r>
              <a:rPr lang="en-US" sz="2526" dirty="0" err="1" smtClean="0">
                <a:latin typeface="Arial"/>
                <a:cs typeface="Arial"/>
              </a:rPr>
              <a:t>Tomar</a:t>
            </a:r>
            <a:r>
              <a:rPr lang="en-US" sz="2526" dirty="0" smtClean="0">
                <a:latin typeface="Arial"/>
                <a:cs typeface="Arial"/>
              </a:rPr>
              <a:t>- </a:t>
            </a:r>
            <a:r>
              <a:rPr lang="en-US" sz="2526" dirty="0" err="1" smtClean="0">
                <a:latin typeface="Arial"/>
                <a:cs typeface="Arial"/>
              </a:rPr>
              <a:t>Laboratório</a:t>
            </a:r>
            <a:r>
              <a:rPr lang="en-US" sz="2526" dirty="0" smtClean="0">
                <a:latin typeface="Arial"/>
                <a:cs typeface="Arial"/>
              </a:rPr>
              <a:t> de </a:t>
            </a:r>
            <a:r>
              <a:rPr lang="en-US" sz="2526" dirty="0" err="1" smtClean="0">
                <a:latin typeface="Arial"/>
                <a:cs typeface="Arial"/>
              </a:rPr>
              <a:t>Turismo</a:t>
            </a:r>
            <a:r>
              <a:rPr lang="en-US" sz="2526" dirty="0" smtClean="0">
                <a:latin typeface="Arial"/>
                <a:cs typeface="Arial"/>
              </a:rPr>
              <a:t> ‘</a:t>
            </a:r>
            <a:r>
              <a:rPr lang="en-US" sz="2526" dirty="0" err="1" smtClean="0">
                <a:latin typeface="Arial"/>
                <a:cs typeface="Arial"/>
              </a:rPr>
              <a:t>L.Tour</a:t>
            </a:r>
            <a:r>
              <a:rPr lang="en-US" sz="2526" dirty="0" smtClean="0">
                <a:latin typeface="Arial"/>
                <a:cs typeface="Arial"/>
              </a:rPr>
              <a:t>’, </a:t>
            </a:r>
            <a:r>
              <a:rPr lang="en-US" sz="2526" dirty="0" err="1" smtClean="0">
                <a:latin typeface="Arial"/>
                <a:cs typeface="Arial"/>
              </a:rPr>
              <a:t>Universidade</a:t>
            </a:r>
            <a:r>
              <a:rPr lang="en-US" sz="2526" dirty="0" smtClean="0">
                <a:latin typeface="Arial"/>
                <a:cs typeface="Arial"/>
              </a:rPr>
              <a:t> de </a:t>
            </a:r>
            <a:r>
              <a:rPr lang="en-US" sz="2526" dirty="0" err="1" smtClean="0">
                <a:latin typeface="Arial"/>
                <a:cs typeface="Arial"/>
              </a:rPr>
              <a:t>Aveiro</a:t>
            </a:r>
            <a:r>
              <a:rPr lang="en-US" sz="2526" dirty="0" smtClean="0">
                <a:latin typeface="Arial"/>
                <a:cs typeface="Arial"/>
              </a:rPr>
              <a:t>– </a:t>
            </a:r>
            <a:r>
              <a:rPr lang="en-US" sz="2526" dirty="0" err="1" smtClean="0">
                <a:latin typeface="Arial"/>
                <a:cs typeface="Arial"/>
              </a:rPr>
              <a:t>Idmais</a:t>
            </a:r>
            <a:r>
              <a:rPr lang="en-US" sz="2526" dirty="0" smtClean="0">
                <a:latin typeface="Arial"/>
                <a:cs typeface="Arial"/>
              </a:rPr>
              <a:t> (</a:t>
            </a:r>
            <a:r>
              <a:rPr lang="en-US" sz="2526" dirty="0" err="1" smtClean="0">
                <a:latin typeface="Arial"/>
                <a:cs typeface="Arial"/>
              </a:rPr>
              <a:t>Instituto</a:t>
            </a:r>
            <a:r>
              <a:rPr lang="en-US" sz="2526" dirty="0" smtClean="0">
                <a:latin typeface="Arial"/>
                <a:cs typeface="Arial"/>
              </a:rPr>
              <a:t> de </a:t>
            </a:r>
            <a:r>
              <a:rPr lang="en-US" sz="2526" dirty="0" err="1" smtClean="0">
                <a:latin typeface="Arial"/>
                <a:cs typeface="Arial"/>
              </a:rPr>
              <a:t>Invstigação</a:t>
            </a:r>
            <a:r>
              <a:rPr lang="en-US" sz="2526" dirty="0" smtClean="0">
                <a:latin typeface="Arial"/>
                <a:cs typeface="Arial"/>
              </a:rPr>
              <a:t> </a:t>
            </a:r>
            <a:r>
              <a:rPr lang="en-US" sz="2526" dirty="0" err="1" smtClean="0">
                <a:latin typeface="Arial"/>
                <a:cs typeface="Arial"/>
              </a:rPr>
              <a:t>em</a:t>
            </a:r>
            <a:r>
              <a:rPr lang="en-US" sz="2526" dirty="0" smtClean="0">
                <a:latin typeface="Arial"/>
                <a:cs typeface="Arial"/>
              </a:rPr>
              <a:t> Design, Media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Cultura</a:t>
            </a:r>
            <a:r>
              <a:rPr lang="en-US" sz="2526" dirty="0" smtClean="0">
                <a:latin typeface="Arial"/>
                <a:cs typeface="Arial"/>
              </a:rPr>
              <a:t>)</a:t>
            </a:r>
          </a:p>
          <a:p>
            <a:pPr>
              <a:buNone/>
            </a:pPr>
            <a:endParaRPr lang="en-US" sz="2526" dirty="0" smtClean="0">
              <a:latin typeface="Arial"/>
              <a:cs typeface="Arial"/>
            </a:endParaRPr>
          </a:p>
          <a:p>
            <a:pPr>
              <a:buNone/>
            </a:pPr>
            <a:r>
              <a:rPr lang="en-US" sz="2526" b="1" dirty="0" smtClean="0">
                <a:latin typeface="Arial"/>
                <a:cs typeface="Arial"/>
              </a:rPr>
              <a:t>Centro Region </a:t>
            </a:r>
            <a:r>
              <a:rPr lang="en-US" sz="2526" b="1" dirty="0" err="1" smtClean="0">
                <a:latin typeface="Arial"/>
                <a:cs typeface="Arial"/>
              </a:rPr>
              <a:t>Intermunicipal</a:t>
            </a:r>
            <a:r>
              <a:rPr lang="en-US" sz="2526" b="1" dirty="0" smtClean="0">
                <a:latin typeface="Arial"/>
                <a:cs typeface="Arial"/>
              </a:rPr>
              <a:t> Communities </a:t>
            </a:r>
            <a:r>
              <a:rPr lang="en-US" sz="2526" dirty="0" err="1" smtClean="0">
                <a:latin typeface="Arial"/>
                <a:cs typeface="Arial"/>
              </a:rPr>
              <a:t>Região</a:t>
            </a:r>
            <a:r>
              <a:rPr lang="en-US" sz="2526" dirty="0" smtClean="0">
                <a:latin typeface="Arial"/>
                <a:cs typeface="Arial"/>
              </a:rPr>
              <a:t> de Coimbra, </a:t>
            </a:r>
            <a:r>
              <a:rPr lang="en-US" sz="2526" dirty="0" err="1" smtClean="0">
                <a:latin typeface="Arial"/>
                <a:cs typeface="Arial"/>
              </a:rPr>
              <a:t>Região</a:t>
            </a:r>
            <a:r>
              <a:rPr lang="en-US" sz="2526" dirty="0" smtClean="0">
                <a:latin typeface="Arial"/>
                <a:cs typeface="Arial"/>
              </a:rPr>
              <a:t> de </a:t>
            </a:r>
            <a:r>
              <a:rPr lang="en-US" sz="2526" dirty="0" err="1" smtClean="0">
                <a:latin typeface="Arial"/>
                <a:cs typeface="Arial"/>
              </a:rPr>
              <a:t>Aveiro</a:t>
            </a:r>
            <a:r>
              <a:rPr lang="en-US" sz="2526" dirty="0" smtClean="0">
                <a:latin typeface="Arial"/>
                <a:cs typeface="Arial"/>
              </a:rPr>
              <a:t>, Beira </a:t>
            </a:r>
            <a:r>
              <a:rPr lang="en-US" sz="2526" dirty="0" err="1" smtClean="0">
                <a:latin typeface="Arial"/>
                <a:cs typeface="Arial"/>
              </a:rPr>
              <a:t>Baixa</a:t>
            </a:r>
            <a:r>
              <a:rPr lang="en-US" sz="2526" dirty="0" smtClean="0">
                <a:latin typeface="Arial"/>
                <a:cs typeface="Arial"/>
              </a:rPr>
              <a:t>, </a:t>
            </a:r>
            <a:r>
              <a:rPr lang="en-US" sz="2526" dirty="0" err="1" smtClean="0">
                <a:latin typeface="Arial"/>
                <a:cs typeface="Arial"/>
              </a:rPr>
              <a:t>Beiras</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Serra </a:t>
            </a:r>
            <a:r>
              <a:rPr lang="en-US" sz="2526" dirty="0" err="1" smtClean="0">
                <a:latin typeface="Arial"/>
                <a:cs typeface="Arial"/>
              </a:rPr>
              <a:t>da</a:t>
            </a:r>
            <a:r>
              <a:rPr lang="en-US" sz="2526" dirty="0" smtClean="0">
                <a:latin typeface="Arial"/>
                <a:cs typeface="Arial"/>
              </a:rPr>
              <a:t> Estrela, </a:t>
            </a:r>
            <a:r>
              <a:rPr lang="en-US" sz="2526" dirty="0" err="1" smtClean="0">
                <a:latin typeface="Arial"/>
                <a:cs typeface="Arial"/>
              </a:rPr>
              <a:t>Viseu</a:t>
            </a:r>
            <a:r>
              <a:rPr lang="en-US" sz="2526" dirty="0" smtClean="0">
                <a:latin typeface="Arial"/>
                <a:cs typeface="Arial"/>
              </a:rPr>
              <a:t> </a:t>
            </a:r>
            <a:r>
              <a:rPr lang="en-US" sz="2526" dirty="0" err="1" smtClean="0">
                <a:latin typeface="Arial"/>
                <a:cs typeface="Arial"/>
              </a:rPr>
              <a:t>e</a:t>
            </a:r>
            <a:r>
              <a:rPr lang="en-US" sz="2526" dirty="0" smtClean="0">
                <a:latin typeface="Arial"/>
                <a:cs typeface="Arial"/>
              </a:rPr>
              <a:t> </a:t>
            </a:r>
            <a:r>
              <a:rPr lang="en-US" sz="2526" dirty="0" err="1" smtClean="0">
                <a:latin typeface="Arial"/>
                <a:cs typeface="Arial"/>
              </a:rPr>
              <a:t>Dão</a:t>
            </a:r>
            <a:r>
              <a:rPr lang="en-US" sz="2526" dirty="0" smtClean="0">
                <a:latin typeface="Arial"/>
                <a:cs typeface="Arial"/>
              </a:rPr>
              <a:t> </a:t>
            </a:r>
            <a:r>
              <a:rPr lang="en-US" sz="2526" dirty="0" err="1" smtClean="0">
                <a:latin typeface="Arial"/>
                <a:cs typeface="Arial"/>
              </a:rPr>
              <a:t>Lafões</a:t>
            </a:r>
            <a:r>
              <a:rPr lang="en-US" sz="2526" dirty="0" smtClean="0">
                <a:latin typeface="Arial"/>
                <a:cs typeface="Arial"/>
              </a:rPr>
              <a:t>, </a:t>
            </a:r>
            <a:r>
              <a:rPr lang="en-US" sz="2526" dirty="0" err="1" smtClean="0">
                <a:latin typeface="Arial"/>
                <a:cs typeface="Arial"/>
              </a:rPr>
              <a:t>Região</a:t>
            </a:r>
            <a:r>
              <a:rPr lang="en-US" sz="2526" dirty="0" smtClean="0">
                <a:latin typeface="Arial"/>
                <a:cs typeface="Arial"/>
              </a:rPr>
              <a:t> de </a:t>
            </a:r>
            <a:r>
              <a:rPr lang="en-US" sz="2526" dirty="0" err="1" smtClean="0">
                <a:latin typeface="Arial"/>
                <a:cs typeface="Arial"/>
              </a:rPr>
              <a:t>Leiria</a:t>
            </a:r>
            <a:r>
              <a:rPr lang="en-US" sz="2526" dirty="0" smtClean="0">
                <a:latin typeface="Arial"/>
                <a:cs typeface="Arial"/>
              </a:rPr>
              <a:t>, </a:t>
            </a:r>
            <a:r>
              <a:rPr lang="en-US" sz="2526" dirty="0" err="1" smtClean="0">
                <a:latin typeface="Arial"/>
                <a:cs typeface="Arial"/>
              </a:rPr>
              <a:t>Médio</a:t>
            </a:r>
            <a:r>
              <a:rPr lang="en-US" sz="2526" dirty="0" smtClean="0">
                <a:latin typeface="Arial"/>
                <a:cs typeface="Arial"/>
              </a:rPr>
              <a:t> </a:t>
            </a:r>
            <a:r>
              <a:rPr lang="en-US" sz="2526" dirty="0" err="1" smtClean="0">
                <a:latin typeface="Arial"/>
                <a:cs typeface="Arial"/>
              </a:rPr>
              <a:t>Tejo</a:t>
            </a:r>
            <a:r>
              <a:rPr lang="en-US" sz="2526" dirty="0" smtClean="0">
                <a:latin typeface="Arial"/>
                <a:cs typeface="Arial"/>
              </a:rPr>
              <a:t>, </a:t>
            </a:r>
            <a:r>
              <a:rPr lang="en-US" sz="2526" dirty="0" err="1" smtClean="0">
                <a:latin typeface="Arial"/>
                <a:cs typeface="Arial"/>
              </a:rPr>
              <a:t>Oeste</a:t>
            </a:r>
            <a:r>
              <a:rPr lang="en-US" sz="2526" dirty="0" smtClean="0">
                <a:latin typeface="Arial"/>
                <a:cs typeface="Arial"/>
              </a:rPr>
              <a:t> – see refs.</a:t>
            </a:r>
          </a:p>
          <a:p>
            <a:pPr>
              <a:buNone/>
            </a:pPr>
            <a:endParaRPr lang="en-US" sz="2526" dirty="0" smtClean="0">
              <a:latin typeface="Arial"/>
              <a:cs typeface="Arial"/>
            </a:endParaRPr>
          </a:p>
          <a:p>
            <a:pPr>
              <a:buNone/>
            </a:pPr>
            <a:r>
              <a:rPr lang="en-US" sz="2526" b="1" dirty="0" smtClean="0">
                <a:latin typeface="Arial"/>
                <a:cs typeface="Arial"/>
              </a:rPr>
              <a:t>National Association of Portuguese Municipalities  </a:t>
            </a:r>
            <a:r>
              <a:rPr lang="en-US" sz="2526" dirty="0" smtClean="0">
                <a:latin typeface="Arial"/>
                <a:cs typeface="Arial"/>
              </a:rPr>
              <a:t>- </a:t>
            </a:r>
            <a:r>
              <a:rPr lang="en-US" sz="2526" dirty="0" err="1" smtClean="0">
                <a:latin typeface="Arial"/>
                <a:cs typeface="Arial"/>
              </a:rPr>
              <a:t>Associação</a:t>
            </a:r>
            <a:r>
              <a:rPr lang="en-US" sz="2526" dirty="0" smtClean="0">
                <a:latin typeface="Arial"/>
                <a:cs typeface="Arial"/>
              </a:rPr>
              <a:t> </a:t>
            </a:r>
            <a:r>
              <a:rPr lang="en-US" sz="2526" dirty="0" err="1" smtClean="0">
                <a:latin typeface="Arial"/>
                <a:cs typeface="Arial"/>
              </a:rPr>
              <a:t>Nacional</a:t>
            </a:r>
            <a:r>
              <a:rPr lang="en-US" sz="2526" dirty="0" smtClean="0">
                <a:latin typeface="Arial"/>
                <a:cs typeface="Arial"/>
              </a:rPr>
              <a:t> dos </a:t>
            </a:r>
            <a:r>
              <a:rPr lang="en-US" sz="2526" dirty="0" err="1" smtClean="0">
                <a:latin typeface="Arial"/>
                <a:cs typeface="Arial"/>
              </a:rPr>
              <a:t>Municípios</a:t>
            </a:r>
            <a:r>
              <a:rPr lang="en-US" sz="2526" dirty="0" smtClean="0">
                <a:latin typeface="Arial"/>
                <a:cs typeface="Arial"/>
              </a:rPr>
              <a:t> </a:t>
            </a:r>
            <a:r>
              <a:rPr lang="en-US" sz="2526" dirty="0" err="1" smtClean="0">
                <a:latin typeface="Arial"/>
                <a:cs typeface="Arial"/>
              </a:rPr>
              <a:t>Portugueses</a:t>
            </a:r>
            <a:r>
              <a:rPr lang="en-US" sz="2526" dirty="0" smtClean="0">
                <a:latin typeface="Arial"/>
                <a:cs typeface="Arial"/>
              </a:rPr>
              <a:t> (ANMP) – see refs.</a:t>
            </a:r>
          </a:p>
          <a:p>
            <a:pPr>
              <a:buNone/>
            </a:pPr>
            <a:endParaRPr lang="en-US" sz="2526" dirty="0" smtClean="0">
              <a:latin typeface="Arial"/>
              <a:cs typeface="Arial"/>
            </a:endParaRPr>
          </a:p>
          <a:p>
            <a:pPr>
              <a:buNone/>
            </a:pPr>
            <a:r>
              <a:rPr lang="en-US" sz="2526" b="1" dirty="0" err="1" smtClean="0">
                <a:latin typeface="Arial"/>
                <a:cs typeface="Arial"/>
              </a:rPr>
              <a:t>Direção</a:t>
            </a:r>
            <a:r>
              <a:rPr lang="en-US" sz="2526" b="1" dirty="0" smtClean="0">
                <a:latin typeface="Arial"/>
                <a:cs typeface="Arial"/>
              </a:rPr>
              <a:t> </a:t>
            </a:r>
            <a:r>
              <a:rPr lang="en-US" sz="2526" b="1" dirty="0" err="1" smtClean="0">
                <a:latin typeface="Arial"/>
                <a:cs typeface="Arial"/>
              </a:rPr>
              <a:t>Geral</a:t>
            </a:r>
            <a:r>
              <a:rPr lang="en-US" sz="2526" b="1" dirty="0" smtClean="0">
                <a:latin typeface="Arial"/>
                <a:cs typeface="Arial"/>
              </a:rPr>
              <a:t> das </a:t>
            </a:r>
            <a:r>
              <a:rPr lang="en-US" sz="2526" b="1" dirty="0" err="1" smtClean="0">
                <a:latin typeface="Arial"/>
                <a:cs typeface="Arial"/>
              </a:rPr>
              <a:t>Autarquias</a:t>
            </a:r>
            <a:r>
              <a:rPr lang="en-US" sz="2526" b="1" dirty="0" smtClean="0">
                <a:latin typeface="Arial"/>
                <a:cs typeface="Arial"/>
              </a:rPr>
              <a:t> </a:t>
            </a:r>
            <a:r>
              <a:rPr lang="en-US" sz="2526" b="1" dirty="0" err="1" smtClean="0">
                <a:latin typeface="Arial"/>
                <a:cs typeface="Arial"/>
              </a:rPr>
              <a:t>Locais</a:t>
            </a:r>
            <a:r>
              <a:rPr lang="en-US" sz="2526" b="1" dirty="0" smtClean="0">
                <a:latin typeface="Arial"/>
                <a:cs typeface="Arial"/>
              </a:rPr>
              <a:t> – </a:t>
            </a:r>
            <a:r>
              <a:rPr lang="en-US" sz="2526" dirty="0" smtClean="0">
                <a:latin typeface="Arial"/>
                <a:cs typeface="Arial"/>
              </a:rPr>
              <a:t>see refs.</a:t>
            </a:r>
          </a:p>
          <a:p>
            <a:pPr>
              <a:buNone/>
            </a:pPr>
            <a:endParaRPr lang="en-US" sz="2526" dirty="0" smtClean="0">
              <a:latin typeface="Arial"/>
              <a:cs typeface="Arial"/>
            </a:endParaRPr>
          </a:p>
          <a:p>
            <a:pPr>
              <a:buNone/>
            </a:pPr>
            <a:r>
              <a:rPr lang="en-US" sz="2526" b="1" dirty="0" err="1" smtClean="0">
                <a:latin typeface="Arial"/>
                <a:cs typeface="Arial"/>
              </a:rPr>
              <a:t>Direção</a:t>
            </a:r>
            <a:r>
              <a:rPr lang="en-US" sz="2526" b="1" dirty="0" smtClean="0">
                <a:latin typeface="Arial"/>
                <a:cs typeface="Arial"/>
              </a:rPr>
              <a:t> </a:t>
            </a:r>
            <a:r>
              <a:rPr lang="en-US" sz="2526" b="1" dirty="0" err="1" smtClean="0">
                <a:latin typeface="Arial"/>
                <a:cs typeface="Arial"/>
              </a:rPr>
              <a:t>Geral</a:t>
            </a:r>
            <a:r>
              <a:rPr lang="en-US" sz="2526" b="1" dirty="0" smtClean="0">
                <a:latin typeface="Arial"/>
                <a:cs typeface="Arial"/>
              </a:rPr>
              <a:t> do </a:t>
            </a:r>
            <a:r>
              <a:rPr lang="en-US" sz="2526" b="1" dirty="0" err="1" smtClean="0">
                <a:latin typeface="Arial"/>
                <a:cs typeface="Arial"/>
              </a:rPr>
              <a:t>Património</a:t>
            </a:r>
            <a:r>
              <a:rPr lang="en-US" sz="2526" b="1" dirty="0" smtClean="0">
                <a:latin typeface="Arial"/>
                <a:cs typeface="Arial"/>
              </a:rPr>
              <a:t> Cultural – </a:t>
            </a:r>
            <a:r>
              <a:rPr lang="en-US" sz="2526" dirty="0" smtClean="0">
                <a:latin typeface="Arial"/>
                <a:cs typeface="Arial"/>
              </a:rPr>
              <a:t>see refs.</a:t>
            </a:r>
          </a:p>
          <a:p>
            <a:pPr>
              <a:buNone/>
            </a:pPr>
            <a:endParaRPr lang="en-US" sz="2526" dirty="0" smtClean="0">
              <a:latin typeface="Arial"/>
              <a:cs typeface="Arial"/>
            </a:endParaRPr>
          </a:p>
          <a:p>
            <a:pPr>
              <a:buNone/>
            </a:pPr>
            <a:r>
              <a:rPr lang="en-US" sz="2526" b="1" dirty="0" err="1" smtClean="0">
                <a:latin typeface="Arial"/>
                <a:cs typeface="Arial"/>
              </a:rPr>
              <a:t>Laboratório</a:t>
            </a:r>
            <a:r>
              <a:rPr lang="en-US" sz="2526" b="1" dirty="0" smtClean="0">
                <a:latin typeface="Arial"/>
                <a:cs typeface="Arial"/>
              </a:rPr>
              <a:t> do </a:t>
            </a:r>
            <a:r>
              <a:rPr lang="en-US" sz="2526" b="1" dirty="0" err="1" smtClean="0">
                <a:latin typeface="Arial"/>
                <a:cs typeface="Arial"/>
              </a:rPr>
              <a:t>Turismo</a:t>
            </a:r>
            <a:r>
              <a:rPr lang="en-US" sz="2526" b="1" dirty="0" smtClean="0">
                <a:latin typeface="Arial"/>
                <a:cs typeface="Arial"/>
              </a:rPr>
              <a:t> do </a:t>
            </a:r>
            <a:r>
              <a:rPr lang="en-US" sz="2526" b="1" dirty="0" err="1" smtClean="0">
                <a:latin typeface="Arial"/>
                <a:cs typeface="Arial"/>
              </a:rPr>
              <a:t>Instituto</a:t>
            </a:r>
            <a:r>
              <a:rPr lang="en-US" sz="2526" b="1" dirty="0" smtClean="0">
                <a:latin typeface="Arial"/>
                <a:cs typeface="Arial"/>
              </a:rPr>
              <a:t> </a:t>
            </a:r>
            <a:r>
              <a:rPr lang="en-US" sz="2526" b="1" dirty="0" err="1" smtClean="0">
                <a:latin typeface="Arial"/>
                <a:cs typeface="Arial"/>
              </a:rPr>
              <a:t>Politécnio</a:t>
            </a:r>
            <a:r>
              <a:rPr lang="en-US" sz="2526" b="1" dirty="0" smtClean="0">
                <a:latin typeface="Arial"/>
                <a:cs typeface="Arial"/>
              </a:rPr>
              <a:t> de </a:t>
            </a:r>
            <a:r>
              <a:rPr lang="en-US" sz="2526" b="1" dirty="0" err="1" smtClean="0">
                <a:latin typeface="Arial"/>
                <a:cs typeface="Arial"/>
              </a:rPr>
              <a:t>Tomar</a:t>
            </a:r>
            <a:r>
              <a:rPr lang="en-US" sz="2526" b="1" dirty="0" smtClean="0">
                <a:latin typeface="Arial"/>
                <a:cs typeface="Arial"/>
              </a:rPr>
              <a:t> (L-Tour) – </a:t>
            </a:r>
            <a:r>
              <a:rPr lang="en-US" sz="2526" dirty="0" smtClean="0">
                <a:latin typeface="Arial"/>
                <a:cs typeface="Arial"/>
              </a:rPr>
              <a:t>see refs.</a:t>
            </a:r>
          </a:p>
          <a:p>
            <a:pPr>
              <a:buNone/>
            </a:pPr>
            <a:endParaRPr lang="en-US" sz="2526" dirty="0" smtClean="0">
              <a:latin typeface="Arial"/>
              <a:cs typeface="Arial"/>
            </a:endParaRPr>
          </a:p>
          <a:p>
            <a:pPr>
              <a:buNone/>
            </a:pPr>
            <a:r>
              <a:rPr lang="en-US" sz="2526" b="1" dirty="0" smtClean="0">
                <a:latin typeface="Arial"/>
                <a:cs typeface="Arial"/>
              </a:rPr>
              <a:t>I-Clio - IPN</a:t>
            </a:r>
          </a:p>
          <a:p>
            <a:pPr>
              <a:buNone/>
            </a:pPr>
            <a:endParaRPr lang="en-US" sz="2526" b="1" dirty="0" smtClean="0">
              <a:latin typeface="+mj-lt"/>
            </a:endParaRPr>
          </a:p>
          <a:p>
            <a:pPr>
              <a:buNone/>
            </a:pPr>
            <a:endParaRPr lang="en-US" sz="2526" dirty="0" smtClean="0"/>
          </a:p>
          <a:p>
            <a:pPr>
              <a:buNone/>
            </a:pPr>
            <a:endParaRPr lang="en-US" sz="2526" b="1" dirty="0" smtClean="0"/>
          </a:p>
          <a:p>
            <a:pPr>
              <a:buNone/>
            </a:pPr>
            <a:endParaRPr lang="en-US" sz="2526" b="1" dirty="0" smtClean="0"/>
          </a:p>
          <a:p>
            <a:pPr>
              <a:buNone/>
            </a:pPr>
            <a:endParaRPr lang="en-US" sz="2526" dirty="0" smtClean="0"/>
          </a:p>
          <a:p>
            <a:pPr>
              <a:buNone/>
            </a:pPr>
            <a:endParaRPr lang="en-US" sz="2526" dirty="0" smtClean="0"/>
          </a:p>
          <a:p>
            <a:pPr>
              <a:buNone/>
            </a:pPr>
            <a:endParaRPr lang="en-US" sz="2526"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20700"/>
          </a:xfrm>
        </p:spPr>
        <p:txBody>
          <a:bodyPr>
            <a:normAutofit/>
          </a:bodyPr>
          <a:lstStyle/>
          <a:p>
            <a:r>
              <a:rPr lang="en-US" sz="2000" dirty="0" smtClean="0"/>
              <a:t>REFERENCES</a:t>
            </a:r>
            <a:endParaRPr lang="en-US" sz="2000" dirty="0"/>
          </a:p>
        </p:txBody>
      </p:sp>
      <p:sp>
        <p:nvSpPr>
          <p:cNvPr id="3" name="Content Placeholder 2"/>
          <p:cNvSpPr>
            <a:spLocks noGrp="1"/>
          </p:cNvSpPr>
          <p:nvPr>
            <p:ph idx="1"/>
          </p:nvPr>
        </p:nvSpPr>
        <p:spPr>
          <a:xfrm>
            <a:off x="203200" y="342900"/>
            <a:ext cx="8775700" cy="6284120"/>
          </a:xfrm>
        </p:spPr>
        <p:txBody>
          <a:bodyPr>
            <a:noAutofit/>
          </a:bodyPr>
          <a:lstStyle/>
          <a:p>
            <a:r>
              <a:rPr lang="en-US" sz="1400" b="1" dirty="0" smtClean="0">
                <a:latin typeface="Arial"/>
                <a:cs typeface="Arial"/>
              </a:rPr>
              <a:t>CCDRC</a:t>
            </a:r>
            <a:r>
              <a:rPr lang="en-US" sz="1400" dirty="0" smtClean="0">
                <a:latin typeface="Arial"/>
                <a:cs typeface="Arial"/>
              </a:rPr>
              <a:t> (2017) – </a:t>
            </a:r>
            <a:r>
              <a:rPr lang="en-US" sz="1400" dirty="0" err="1" smtClean="0">
                <a:latin typeface="Arial"/>
                <a:cs typeface="Arial"/>
              </a:rPr>
              <a:t>Barómetro</a:t>
            </a:r>
            <a:r>
              <a:rPr lang="en-US" sz="1400" dirty="0" smtClean="0">
                <a:latin typeface="Arial"/>
                <a:cs typeface="Arial"/>
              </a:rPr>
              <a:t> do Centro de Portugal - </a:t>
            </a:r>
            <a:r>
              <a:rPr lang="en-US" sz="1400" dirty="0" smtClean="0">
                <a:latin typeface="Arial"/>
                <a:cs typeface="Arial"/>
                <a:hlinkClick r:id="rId2"/>
              </a:rPr>
              <a:t>http://bibliotecadigital.ccdrc.pt/Digital/Destaque/destaque42/index.html#2</a:t>
            </a:r>
            <a:endParaRPr lang="en-US" sz="1400" dirty="0" smtClean="0">
              <a:latin typeface="Arial"/>
              <a:cs typeface="Arial"/>
            </a:endParaRPr>
          </a:p>
          <a:p>
            <a:r>
              <a:rPr lang="en-US" sz="1400" b="1" dirty="0" smtClean="0">
                <a:latin typeface="Arial"/>
                <a:cs typeface="Arial"/>
              </a:rPr>
              <a:t>CCDRC</a:t>
            </a:r>
            <a:r>
              <a:rPr lang="en-US" sz="1400" dirty="0" smtClean="0">
                <a:latin typeface="Arial"/>
                <a:cs typeface="Arial"/>
              </a:rPr>
              <a:t> (2015) – PIB </a:t>
            </a:r>
            <a:r>
              <a:rPr lang="en-US" sz="1400" dirty="0" err="1" smtClean="0">
                <a:latin typeface="Arial"/>
                <a:cs typeface="Arial"/>
              </a:rPr>
              <a:t>da</a:t>
            </a:r>
            <a:r>
              <a:rPr lang="en-US" sz="1400" dirty="0" smtClean="0">
                <a:latin typeface="Arial"/>
                <a:cs typeface="Arial"/>
              </a:rPr>
              <a:t> </a:t>
            </a:r>
            <a:r>
              <a:rPr lang="en-US" sz="1400" dirty="0" err="1" smtClean="0">
                <a:latin typeface="Arial"/>
                <a:cs typeface="Arial"/>
              </a:rPr>
              <a:t>Região</a:t>
            </a:r>
            <a:r>
              <a:rPr lang="en-US" sz="1400" dirty="0" smtClean="0">
                <a:latin typeface="Arial"/>
                <a:cs typeface="Arial"/>
              </a:rPr>
              <a:t> Centro – </a:t>
            </a:r>
            <a:r>
              <a:rPr lang="en-US" sz="1400" dirty="0" err="1" smtClean="0">
                <a:latin typeface="Arial"/>
                <a:cs typeface="Arial"/>
              </a:rPr>
              <a:t>Processo</a:t>
            </a:r>
            <a:r>
              <a:rPr lang="en-US" sz="1400" dirty="0" smtClean="0">
                <a:latin typeface="Arial"/>
                <a:cs typeface="Arial"/>
              </a:rPr>
              <a:t> de </a:t>
            </a:r>
            <a:r>
              <a:rPr lang="en-US" sz="1400" dirty="0" err="1" smtClean="0">
                <a:latin typeface="Arial"/>
                <a:cs typeface="Arial"/>
              </a:rPr>
              <a:t>Convergência</a:t>
            </a:r>
            <a:r>
              <a:rPr lang="en-US" sz="1400" dirty="0" smtClean="0">
                <a:latin typeface="Arial"/>
                <a:cs typeface="Arial"/>
              </a:rPr>
              <a:t> </a:t>
            </a:r>
            <a:r>
              <a:rPr lang="en-US" sz="1400" dirty="0" err="1" smtClean="0">
                <a:latin typeface="Arial"/>
                <a:cs typeface="Arial"/>
              </a:rPr>
              <a:t>e</a:t>
            </a:r>
            <a:r>
              <a:rPr lang="en-US" sz="1400" dirty="0" smtClean="0">
                <a:latin typeface="Arial"/>
                <a:cs typeface="Arial"/>
              </a:rPr>
              <a:t> </a:t>
            </a:r>
            <a:r>
              <a:rPr lang="en-US" sz="1400" dirty="0" err="1" smtClean="0">
                <a:latin typeface="Arial"/>
                <a:cs typeface="Arial"/>
              </a:rPr>
              <a:t>Divergência</a:t>
            </a:r>
            <a:r>
              <a:rPr lang="en-US" sz="1400" dirty="0" smtClean="0">
                <a:latin typeface="Arial"/>
                <a:cs typeface="Arial"/>
              </a:rPr>
              <a:t> - </a:t>
            </a:r>
            <a:r>
              <a:rPr lang="en-US" sz="1400" dirty="0" smtClean="0">
                <a:latin typeface="Arial"/>
                <a:cs typeface="Arial"/>
                <a:hlinkClick r:id="rId3"/>
              </a:rPr>
              <a:t>http://bibliotecadigital.ccdrc.pt/Digital/Destaque/destaque38/index.html</a:t>
            </a:r>
            <a:endParaRPr lang="en-US" sz="1400" dirty="0" smtClean="0">
              <a:latin typeface="Arial"/>
              <a:cs typeface="Arial"/>
            </a:endParaRPr>
          </a:p>
          <a:p>
            <a:r>
              <a:rPr lang="en-US" sz="1400" b="1" dirty="0" smtClean="0">
                <a:latin typeface="Arial"/>
                <a:cs typeface="Arial"/>
              </a:rPr>
              <a:t>CCDRC</a:t>
            </a:r>
            <a:r>
              <a:rPr lang="en-US" sz="1400" dirty="0" smtClean="0">
                <a:latin typeface="Arial"/>
                <a:cs typeface="Arial"/>
              </a:rPr>
              <a:t> (2015) – </a:t>
            </a:r>
            <a:r>
              <a:rPr lang="en-US" sz="1400" dirty="0" err="1" smtClean="0">
                <a:latin typeface="Arial"/>
                <a:cs typeface="Arial"/>
              </a:rPr>
              <a:t>Políticas</a:t>
            </a:r>
            <a:r>
              <a:rPr lang="en-US" sz="1400" dirty="0" smtClean="0">
                <a:latin typeface="Arial"/>
                <a:cs typeface="Arial"/>
              </a:rPr>
              <a:t> </a:t>
            </a:r>
            <a:r>
              <a:rPr lang="en-US" sz="1400" dirty="0" err="1" smtClean="0">
                <a:latin typeface="Arial"/>
                <a:cs typeface="Arial"/>
              </a:rPr>
              <a:t>Públicas</a:t>
            </a:r>
            <a:r>
              <a:rPr lang="en-US" sz="1400" dirty="0" smtClean="0">
                <a:latin typeface="Arial"/>
                <a:cs typeface="Arial"/>
              </a:rPr>
              <a:t> no Centro de Portugal - </a:t>
            </a:r>
            <a:r>
              <a:rPr lang="en-US" sz="1400" dirty="0" smtClean="0">
                <a:latin typeface="Arial"/>
                <a:cs typeface="Arial"/>
                <a:hlinkClick r:id="rId4"/>
              </a:rPr>
              <a:t>http://bibliotecadigital.ccdrc.pt/Digital/Destaque/destaque37/index.html</a:t>
            </a:r>
            <a:endParaRPr lang="en-US" sz="1400" dirty="0" smtClean="0">
              <a:latin typeface="Arial"/>
              <a:cs typeface="Arial"/>
            </a:endParaRPr>
          </a:p>
          <a:p>
            <a:r>
              <a:rPr lang="en-US" sz="1400" b="1" dirty="0" smtClean="0">
                <a:latin typeface="Arial"/>
                <a:cs typeface="Arial"/>
              </a:rPr>
              <a:t>CCDRC</a:t>
            </a:r>
            <a:r>
              <a:rPr lang="en-US" sz="1400" dirty="0" smtClean="0">
                <a:latin typeface="Arial"/>
                <a:cs typeface="Arial"/>
              </a:rPr>
              <a:t> (2015) – </a:t>
            </a:r>
            <a:r>
              <a:rPr lang="en-US" sz="1400" dirty="0" err="1" smtClean="0">
                <a:latin typeface="Arial"/>
                <a:cs typeface="Arial"/>
              </a:rPr>
              <a:t>Abordagens</a:t>
            </a:r>
            <a:r>
              <a:rPr lang="en-US" sz="1400" dirty="0" smtClean="0">
                <a:latin typeface="Arial"/>
                <a:cs typeface="Arial"/>
              </a:rPr>
              <a:t> </a:t>
            </a:r>
            <a:r>
              <a:rPr lang="en-US" sz="1400" dirty="0" err="1" smtClean="0">
                <a:latin typeface="Arial"/>
                <a:cs typeface="Arial"/>
              </a:rPr>
              <a:t>Territoriais</a:t>
            </a:r>
            <a:r>
              <a:rPr lang="en-US" sz="1400" dirty="0" smtClean="0">
                <a:latin typeface="Arial"/>
                <a:cs typeface="Arial"/>
              </a:rPr>
              <a:t> – </a:t>
            </a:r>
            <a:r>
              <a:rPr lang="en-US" sz="1400" dirty="0" err="1" smtClean="0">
                <a:latin typeface="Arial"/>
                <a:cs typeface="Arial"/>
              </a:rPr>
              <a:t>uma</a:t>
            </a:r>
            <a:r>
              <a:rPr lang="en-US" sz="1400" dirty="0" smtClean="0">
                <a:latin typeface="Arial"/>
                <a:cs typeface="Arial"/>
              </a:rPr>
              <a:t> </a:t>
            </a:r>
            <a:r>
              <a:rPr lang="en-US" sz="1400" dirty="0" err="1" smtClean="0">
                <a:latin typeface="Arial"/>
                <a:cs typeface="Arial"/>
              </a:rPr>
              <a:t>análise</a:t>
            </a:r>
            <a:r>
              <a:rPr lang="en-US" sz="1400" dirty="0" smtClean="0">
                <a:latin typeface="Arial"/>
                <a:cs typeface="Arial"/>
              </a:rPr>
              <a:t> </a:t>
            </a:r>
            <a:r>
              <a:rPr lang="en-US" sz="1400" dirty="0" err="1" smtClean="0">
                <a:latin typeface="Arial"/>
                <a:cs typeface="Arial"/>
              </a:rPr>
              <a:t>aplicada</a:t>
            </a:r>
            <a:r>
              <a:rPr lang="en-US" sz="1400" dirty="0" smtClean="0">
                <a:latin typeface="Arial"/>
                <a:cs typeface="Arial"/>
              </a:rPr>
              <a:t> </a:t>
            </a:r>
            <a:r>
              <a:rPr lang="en-US" sz="1400" dirty="0" err="1" smtClean="0">
                <a:latin typeface="Arial"/>
                <a:cs typeface="Arial"/>
              </a:rPr>
              <a:t>ao</a:t>
            </a:r>
            <a:r>
              <a:rPr lang="en-US" sz="1400" dirty="0" smtClean="0">
                <a:latin typeface="Arial"/>
                <a:cs typeface="Arial"/>
              </a:rPr>
              <a:t> </a:t>
            </a:r>
            <a:r>
              <a:rPr lang="en-US" sz="1400" dirty="0" err="1" smtClean="0">
                <a:latin typeface="Arial"/>
                <a:cs typeface="Arial"/>
              </a:rPr>
              <a:t>POCentro</a:t>
            </a:r>
            <a:r>
              <a:rPr lang="en-US" sz="1400" dirty="0" smtClean="0">
                <a:latin typeface="Arial"/>
                <a:cs typeface="Arial"/>
              </a:rPr>
              <a:t> (2014-2020) - </a:t>
            </a:r>
            <a:r>
              <a:rPr lang="en-US" sz="1400" dirty="0" smtClean="0">
                <a:latin typeface="Arial"/>
                <a:cs typeface="Arial"/>
                <a:hlinkClick r:id="rId5"/>
              </a:rPr>
              <a:t>http://bibliotecadigital.ccdrc.pt/Digital/Destaque/destaque31/index.html</a:t>
            </a:r>
            <a:endParaRPr lang="en-US" sz="1400" dirty="0" smtClean="0">
              <a:latin typeface="Arial"/>
              <a:cs typeface="Arial"/>
            </a:endParaRPr>
          </a:p>
          <a:p>
            <a:r>
              <a:rPr lang="en-US" sz="1400" b="1" dirty="0" smtClean="0">
                <a:latin typeface="Arial"/>
                <a:cs typeface="Arial"/>
              </a:rPr>
              <a:t>CCDRC</a:t>
            </a:r>
            <a:r>
              <a:rPr lang="en-US" sz="1400" dirty="0" smtClean="0">
                <a:latin typeface="Arial"/>
                <a:cs typeface="Arial"/>
              </a:rPr>
              <a:t> (2015) – PROVERE </a:t>
            </a:r>
            <a:r>
              <a:rPr lang="en-US" sz="1400" dirty="0" err="1" smtClean="0">
                <a:latin typeface="Arial"/>
                <a:cs typeface="Arial"/>
              </a:rPr>
              <a:t>na</a:t>
            </a:r>
            <a:r>
              <a:rPr lang="en-US" sz="1400" dirty="0" smtClean="0">
                <a:latin typeface="Arial"/>
                <a:cs typeface="Arial"/>
              </a:rPr>
              <a:t> </a:t>
            </a:r>
            <a:r>
              <a:rPr lang="en-US" sz="1400" dirty="0" err="1" smtClean="0">
                <a:latin typeface="Arial"/>
                <a:cs typeface="Arial"/>
              </a:rPr>
              <a:t>Região</a:t>
            </a:r>
            <a:r>
              <a:rPr lang="en-US" sz="1400" dirty="0" smtClean="0">
                <a:latin typeface="Arial"/>
                <a:cs typeface="Arial"/>
              </a:rPr>
              <a:t> Centro - </a:t>
            </a:r>
            <a:r>
              <a:rPr lang="en-US" sz="1400" dirty="0" smtClean="0">
                <a:latin typeface="Arial"/>
                <a:cs typeface="Arial"/>
                <a:hlinkClick r:id="rId6"/>
              </a:rPr>
              <a:t>http://bibliotecadigital.ccdrc.pt/Digital/Destaque/destaque26/index.html</a:t>
            </a:r>
            <a:endParaRPr lang="en-US" sz="1400" dirty="0" smtClean="0">
              <a:latin typeface="Arial"/>
              <a:cs typeface="Arial"/>
            </a:endParaRPr>
          </a:p>
          <a:p>
            <a:r>
              <a:rPr lang="en-US" sz="1400" dirty="0" err="1" smtClean="0">
                <a:latin typeface="Arial"/>
                <a:cs typeface="Arial"/>
              </a:rPr>
              <a:t>DataCentro</a:t>
            </a:r>
            <a:r>
              <a:rPr lang="en-US" sz="1400" dirty="0" smtClean="0">
                <a:latin typeface="Arial"/>
                <a:cs typeface="Arial"/>
              </a:rPr>
              <a:t> – digital platform for monitoring the evaluating the situation in the Centro Region - </a:t>
            </a:r>
            <a:r>
              <a:rPr lang="en-US" sz="1400" dirty="0" smtClean="0">
                <a:latin typeface="Arial"/>
                <a:cs typeface="Arial"/>
                <a:hlinkClick r:id="rId7"/>
              </a:rPr>
              <a:t>http://datacentro.ccdrc.pt/</a:t>
            </a:r>
            <a:endParaRPr lang="en-US" sz="1400" dirty="0" smtClean="0">
              <a:latin typeface="Arial"/>
              <a:cs typeface="Arial"/>
            </a:endParaRPr>
          </a:p>
          <a:p>
            <a:r>
              <a:rPr lang="en-US" sz="1400" b="1" dirty="0" smtClean="0">
                <a:latin typeface="Arial"/>
                <a:cs typeface="Arial"/>
              </a:rPr>
              <a:t>CCDRC</a:t>
            </a:r>
            <a:r>
              <a:rPr lang="en-US" sz="1400" dirty="0" smtClean="0">
                <a:latin typeface="Arial"/>
                <a:cs typeface="Arial"/>
              </a:rPr>
              <a:t> – </a:t>
            </a:r>
            <a:r>
              <a:rPr lang="en-US" sz="1400" dirty="0" err="1" smtClean="0">
                <a:latin typeface="Arial"/>
                <a:cs typeface="Arial"/>
              </a:rPr>
              <a:t>Intermunicipal</a:t>
            </a:r>
            <a:r>
              <a:rPr lang="en-US" sz="1400" dirty="0" smtClean="0">
                <a:latin typeface="Arial"/>
                <a:cs typeface="Arial"/>
              </a:rPr>
              <a:t> Communities and Metropolitan Areas - </a:t>
            </a:r>
            <a:r>
              <a:rPr lang="en-US" sz="1400" dirty="0" err="1" smtClean="0">
                <a:latin typeface="Arial"/>
                <a:cs typeface="Arial"/>
              </a:rPr>
              <a:t>http://www.anmp.pt/index.php/municipios/comunidades-intermunicipais-e-areas-metropolitanas</a:t>
            </a:r>
            <a:endParaRPr lang="en-US" sz="1400" dirty="0" smtClean="0">
              <a:latin typeface="Arial"/>
              <a:cs typeface="Arial"/>
            </a:endParaRPr>
          </a:p>
          <a:p>
            <a:r>
              <a:rPr lang="en-US" sz="1400" b="1" dirty="0" smtClean="0">
                <a:latin typeface="Arial"/>
                <a:cs typeface="Arial"/>
              </a:rPr>
              <a:t>DRCC</a:t>
            </a:r>
            <a:r>
              <a:rPr lang="en-US" sz="1400" dirty="0" smtClean="0">
                <a:latin typeface="Arial"/>
                <a:cs typeface="Arial"/>
              </a:rPr>
              <a:t> – Cultural Mapping of Centro Region cultural organizations - </a:t>
            </a:r>
            <a:r>
              <a:rPr lang="en-US" sz="1400" dirty="0" smtClean="0">
                <a:latin typeface="Arial"/>
                <a:cs typeface="Arial"/>
                <a:hlinkClick r:id="rId8"/>
              </a:rPr>
              <a:t>http://www.culturacentro.pt/entidades.asp</a:t>
            </a:r>
            <a:endParaRPr lang="en-US" sz="1400" dirty="0" smtClean="0">
              <a:latin typeface="Arial"/>
              <a:cs typeface="Arial"/>
            </a:endParaRPr>
          </a:p>
          <a:p>
            <a:r>
              <a:rPr lang="en-US" sz="1400" b="1" dirty="0" smtClean="0">
                <a:latin typeface="Arial"/>
                <a:cs typeface="Arial"/>
              </a:rPr>
              <a:t>DRCC</a:t>
            </a:r>
            <a:r>
              <a:rPr lang="en-US" sz="1400" dirty="0" smtClean="0">
                <a:latin typeface="Arial"/>
                <a:cs typeface="Arial"/>
              </a:rPr>
              <a:t> – Cultural Mapping of Centro Region events - </a:t>
            </a:r>
            <a:r>
              <a:rPr lang="en-US" sz="1400" dirty="0" smtClean="0">
                <a:latin typeface="Arial"/>
                <a:cs typeface="Arial"/>
                <a:hlinkClick r:id="rId9"/>
              </a:rPr>
              <a:t>http://www.culturacentro.pt/eventos.asp</a:t>
            </a:r>
            <a:endParaRPr lang="en-US" sz="1400" dirty="0" smtClean="0">
              <a:latin typeface="Arial"/>
              <a:cs typeface="Arial"/>
            </a:endParaRPr>
          </a:p>
          <a:p>
            <a:r>
              <a:rPr lang="en-US" sz="1400" b="1" dirty="0" smtClean="0">
                <a:latin typeface="Arial"/>
                <a:cs typeface="Arial"/>
              </a:rPr>
              <a:t>IGESPAR</a:t>
            </a:r>
            <a:r>
              <a:rPr lang="en-US" sz="1400" dirty="0" smtClean="0">
                <a:latin typeface="Arial"/>
                <a:cs typeface="Arial"/>
              </a:rPr>
              <a:t> (</a:t>
            </a:r>
            <a:r>
              <a:rPr lang="en-US" sz="1400" dirty="0" err="1" smtClean="0">
                <a:latin typeface="Arial"/>
                <a:cs typeface="Arial"/>
              </a:rPr>
              <a:t>Direção</a:t>
            </a:r>
            <a:r>
              <a:rPr lang="en-US" sz="1400" dirty="0" smtClean="0">
                <a:latin typeface="Arial"/>
                <a:cs typeface="Arial"/>
              </a:rPr>
              <a:t> </a:t>
            </a:r>
            <a:r>
              <a:rPr lang="en-US" sz="1400" dirty="0" err="1" smtClean="0">
                <a:latin typeface="Arial"/>
                <a:cs typeface="Arial"/>
              </a:rPr>
              <a:t>Geral</a:t>
            </a:r>
            <a:r>
              <a:rPr lang="en-US" sz="1400" dirty="0" smtClean="0">
                <a:latin typeface="Arial"/>
                <a:cs typeface="Arial"/>
              </a:rPr>
              <a:t> do </a:t>
            </a:r>
            <a:r>
              <a:rPr lang="en-US" sz="1400" dirty="0" err="1" smtClean="0">
                <a:latin typeface="Arial"/>
                <a:cs typeface="Arial"/>
              </a:rPr>
              <a:t>Património</a:t>
            </a:r>
            <a:r>
              <a:rPr lang="en-US" sz="1400" dirty="0" smtClean="0">
                <a:latin typeface="Arial"/>
                <a:cs typeface="Arial"/>
              </a:rPr>
              <a:t> Cultural) National Itinerary of Immaterial Cultural Patrimony + other reports and publication on Immaterial Cultural Patrimony - </a:t>
            </a:r>
            <a:r>
              <a:rPr lang="en-US" sz="1400" dirty="0" smtClean="0">
                <a:latin typeface="Arial"/>
                <a:cs typeface="Arial"/>
                <a:hlinkClick r:id="rId10"/>
              </a:rPr>
              <a:t>http://www.patrimoniocultural.gov.pt/pt/patrimonio/patrimonio-imaterial/publicacoes-sobre-patrimonio-imaterial/</a:t>
            </a:r>
            <a:endParaRPr lang="en-US" sz="1400" dirty="0" smtClean="0">
              <a:latin typeface="Arial"/>
              <a:cs typeface="Arial"/>
            </a:endParaRPr>
          </a:p>
          <a:p>
            <a:r>
              <a:rPr lang="en-US" sz="1400" b="1" dirty="0" err="1" smtClean="0">
                <a:latin typeface="Arial"/>
                <a:cs typeface="Arial"/>
              </a:rPr>
              <a:t>Turismo</a:t>
            </a:r>
            <a:r>
              <a:rPr lang="en-US" sz="1400" b="1" dirty="0" smtClean="0">
                <a:latin typeface="Arial"/>
                <a:cs typeface="Arial"/>
              </a:rPr>
              <a:t> do Centro </a:t>
            </a:r>
            <a:r>
              <a:rPr lang="en-US" sz="1400" dirty="0" smtClean="0">
                <a:latin typeface="Arial"/>
                <a:cs typeface="Arial"/>
              </a:rPr>
              <a:t>– regions and their spotlights - </a:t>
            </a:r>
            <a:r>
              <a:rPr lang="en-US" sz="1400" dirty="0" smtClean="0">
                <a:latin typeface="Arial"/>
                <a:cs typeface="Arial"/>
                <a:hlinkClick r:id="rId11"/>
              </a:rPr>
              <a:t>http://turismodocentro.pt/artigo-regiao/coimbra/</a:t>
            </a:r>
            <a:r>
              <a:rPr lang="en-US" sz="1400" dirty="0" smtClean="0">
                <a:latin typeface="Arial"/>
                <a:cs typeface="Arial"/>
              </a:rPr>
              <a:t>, </a:t>
            </a:r>
            <a:r>
              <a:rPr lang="en-US" sz="1400" dirty="0" smtClean="0">
                <a:latin typeface="Arial"/>
                <a:cs typeface="Arial"/>
                <a:hlinkClick r:id="rId12"/>
              </a:rPr>
              <a:t>http://turismodocentro.pt/regioes/</a:t>
            </a:r>
            <a:endParaRPr lang="en-US" sz="1400" dirty="0" smtClean="0">
              <a:latin typeface="Arial"/>
              <a:cs typeface="Arial"/>
            </a:endParaRPr>
          </a:p>
          <a:p>
            <a:r>
              <a:rPr lang="en-US" sz="1400" b="1" dirty="0" err="1" smtClean="0">
                <a:latin typeface="Arial"/>
                <a:cs typeface="Arial"/>
              </a:rPr>
              <a:t>Turismo</a:t>
            </a:r>
            <a:r>
              <a:rPr lang="en-US" sz="1400" b="1" dirty="0" smtClean="0">
                <a:latin typeface="Arial"/>
                <a:cs typeface="Arial"/>
              </a:rPr>
              <a:t> de Portugal </a:t>
            </a:r>
            <a:r>
              <a:rPr lang="en-US" sz="1400" dirty="0" smtClean="0">
                <a:latin typeface="Arial"/>
                <a:cs typeface="Arial"/>
              </a:rPr>
              <a:t>(</a:t>
            </a:r>
            <a:r>
              <a:rPr lang="en-US" sz="1400" dirty="0" err="1" smtClean="0">
                <a:latin typeface="Arial"/>
                <a:cs typeface="Arial"/>
              </a:rPr>
              <a:t>Nuno</a:t>
            </a:r>
            <a:r>
              <a:rPr lang="en-US" sz="1400" dirty="0" smtClean="0">
                <a:latin typeface="Arial"/>
                <a:cs typeface="Arial"/>
              </a:rPr>
              <a:t> </a:t>
            </a:r>
            <a:r>
              <a:rPr lang="en-US" sz="1400" dirty="0" err="1" smtClean="0">
                <a:latin typeface="Arial"/>
                <a:cs typeface="Arial"/>
              </a:rPr>
              <a:t>Fazenda</a:t>
            </a:r>
            <a:r>
              <a:rPr lang="en-US" sz="1400" dirty="0" smtClean="0">
                <a:latin typeface="Arial"/>
                <a:cs typeface="Arial"/>
              </a:rPr>
              <a:t>), 2015 – Tourism 2020 - Action Plan for Tourism Development in Portugal  </a:t>
            </a:r>
            <a:r>
              <a:rPr lang="en-US" sz="1400" dirty="0" smtClean="0">
                <a:latin typeface="Arial"/>
                <a:cs typeface="Arial"/>
                <a:hlinkClick r:id="rId13"/>
              </a:rPr>
              <a:t>http://www.turismodeportugal.pt/Portugu%C3%AAs/turismodeportugal/apresentacoes/Documents/Turismo-2020-Centro.pdf</a:t>
            </a:r>
            <a:endParaRPr lang="en-US" sz="1400" dirty="0" smtClean="0">
              <a:latin typeface="Arial"/>
              <a:cs typeface="Arial"/>
            </a:endParaRPr>
          </a:p>
          <a:p>
            <a:pPr>
              <a:buNone/>
            </a:pPr>
            <a:endParaRPr lang="en-US" sz="1400" dirty="0" smtClean="0">
              <a:latin typeface="Arial"/>
              <a:cs typeface="Arial"/>
            </a:endParaRPr>
          </a:p>
          <a:p>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92100"/>
            <a:ext cx="8382000" cy="6311900"/>
          </a:xfrm>
        </p:spPr>
        <p:txBody>
          <a:bodyPr>
            <a:normAutofit fontScale="92500" lnSpcReduction="20000"/>
          </a:bodyPr>
          <a:lstStyle/>
          <a:p>
            <a:r>
              <a:rPr lang="en-US" sz="1600" b="1" dirty="0" err="1" smtClean="0">
                <a:latin typeface="Arial"/>
                <a:cs typeface="Arial"/>
              </a:rPr>
              <a:t>Turismo</a:t>
            </a:r>
            <a:r>
              <a:rPr lang="en-US" sz="1600" b="1" dirty="0" smtClean="0">
                <a:latin typeface="Arial"/>
                <a:cs typeface="Arial"/>
              </a:rPr>
              <a:t> de Portugal</a:t>
            </a:r>
            <a:r>
              <a:rPr lang="en-US" sz="1600" dirty="0" smtClean="0">
                <a:latin typeface="Arial"/>
                <a:cs typeface="Arial"/>
              </a:rPr>
              <a:t>, 2017 – Tourism Strategy 2027 - </a:t>
            </a:r>
            <a:r>
              <a:rPr lang="en-US" sz="1600" dirty="0" smtClean="0">
                <a:latin typeface="Arial"/>
                <a:cs typeface="Arial"/>
                <a:hlinkClick r:id="rId2"/>
              </a:rPr>
              <a:t>http://estrategia.turismodeportugal.pt/sites/default/files/Estrategia_Turismo_2027_TdP.pdf</a:t>
            </a:r>
            <a:endParaRPr lang="en-US" sz="1600" dirty="0" smtClean="0">
              <a:latin typeface="Arial"/>
              <a:cs typeface="Arial"/>
            </a:endParaRPr>
          </a:p>
          <a:p>
            <a:r>
              <a:rPr lang="en-US" sz="1600" b="1" dirty="0" err="1" smtClean="0">
                <a:latin typeface="Arial"/>
                <a:cs typeface="Arial"/>
              </a:rPr>
              <a:t>Turismo</a:t>
            </a:r>
            <a:r>
              <a:rPr lang="en-US" sz="1600" b="1" dirty="0" smtClean="0">
                <a:latin typeface="Arial"/>
                <a:cs typeface="Arial"/>
              </a:rPr>
              <a:t> de Portugal</a:t>
            </a:r>
            <a:r>
              <a:rPr lang="en-US" sz="1600" dirty="0" smtClean="0">
                <a:latin typeface="Arial"/>
                <a:cs typeface="Arial"/>
              </a:rPr>
              <a:t>, 2016 –  </a:t>
            </a:r>
            <a:r>
              <a:rPr lang="en-US" sz="1600" dirty="0" err="1" smtClean="0">
                <a:latin typeface="Arial"/>
                <a:cs typeface="Arial"/>
              </a:rPr>
              <a:t>Abordagem</a:t>
            </a:r>
            <a:r>
              <a:rPr lang="en-US" sz="1600" dirty="0" smtClean="0">
                <a:latin typeface="Arial"/>
                <a:cs typeface="Arial"/>
              </a:rPr>
              <a:t> </a:t>
            </a:r>
            <a:r>
              <a:rPr lang="en-US" sz="1600" dirty="0" err="1" smtClean="0">
                <a:latin typeface="Arial"/>
                <a:cs typeface="Arial"/>
              </a:rPr>
              <a:t>ao</a:t>
            </a:r>
            <a:r>
              <a:rPr lang="en-US" sz="1600" dirty="0" smtClean="0">
                <a:latin typeface="Arial"/>
                <a:cs typeface="Arial"/>
              </a:rPr>
              <a:t> </a:t>
            </a:r>
            <a:r>
              <a:rPr lang="en-US" sz="1600" dirty="0" err="1" smtClean="0">
                <a:latin typeface="Arial"/>
                <a:cs typeface="Arial"/>
              </a:rPr>
              <a:t>Setor</a:t>
            </a:r>
            <a:r>
              <a:rPr lang="en-US" sz="1600" dirty="0" smtClean="0">
                <a:latin typeface="Arial"/>
                <a:cs typeface="Arial"/>
              </a:rPr>
              <a:t> do </a:t>
            </a:r>
            <a:r>
              <a:rPr lang="en-US" sz="1600" dirty="0" err="1" smtClean="0">
                <a:latin typeface="Arial"/>
                <a:cs typeface="Arial"/>
              </a:rPr>
              <a:t>Turismo</a:t>
            </a:r>
            <a:r>
              <a:rPr lang="en-US" sz="1600" dirty="0" smtClean="0">
                <a:latin typeface="Arial"/>
                <a:cs typeface="Arial"/>
              </a:rPr>
              <a:t> </a:t>
            </a:r>
            <a:r>
              <a:rPr lang="en-US" sz="1600" dirty="0" err="1" smtClean="0">
                <a:latin typeface="Arial"/>
                <a:cs typeface="Arial"/>
              </a:rPr>
              <a:t>na</a:t>
            </a:r>
            <a:r>
              <a:rPr lang="en-US" sz="1600" dirty="0" smtClean="0">
                <a:latin typeface="Arial"/>
                <a:cs typeface="Arial"/>
              </a:rPr>
              <a:t> </a:t>
            </a:r>
            <a:r>
              <a:rPr lang="en-US" sz="1600" dirty="0" err="1" smtClean="0">
                <a:latin typeface="Arial"/>
                <a:cs typeface="Arial"/>
              </a:rPr>
              <a:t>Revisão</a:t>
            </a:r>
            <a:r>
              <a:rPr lang="en-US" sz="1600" dirty="0" smtClean="0">
                <a:latin typeface="Arial"/>
                <a:cs typeface="Arial"/>
              </a:rPr>
              <a:t> de PDM -   Approach to the tourism Sector on the PDM revision </a:t>
            </a:r>
            <a:r>
              <a:rPr lang="en-US" sz="1600" dirty="0" smtClean="0">
                <a:latin typeface="Arial"/>
                <a:cs typeface="Arial"/>
                <a:hlinkClick r:id="rId3"/>
              </a:rPr>
              <a:t>http://www.turismodeportugal.pt/Portugu%C3%AAs/AreasAtividade/dvo/ordenamento-turistico/Documents/GuiaOrientadorPDM_Set2016_final.pdf</a:t>
            </a:r>
            <a:endParaRPr lang="en-US" sz="1600" dirty="0" smtClean="0">
              <a:latin typeface="Arial"/>
              <a:cs typeface="Arial"/>
            </a:endParaRPr>
          </a:p>
          <a:p>
            <a:r>
              <a:rPr lang="en-US" sz="1600" b="1" dirty="0" smtClean="0">
                <a:latin typeface="Arial"/>
                <a:cs typeface="Arial"/>
              </a:rPr>
              <a:t>AHRESP</a:t>
            </a:r>
            <a:r>
              <a:rPr lang="en-US" sz="1600" dirty="0" smtClean="0">
                <a:latin typeface="Arial"/>
                <a:cs typeface="Arial"/>
              </a:rPr>
              <a:t>, 2013 – Tourism Data, </a:t>
            </a:r>
            <a:r>
              <a:rPr lang="en-US" sz="1600" dirty="0" smtClean="0">
                <a:latin typeface="Arial"/>
                <a:cs typeface="Arial"/>
                <a:hlinkClick r:id="rId4"/>
              </a:rPr>
              <a:t>http://www.ahresp.com/sections.php?id=33</a:t>
            </a:r>
            <a:r>
              <a:rPr lang="en-US" sz="1600" dirty="0" smtClean="0">
                <a:latin typeface="Arial"/>
                <a:cs typeface="Arial"/>
              </a:rPr>
              <a:t> </a:t>
            </a:r>
          </a:p>
          <a:p>
            <a:r>
              <a:rPr lang="en-US" sz="1600" b="1" dirty="0" smtClean="0">
                <a:latin typeface="Arial"/>
                <a:cs typeface="Arial"/>
              </a:rPr>
              <a:t>AHRESP</a:t>
            </a:r>
            <a:r>
              <a:rPr lang="en-US" sz="1600" dirty="0" smtClean="0">
                <a:latin typeface="Arial"/>
                <a:cs typeface="Arial"/>
              </a:rPr>
              <a:t>, 2013 – Lisbon Tourism Observatory, </a:t>
            </a:r>
            <a:r>
              <a:rPr lang="en-US" sz="1600" dirty="0" smtClean="0">
                <a:latin typeface="Arial"/>
                <a:cs typeface="Arial"/>
                <a:hlinkClick r:id="rId5"/>
              </a:rPr>
              <a:t>http://www.ahresp.com/sections.php?id=35</a:t>
            </a:r>
            <a:endParaRPr lang="en-US" sz="1600" dirty="0" smtClean="0">
              <a:latin typeface="Arial"/>
              <a:cs typeface="Arial"/>
            </a:endParaRPr>
          </a:p>
          <a:p>
            <a:r>
              <a:rPr lang="en-US" sz="1600" b="1" dirty="0" smtClean="0">
                <a:latin typeface="Arial"/>
                <a:cs typeface="Arial"/>
              </a:rPr>
              <a:t>AHRESP</a:t>
            </a:r>
            <a:r>
              <a:rPr lang="en-US" sz="1600" dirty="0" smtClean="0">
                <a:latin typeface="Arial"/>
                <a:cs typeface="Arial"/>
              </a:rPr>
              <a:t>, 2013 – INE spotlights, </a:t>
            </a:r>
            <a:r>
              <a:rPr lang="en-US" sz="1600" dirty="0" smtClean="0">
                <a:latin typeface="Arial"/>
                <a:cs typeface="Arial"/>
                <a:hlinkClick r:id="rId6"/>
              </a:rPr>
              <a:t>http://www.ahresp.com/sections.php?id=34</a:t>
            </a:r>
            <a:endParaRPr lang="en-US" sz="1514" b="1" dirty="0" smtClean="0">
              <a:latin typeface="Arial"/>
              <a:cs typeface="Arial"/>
            </a:endParaRPr>
          </a:p>
          <a:p>
            <a:r>
              <a:rPr lang="en-US" sz="1514" b="1" dirty="0" smtClean="0">
                <a:latin typeface="Arial"/>
                <a:cs typeface="Arial"/>
              </a:rPr>
              <a:t>ATLAS DELOITTE (AHRESP) </a:t>
            </a:r>
            <a:r>
              <a:rPr lang="en-US" sz="1514" dirty="0" smtClean="0">
                <a:latin typeface="Arial"/>
                <a:cs typeface="Arial"/>
              </a:rPr>
              <a:t>+ </a:t>
            </a:r>
            <a:r>
              <a:rPr lang="en-US" sz="1514" dirty="0" err="1" smtClean="0">
                <a:latin typeface="Arial"/>
                <a:cs typeface="Arial"/>
              </a:rPr>
              <a:t>Barómetro</a:t>
            </a:r>
            <a:r>
              <a:rPr lang="en-US" sz="1514" dirty="0" smtClean="0">
                <a:latin typeface="Arial"/>
                <a:cs typeface="Arial"/>
              </a:rPr>
              <a:t> Academia do </a:t>
            </a:r>
            <a:r>
              <a:rPr lang="en-US" sz="1514" dirty="0" err="1" smtClean="0">
                <a:latin typeface="Arial"/>
                <a:cs typeface="Arial"/>
              </a:rPr>
              <a:t>Turismo</a:t>
            </a:r>
            <a:r>
              <a:rPr lang="en-US" sz="1514" dirty="0" smtClean="0">
                <a:latin typeface="Arial"/>
                <a:cs typeface="Arial"/>
              </a:rPr>
              <a:t> + Profile of the Tourism Sector </a:t>
            </a:r>
            <a:r>
              <a:rPr lang="en-US" sz="1514" dirty="0" smtClean="0">
                <a:latin typeface="Arial"/>
                <a:cs typeface="Arial"/>
                <a:hlinkClick r:id="rId7"/>
              </a:rPr>
              <a:t>http://www.ahresp.com/sections.php?id=18</a:t>
            </a:r>
            <a:r>
              <a:rPr lang="en-US" sz="1514" dirty="0" smtClean="0">
                <a:latin typeface="Arial"/>
                <a:cs typeface="Arial"/>
              </a:rPr>
              <a:t> (studies on the tourism sector) (note: only available through direct contact)</a:t>
            </a:r>
          </a:p>
          <a:p>
            <a:r>
              <a:rPr lang="en-US" sz="1514" b="1" dirty="0" smtClean="0">
                <a:latin typeface="Arial"/>
                <a:cs typeface="Arial"/>
              </a:rPr>
              <a:t>Portugal Ventures and </a:t>
            </a:r>
            <a:r>
              <a:rPr lang="en-US" sz="1514" b="1" dirty="0" err="1" smtClean="0">
                <a:latin typeface="Arial"/>
                <a:cs typeface="Arial"/>
              </a:rPr>
              <a:t>Turismo</a:t>
            </a:r>
            <a:r>
              <a:rPr lang="en-US" sz="1514" b="1" dirty="0" smtClean="0">
                <a:latin typeface="Arial"/>
                <a:cs typeface="Arial"/>
              </a:rPr>
              <a:t> de Portugal</a:t>
            </a:r>
            <a:r>
              <a:rPr lang="en-US" sz="1514" dirty="0" smtClean="0">
                <a:latin typeface="Arial"/>
                <a:cs typeface="Arial"/>
              </a:rPr>
              <a:t>, 2016 - </a:t>
            </a:r>
            <a:r>
              <a:rPr lang="en-US" sz="1514" dirty="0" smtClean="0">
                <a:latin typeface="Arial"/>
                <a:cs typeface="Arial"/>
                <a:hlinkClick r:id="rId8"/>
              </a:rPr>
              <a:t>http://cim-regiaodecoimbra.pt/wp-content/uploads/2016/08/Apresenta%C3%A7%C3%A3oPatrimonioTurismo.pdf</a:t>
            </a:r>
            <a:endParaRPr lang="en-US" sz="1514" dirty="0" smtClean="0">
              <a:latin typeface="Arial"/>
              <a:cs typeface="Arial"/>
            </a:endParaRPr>
          </a:p>
          <a:p>
            <a:r>
              <a:rPr lang="en-US" sz="1514" b="1" dirty="0" err="1" smtClean="0">
                <a:latin typeface="Arial"/>
                <a:cs typeface="Arial"/>
              </a:rPr>
              <a:t>Direção</a:t>
            </a:r>
            <a:r>
              <a:rPr lang="en-US" sz="1514" b="1" dirty="0" smtClean="0">
                <a:latin typeface="Arial"/>
                <a:cs typeface="Arial"/>
              </a:rPr>
              <a:t> </a:t>
            </a:r>
            <a:r>
              <a:rPr lang="en-US" sz="1514" b="1" dirty="0" err="1" smtClean="0">
                <a:latin typeface="Arial"/>
                <a:cs typeface="Arial"/>
              </a:rPr>
              <a:t>Geral</a:t>
            </a:r>
            <a:r>
              <a:rPr lang="en-US" sz="1514" b="1" dirty="0" smtClean="0">
                <a:latin typeface="Arial"/>
                <a:cs typeface="Arial"/>
              </a:rPr>
              <a:t> das </a:t>
            </a:r>
            <a:r>
              <a:rPr lang="en-US" sz="1514" b="1" dirty="0" err="1" smtClean="0">
                <a:latin typeface="Arial"/>
                <a:cs typeface="Arial"/>
              </a:rPr>
              <a:t>Autarquias</a:t>
            </a:r>
            <a:r>
              <a:rPr lang="en-US" sz="1514" b="1" dirty="0" smtClean="0">
                <a:latin typeface="Arial"/>
                <a:cs typeface="Arial"/>
              </a:rPr>
              <a:t> </a:t>
            </a:r>
            <a:r>
              <a:rPr lang="en-US" sz="1514" b="1" dirty="0" err="1" smtClean="0">
                <a:latin typeface="Arial"/>
                <a:cs typeface="Arial"/>
              </a:rPr>
              <a:t>Locais</a:t>
            </a:r>
            <a:r>
              <a:rPr lang="en-US" sz="1514" b="1" dirty="0" smtClean="0">
                <a:latin typeface="Arial"/>
                <a:cs typeface="Arial"/>
              </a:rPr>
              <a:t> </a:t>
            </a:r>
            <a:r>
              <a:rPr lang="en-US" sz="1514" dirty="0" smtClean="0">
                <a:latin typeface="Arial"/>
                <a:cs typeface="Arial"/>
              </a:rPr>
              <a:t>– </a:t>
            </a:r>
            <a:r>
              <a:rPr lang="en-US" sz="1514" dirty="0" err="1" smtClean="0">
                <a:latin typeface="Arial"/>
                <a:cs typeface="Arial"/>
              </a:rPr>
              <a:t>Estudo-Piloto</a:t>
            </a:r>
            <a:r>
              <a:rPr lang="en-US" sz="1514" dirty="0" smtClean="0">
                <a:latin typeface="Arial"/>
                <a:cs typeface="Arial"/>
              </a:rPr>
              <a:t> </a:t>
            </a:r>
            <a:r>
              <a:rPr lang="en-US" sz="1514" dirty="0" err="1" smtClean="0">
                <a:latin typeface="Arial"/>
                <a:cs typeface="Arial"/>
              </a:rPr>
              <a:t>Comunidades</a:t>
            </a:r>
            <a:r>
              <a:rPr lang="en-US" sz="1514" dirty="0" smtClean="0">
                <a:latin typeface="Arial"/>
                <a:cs typeface="Arial"/>
              </a:rPr>
              <a:t> </a:t>
            </a:r>
            <a:r>
              <a:rPr lang="en-US" sz="1514" dirty="0" err="1" smtClean="0">
                <a:latin typeface="Arial"/>
                <a:cs typeface="Arial"/>
              </a:rPr>
              <a:t>Intermunicipais</a:t>
            </a:r>
            <a:r>
              <a:rPr lang="en-US" sz="1514" dirty="0" smtClean="0">
                <a:latin typeface="Arial"/>
                <a:cs typeface="Arial"/>
              </a:rPr>
              <a:t> </a:t>
            </a:r>
            <a:r>
              <a:rPr lang="en-US" sz="1514" dirty="0" smtClean="0">
                <a:latin typeface="Arial"/>
                <a:cs typeface="Arial"/>
                <a:hlinkClick r:id="rId9"/>
              </a:rPr>
              <a:t>http://www.anmp.pt/files/djur/2014/div/ESTUDOPILOTO_CIM.pdf</a:t>
            </a:r>
            <a:endParaRPr lang="en-US" sz="1514" dirty="0" smtClean="0">
              <a:latin typeface="Arial"/>
              <a:cs typeface="Arial"/>
            </a:endParaRPr>
          </a:p>
          <a:p>
            <a:endParaRPr lang="en-US" sz="1514" dirty="0" smtClean="0">
              <a:latin typeface="Arial"/>
              <a:cs typeface="Arial"/>
            </a:endParaRPr>
          </a:p>
          <a:p>
            <a:r>
              <a:rPr lang="en-US" sz="1514" b="1" dirty="0" smtClean="0">
                <a:latin typeface="Arial"/>
                <a:cs typeface="Arial"/>
              </a:rPr>
              <a:t>Figueira,L</a:t>
            </a:r>
            <a:r>
              <a:rPr lang="en-US" sz="1514" dirty="0" smtClean="0">
                <a:latin typeface="Arial"/>
                <a:cs typeface="Arial"/>
              </a:rPr>
              <a:t>.(2013).ManualparaElaboraçãodeRoteirosdeTurismoCultural,Tomar,InstitutoPolitécnicodeTomar,ISBN987-972-9473-66-1.</a:t>
            </a:r>
          </a:p>
          <a:p>
            <a:r>
              <a:rPr lang="en-US" sz="1514" b="1" dirty="0" err="1" smtClean="0">
                <a:latin typeface="Arial"/>
                <a:cs typeface="Arial"/>
              </a:rPr>
              <a:t>Direção</a:t>
            </a:r>
            <a:r>
              <a:rPr lang="en-US" sz="1514" b="1" dirty="0" smtClean="0">
                <a:latin typeface="Arial"/>
                <a:cs typeface="Arial"/>
              </a:rPr>
              <a:t> </a:t>
            </a:r>
            <a:r>
              <a:rPr lang="en-US" sz="1514" b="1" dirty="0" err="1" smtClean="0">
                <a:latin typeface="Arial"/>
                <a:cs typeface="Arial"/>
              </a:rPr>
              <a:t>Geral</a:t>
            </a:r>
            <a:r>
              <a:rPr lang="en-US" sz="1514" b="1" dirty="0" smtClean="0">
                <a:latin typeface="Arial"/>
                <a:cs typeface="Arial"/>
              </a:rPr>
              <a:t> do </a:t>
            </a:r>
            <a:r>
              <a:rPr lang="en-US" sz="1514" b="1" dirty="0" err="1" smtClean="0">
                <a:latin typeface="Arial"/>
                <a:cs typeface="Arial"/>
              </a:rPr>
              <a:t>Património</a:t>
            </a:r>
            <a:r>
              <a:rPr lang="en-US" sz="1514" b="1" dirty="0" smtClean="0">
                <a:latin typeface="Arial"/>
                <a:cs typeface="Arial"/>
              </a:rPr>
              <a:t> Cultural (2013) </a:t>
            </a:r>
            <a:r>
              <a:rPr lang="en-US" sz="1514" dirty="0" smtClean="0">
                <a:latin typeface="Arial"/>
                <a:cs typeface="Arial"/>
              </a:rPr>
              <a:t>– </a:t>
            </a:r>
            <a:r>
              <a:rPr lang="en-US" sz="1514" dirty="0" err="1" smtClean="0">
                <a:latin typeface="Arial"/>
                <a:cs typeface="Arial"/>
              </a:rPr>
              <a:t>Políticas</a:t>
            </a:r>
            <a:r>
              <a:rPr lang="en-US" sz="1514" dirty="0" smtClean="0">
                <a:latin typeface="Arial"/>
                <a:cs typeface="Arial"/>
              </a:rPr>
              <a:t> </a:t>
            </a:r>
            <a:r>
              <a:rPr lang="en-US" sz="1514" dirty="0" err="1" smtClean="0">
                <a:latin typeface="Arial"/>
                <a:cs typeface="Arial"/>
              </a:rPr>
              <a:t>Públicas</a:t>
            </a:r>
            <a:r>
              <a:rPr lang="en-US" sz="1514" dirty="0" smtClean="0">
                <a:latin typeface="Arial"/>
                <a:cs typeface="Arial"/>
              </a:rPr>
              <a:t> </a:t>
            </a:r>
            <a:r>
              <a:rPr lang="en-US" sz="1514" dirty="0" err="1" smtClean="0">
                <a:latin typeface="Arial"/>
                <a:cs typeface="Arial"/>
              </a:rPr>
              <a:t>para</a:t>
            </a:r>
            <a:r>
              <a:rPr lang="en-US" sz="1514" dirty="0" smtClean="0">
                <a:latin typeface="Arial"/>
                <a:cs typeface="Arial"/>
              </a:rPr>
              <a:t> </a:t>
            </a:r>
            <a:r>
              <a:rPr lang="en-US" sz="1514" dirty="0" err="1" smtClean="0">
                <a:latin typeface="Arial"/>
                <a:cs typeface="Arial"/>
              </a:rPr>
              <a:t>o</a:t>
            </a:r>
            <a:r>
              <a:rPr lang="en-US" sz="1514" dirty="0" smtClean="0">
                <a:latin typeface="Arial"/>
                <a:cs typeface="Arial"/>
              </a:rPr>
              <a:t> </a:t>
            </a:r>
            <a:r>
              <a:rPr lang="en-US" sz="1514" dirty="0" err="1" smtClean="0">
                <a:latin typeface="Arial"/>
                <a:cs typeface="Arial"/>
              </a:rPr>
              <a:t>Património</a:t>
            </a:r>
            <a:r>
              <a:rPr lang="en-US" sz="1514" dirty="0" smtClean="0">
                <a:latin typeface="Arial"/>
                <a:cs typeface="Arial"/>
              </a:rPr>
              <a:t> </a:t>
            </a:r>
            <a:r>
              <a:rPr lang="en-US" sz="1514" dirty="0" err="1" smtClean="0">
                <a:latin typeface="Arial"/>
                <a:cs typeface="Arial"/>
              </a:rPr>
              <a:t>Imaterial</a:t>
            </a:r>
            <a:r>
              <a:rPr lang="en-US" sz="1514" dirty="0" smtClean="0">
                <a:latin typeface="Arial"/>
                <a:cs typeface="Arial"/>
              </a:rPr>
              <a:t> </a:t>
            </a:r>
            <a:r>
              <a:rPr lang="en-US" sz="1514" dirty="0" err="1" smtClean="0">
                <a:latin typeface="Arial"/>
                <a:cs typeface="Arial"/>
              </a:rPr>
              <a:t>na</a:t>
            </a:r>
            <a:r>
              <a:rPr lang="en-US" sz="1514" dirty="0" smtClean="0">
                <a:latin typeface="Arial"/>
                <a:cs typeface="Arial"/>
              </a:rPr>
              <a:t> </a:t>
            </a:r>
            <a:r>
              <a:rPr lang="en-US" sz="1514" dirty="0" err="1" smtClean="0">
                <a:latin typeface="Arial"/>
                <a:cs typeface="Arial"/>
              </a:rPr>
              <a:t>Europa</a:t>
            </a:r>
            <a:r>
              <a:rPr lang="en-US" sz="1514" dirty="0" smtClean="0">
                <a:latin typeface="Arial"/>
                <a:cs typeface="Arial"/>
              </a:rPr>
              <a:t> do </a:t>
            </a:r>
            <a:r>
              <a:rPr lang="en-US" sz="1514" dirty="0" err="1" smtClean="0">
                <a:latin typeface="Arial"/>
                <a:cs typeface="Arial"/>
              </a:rPr>
              <a:t>Sul</a:t>
            </a:r>
            <a:r>
              <a:rPr lang="en-US" sz="1514" dirty="0" smtClean="0">
                <a:latin typeface="Arial"/>
                <a:cs typeface="Arial"/>
              </a:rPr>
              <a:t> – </a:t>
            </a:r>
            <a:r>
              <a:rPr lang="en-US" sz="1514" dirty="0" err="1" smtClean="0">
                <a:latin typeface="Arial"/>
                <a:cs typeface="Arial"/>
              </a:rPr>
              <a:t>Percursos</a:t>
            </a:r>
            <a:r>
              <a:rPr lang="en-US" sz="1514" dirty="0" smtClean="0">
                <a:latin typeface="Arial"/>
                <a:cs typeface="Arial"/>
              </a:rPr>
              <a:t>, </a:t>
            </a:r>
            <a:r>
              <a:rPr lang="en-US" sz="1514" dirty="0" err="1" smtClean="0">
                <a:latin typeface="Arial"/>
                <a:cs typeface="Arial"/>
              </a:rPr>
              <a:t>Concretizações</a:t>
            </a:r>
            <a:r>
              <a:rPr lang="en-US" sz="1514" dirty="0" smtClean="0">
                <a:latin typeface="Arial"/>
                <a:cs typeface="Arial"/>
              </a:rPr>
              <a:t> </a:t>
            </a:r>
            <a:r>
              <a:rPr lang="en-US" sz="1514" dirty="0" err="1" smtClean="0">
                <a:latin typeface="Arial"/>
                <a:cs typeface="Arial"/>
              </a:rPr>
              <a:t>e</a:t>
            </a:r>
            <a:r>
              <a:rPr lang="en-US" sz="1514" dirty="0" smtClean="0">
                <a:latin typeface="Arial"/>
                <a:cs typeface="Arial"/>
              </a:rPr>
              <a:t> </a:t>
            </a:r>
            <a:r>
              <a:rPr lang="en-US" sz="1514" dirty="0" err="1" smtClean="0">
                <a:latin typeface="Arial"/>
                <a:cs typeface="Arial"/>
              </a:rPr>
              <a:t>Perspetivas</a:t>
            </a:r>
            <a:r>
              <a:rPr lang="en-US" sz="1514" dirty="0" smtClean="0">
                <a:latin typeface="Arial"/>
                <a:cs typeface="Arial"/>
              </a:rPr>
              <a:t> </a:t>
            </a:r>
          </a:p>
          <a:p>
            <a:r>
              <a:rPr lang="en-US" sz="1514" b="1" dirty="0" smtClean="0">
                <a:latin typeface="Arial"/>
                <a:cs typeface="Arial"/>
              </a:rPr>
              <a:t>World Tourism Organization </a:t>
            </a:r>
            <a:r>
              <a:rPr lang="en-US" sz="1514" dirty="0" smtClean="0">
                <a:latin typeface="Arial"/>
                <a:cs typeface="Arial"/>
              </a:rPr>
              <a:t>(2015), Affiliate Members Global Reports, Volume eleven – </a:t>
            </a:r>
            <a:r>
              <a:rPr lang="en-US" sz="1514" i="1" dirty="0" smtClean="0">
                <a:latin typeface="Arial"/>
                <a:cs typeface="Arial"/>
              </a:rPr>
              <a:t>Public-Private Partnerships: Tourism Development</a:t>
            </a:r>
            <a:r>
              <a:rPr lang="en-US" sz="1514" dirty="0" smtClean="0">
                <a:latin typeface="Arial"/>
                <a:cs typeface="Arial"/>
              </a:rPr>
              <a:t>, UNWTO, Madrid.</a:t>
            </a:r>
          </a:p>
          <a:p>
            <a:r>
              <a:rPr lang="en-US" sz="1514" b="1" dirty="0" err="1" smtClean="0">
                <a:latin typeface="Arial"/>
                <a:cs typeface="Arial"/>
              </a:rPr>
              <a:t>Turismo</a:t>
            </a:r>
            <a:r>
              <a:rPr lang="en-US" sz="1514" b="1" dirty="0" smtClean="0">
                <a:latin typeface="Arial"/>
                <a:cs typeface="Arial"/>
              </a:rPr>
              <a:t> de Portugal </a:t>
            </a:r>
            <a:r>
              <a:rPr lang="en-US" sz="1514" dirty="0" smtClean="0">
                <a:latin typeface="Arial"/>
                <a:cs typeface="Arial"/>
              </a:rPr>
              <a:t>(2009) - </a:t>
            </a:r>
            <a:r>
              <a:rPr lang="en-US" sz="1514" i="1" dirty="0" smtClean="0">
                <a:latin typeface="Arial"/>
                <a:cs typeface="Arial"/>
              </a:rPr>
              <a:t>Os </a:t>
            </a:r>
            <a:r>
              <a:rPr lang="en-US" sz="1514" i="1" dirty="0" err="1" smtClean="0">
                <a:latin typeface="Arial"/>
                <a:cs typeface="Arial"/>
              </a:rPr>
              <a:t>Quatro</a:t>
            </a:r>
            <a:r>
              <a:rPr lang="en-US" sz="1514" i="1" dirty="0" smtClean="0">
                <a:latin typeface="Arial"/>
                <a:cs typeface="Arial"/>
              </a:rPr>
              <a:t> </a:t>
            </a:r>
            <a:r>
              <a:rPr lang="en-US" sz="1514" i="1" dirty="0" err="1" smtClean="0">
                <a:latin typeface="Arial"/>
                <a:cs typeface="Arial"/>
              </a:rPr>
              <a:t>Elementos</a:t>
            </a:r>
            <a:r>
              <a:rPr lang="en-US" sz="1514" dirty="0" smtClean="0">
                <a:latin typeface="Arial"/>
                <a:cs typeface="Arial"/>
              </a:rPr>
              <a:t>, </a:t>
            </a:r>
            <a:r>
              <a:rPr lang="en-US" sz="1514" dirty="0" err="1" smtClean="0">
                <a:latin typeface="Arial"/>
                <a:cs typeface="Arial"/>
              </a:rPr>
              <a:t>Turismo</a:t>
            </a:r>
            <a:r>
              <a:rPr lang="en-US" sz="1514" dirty="0" smtClean="0">
                <a:latin typeface="Arial"/>
                <a:cs typeface="Arial"/>
              </a:rPr>
              <a:t> de Portugal, </a:t>
            </a:r>
            <a:r>
              <a:rPr lang="en-US" sz="1514" dirty="0" err="1" smtClean="0">
                <a:latin typeface="Arial"/>
                <a:cs typeface="Arial"/>
              </a:rPr>
              <a:t>Lisboa</a:t>
            </a:r>
            <a:r>
              <a:rPr lang="en-US" sz="1514" dirty="0" smtClean="0">
                <a:latin typeface="Arial"/>
                <a:cs typeface="Arial"/>
              </a:rPr>
              <a:t>  - </a:t>
            </a:r>
            <a:r>
              <a:rPr lang="en-US" sz="1514" b="1" dirty="0" smtClean="0">
                <a:latin typeface="Arial"/>
                <a:cs typeface="Arial"/>
              </a:rPr>
              <a:t>specially preface and introduction </a:t>
            </a:r>
            <a:r>
              <a:rPr lang="en-US" sz="1514" dirty="0" smtClean="0">
                <a:latin typeface="Arial"/>
                <a:cs typeface="Arial"/>
              </a:rPr>
              <a:t>(pp. 3-5)</a:t>
            </a:r>
          </a:p>
          <a:p>
            <a:r>
              <a:rPr lang="en-US" sz="1514" b="1" dirty="0" err="1" smtClean="0">
                <a:latin typeface="Arial"/>
                <a:cs typeface="Arial"/>
              </a:rPr>
              <a:t>Turismo</a:t>
            </a:r>
            <a:r>
              <a:rPr lang="en-US" sz="1514" b="1" dirty="0" smtClean="0">
                <a:latin typeface="Arial"/>
                <a:cs typeface="Arial"/>
              </a:rPr>
              <a:t> de Portugal </a:t>
            </a:r>
            <a:r>
              <a:rPr lang="en-US" sz="1514" dirty="0" smtClean="0">
                <a:latin typeface="Arial"/>
                <a:cs typeface="Arial"/>
              </a:rPr>
              <a:t>(2006) – "10 </a:t>
            </a:r>
            <a:r>
              <a:rPr lang="en-US" sz="1514" dirty="0" err="1" smtClean="0">
                <a:latin typeface="Arial"/>
                <a:cs typeface="Arial"/>
              </a:rPr>
              <a:t>Produtos</a:t>
            </a:r>
            <a:r>
              <a:rPr lang="en-US" sz="1514" dirty="0" smtClean="0">
                <a:latin typeface="Arial"/>
                <a:cs typeface="Arial"/>
              </a:rPr>
              <a:t> </a:t>
            </a:r>
            <a:r>
              <a:rPr lang="en-US" sz="1514" dirty="0" err="1" smtClean="0">
                <a:latin typeface="Arial"/>
                <a:cs typeface="Arial"/>
              </a:rPr>
              <a:t>Estratégicos</a:t>
            </a:r>
            <a:r>
              <a:rPr lang="en-US" sz="1514" dirty="0" smtClean="0">
                <a:latin typeface="Arial"/>
                <a:cs typeface="Arial"/>
              </a:rPr>
              <a:t> </a:t>
            </a:r>
            <a:r>
              <a:rPr lang="en-US" sz="1514" dirty="0" err="1" smtClean="0">
                <a:latin typeface="Arial"/>
                <a:cs typeface="Arial"/>
              </a:rPr>
              <a:t>para</a:t>
            </a:r>
            <a:r>
              <a:rPr lang="en-US" sz="1514" dirty="0" smtClean="0">
                <a:latin typeface="Arial"/>
                <a:cs typeface="Arial"/>
              </a:rPr>
              <a:t> </a:t>
            </a:r>
            <a:r>
              <a:rPr lang="en-US" sz="1514" dirty="0" err="1" smtClean="0">
                <a:latin typeface="Arial"/>
                <a:cs typeface="Arial"/>
              </a:rPr>
              <a:t>o</a:t>
            </a:r>
            <a:r>
              <a:rPr lang="en-US" sz="1514" dirty="0" smtClean="0">
                <a:latin typeface="Arial"/>
                <a:cs typeface="Arial"/>
              </a:rPr>
              <a:t> </a:t>
            </a:r>
            <a:r>
              <a:rPr lang="en-US" sz="1514" dirty="0" err="1" smtClean="0">
                <a:latin typeface="Arial"/>
                <a:cs typeface="Arial"/>
              </a:rPr>
              <a:t>Desenvolvimento</a:t>
            </a:r>
            <a:r>
              <a:rPr lang="en-US" sz="1514" dirty="0" smtClean="0">
                <a:latin typeface="Arial"/>
                <a:cs typeface="Arial"/>
              </a:rPr>
              <a:t> do </a:t>
            </a:r>
            <a:r>
              <a:rPr lang="en-US" sz="1514" dirty="0" err="1" smtClean="0">
                <a:latin typeface="Arial"/>
                <a:cs typeface="Arial"/>
              </a:rPr>
              <a:t>Turismo</a:t>
            </a:r>
            <a:r>
              <a:rPr lang="en-US" sz="1514" dirty="0" smtClean="0">
                <a:latin typeface="Arial"/>
                <a:cs typeface="Arial"/>
              </a:rPr>
              <a:t> </a:t>
            </a:r>
            <a:r>
              <a:rPr lang="en-US" sz="1514" dirty="0" err="1" smtClean="0">
                <a:latin typeface="Arial"/>
                <a:cs typeface="Arial"/>
              </a:rPr>
              <a:t>em</a:t>
            </a:r>
            <a:r>
              <a:rPr lang="en-US" sz="1514" dirty="0" smtClean="0">
                <a:latin typeface="Arial"/>
                <a:cs typeface="Arial"/>
              </a:rPr>
              <a:t> Portugal: </a:t>
            </a:r>
            <a:r>
              <a:rPr lang="en-US" sz="1514" dirty="0" err="1" smtClean="0">
                <a:latin typeface="Arial"/>
                <a:cs typeface="Arial"/>
              </a:rPr>
              <a:t>Turismo</a:t>
            </a:r>
            <a:r>
              <a:rPr lang="en-US" sz="1514" dirty="0" smtClean="0">
                <a:latin typeface="Arial"/>
                <a:cs typeface="Arial"/>
              </a:rPr>
              <a:t> de </a:t>
            </a:r>
            <a:r>
              <a:rPr lang="en-US" sz="1514" dirty="0" err="1" smtClean="0">
                <a:latin typeface="Arial"/>
                <a:cs typeface="Arial"/>
              </a:rPr>
              <a:t>Natureza</a:t>
            </a:r>
            <a:r>
              <a:rPr lang="en-US" sz="1514" dirty="0" smtClean="0">
                <a:latin typeface="Arial"/>
                <a:cs typeface="Arial"/>
              </a:rPr>
              <a:t>"; </a:t>
            </a:r>
            <a:r>
              <a:rPr lang="en-US" sz="1514" dirty="0" err="1" smtClean="0">
                <a:latin typeface="Arial"/>
                <a:cs typeface="Arial"/>
              </a:rPr>
              <a:t>Lisboa</a:t>
            </a:r>
            <a:r>
              <a:rPr lang="en-US" sz="1514" dirty="0" smtClean="0">
                <a:latin typeface="Arial"/>
                <a:cs typeface="Arial"/>
              </a:rPr>
              <a:t>: </a:t>
            </a:r>
            <a:r>
              <a:rPr lang="en-US" sz="1514" dirty="0" err="1" smtClean="0">
                <a:latin typeface="Arial"/>
                <a:cs typeface="Arial"/>
              </a:rPr>
              <a:t>Turismo</a:t>
            </a:r>
            <a:r>
              <a:rPr lang="en-US" sz="1514" dirty="0" smtClean="0">
                <a:latin typeface="Arial"/>
                <a:cs typeface="Arial"/>
              </a:rPr>
              <a:t> de Portugal.</a:t>
            </a:r>
            <a:endParaRPr lang="en-US" sz="1514" smtClean="0">
              <a:latin typeface="Arial"/>
              <a:cs typeface="Arial"/>
            </a:endParaRPr>
          </a:p>
          <a:p>
            <a:r>
              <a:rPr lang="en-US" sz="1514" b="1" smtClean="0">
                <a:latin typeface="Arial"/>
                <a:cs typeface="Arial"/>
              </a:rPr>
              <a:t>AGUIAR</a:t>
            </a:r>
            <a:r>
              <a:rPr lang="en-US" sz="1514" b="1" dirty="0" smtClean="0">
                <a:latin typeface="Arial"/>
                <a:cs typeface="Arial"/>
              </a:rPr>
              <a:t>, </a:t>
            </a:r>
            <a:r>
              <a:rPr lang="en-US" sz="1514" b="1" dirty="0" err="1" smtClean="0">
                <a:latin typeface="Arial"/>
                <a:cs typeface="Arial"/>
              </a:rPr>
              <a:t>Lídia</a:t>
            </a:r>
            <a:r>
              <a:rPr lang="en-US" sz="1514" b="1" dirty="0" smtClean="0">
                <a:latin typeface="Arial"/>
                <a:cs typeface="Arial"/>
              </a:rPr>
              <a:t>; FERREIRA, </a:t>
            </a:r>
            <a:r>
              <a:rPr lang="en-US" sz="1514" b="1" dirty="0" err="1" smtClean="0">
                <a:latin typeface="Arial"/>
                <a:cs typeface="Arial"/>
              </a:rPr>
              <a:t>Luís</a:t>
            </a:r>
            <a:r>
              <a:rPr lang="en-US" sz="1514" b="1" dirty="0" smtClean="0">
                <a:latin typeface="Arial"/>
                <a:cs typeface="Arial"/>
              </a:rPr>
              <a:t>; PINTO, Jorge Ricardo </a:t>
            </a:r>
            <a:r>
              <a:rPr lang="en-US" sz="1514" dirty="0" smtClean="0">
                <a:latin typeface="Arial"/>
                <a:cs typeface="Arial"/>
              </a:rPr>
              <a:t>(2009) – "</a:t>
            </a:r>
            <a:r>
              <a:rPr lang="en-US" sz="1514" dirty="0" err="1" smtClean="0">
                <a:latin typeface="Arial"/>
                <a:cs typeface="Arial"/>
              </a:rPr>
              <a:t>Circuito</a:t>
            </a:r>
            <a:r>
              <a:rPr lang="en-US" sz="1514" dirty="0" smtClean="0">
                <a:latin typeface="Arial"/>
                <a:cs typeface="Arial"/>
              </a:rPr>
              <a:t> </a:t>
            </a:r>
            <a:r>
              <a:rPr lang="en-US" sz="1514" dirty="0" err="1" smtClean="0">
                <a:latin typeface="Arial"/>
                <a:cs typeface="Arial"/>
              </a:rPr>
              <a:t>Turístico</a:t>
            </a:r>
            <a:r>
              <a:rPr lang="en-US" sz="1514" dirty="0" smtClean="0">
                <a:latin typeface="Arial"/>
                <a:cs typeface="Arial"/>
              </a:rPr>
              <a:t> – Cultural – Porto </a:t>
            </a:r>
            <a:r>
              <a:rPr lang="en-US" sz="1514" dirty="0" err="1" smtClean="0">
                <a:latin typeface="Arial"/>
                <a:cs typeface="Arial"/>
              </a:rPr>
              <a:t>Almadino</a:t>
            </a:r>
            <a:r>
              <a:rPr lang="en-US" sz="1514" dirty="0" smtClean="0">
                <a:latin typeface="Arial"/>
                <a:cs typeface="Arial"/>
              </a:rPr>
              <a:t>: </a:t>
            </a:r>
            <a:r>
              <a:rPr lang="en-US" sz="1514" dirty="0" err="1" smtClean="0">
                <a:latin typeface="Arial"/>
                <a:cs typeface="Arial"/>
              </a:rPr>
              <a:t>Contributos</a:t>
            </a:r>
            <a:r>
              <a:rPr lang="en-US" sz="1514" dirty="0" smtClean="0">
                <a:latin typeface="Arial"/>
                <a:cs typeface="Arial"/>
              </a:rPr>
              <a:t> </a:t>
            </a:r>
            <a:r>
              <a:rPr lang="en-US" sz="1514" dirty="0" err="1" smtClean="0">
                <a:latin typeface="Arial"/>
                <a:cs typeface="Arial"/>
              </a:rPr>
              <a:t>para</a:t>
            </a:r>
            <a:r>
              <a:rPr lang="en-US" sz="1514" dirty="0" smtClean="0">
                <a:latin typeface="Arial"/>
                <a:cs typeface="Arial"/>
              </a:rPr>
              <a:t> a </a:t>
            </a:r>
            <a:r>
              <a:rPr lang="en-US" sz="1514" dirty="0" err="1" smtClean="0">
                <a:latin typeface="Arial"/>
                <a:cs typeface="Arial"/>
              </a:rPr>
              <a:t>criação</a:t>
            </a:r>
            <a:r>
              <a:rPr lang="en-US" sz="1514" dirty="0" smtClean="0">
                <a:latin typeface="Arial"/>
                <a:cs typeface="Arial"/>
              </a:rPr>
              <a:t> de um </a:t>
            </a:r>
            <a:r>
              <a:rPr lang="en-US" sz="1514" dirty="0" err="1" smtClean="0">
                <a:latin typeface="Arial"/>
                <a:cs typeface="Arial"/>
              </a:rPr>
              <a:t>Negócio</a:t>
            </a:r>
            <a:r>
              <a:rPr lang="en-US" sz="1514" dirty="0" smtClean="0">
                <a:latin typeface="Arial"/>
                <a:cs typeface="Arial"/>
              </a:rPr>
              <a:t> </a:t>
            </a:r>
            <a:r>
              <a:rPr lang="en-US" sz="1514" dirty="0" err="1" smtClean="0">
                <a:latin typeface="Arial"/>
                <a:cs typeface="Arial"/>
              </a:rPr>
              <a:t>em</a:t>
            </a:r>
            <a:r>
              <a:rPr lang="en-US" sz="1514" dirty="0" smtClean="0">
                <a:latin typeface="Arial"/>
                <a:cs typeface="Arial"/>
              </a:rPr>
              <a:t> </a:t>
            </a:r>
            <a:r>
              <a:rPr lang="en-US" sz="1514" dirty="0" err="1" smtClean="0">
                <a:latin typeface="Arial"/>
                <a:cs typeface="Arial"/>
              </a:rPr>
              <a:t>Turismo</a:t>
            </a:r>
            <a:r>
              <a:rPr lang="en-US" sz="1514" dirty="0" smtClean="0">
                <a:latin typeface="Arial"/>
                <a:cs typeface="Arial"/>
              </a:rPr>
              <a:t>", Porto: </a:t>
            </a:r>
            <a:r>
              <a:rPr lang="en-US" sz="1514" dirty="0" err="1" smtClean="0">
                <a:latin typeface="Arial"/>
                <a:cs typeface="Arial"/>
              </a:rPr>
              <a:t>Revista</a:t>
            </a:r>
            <a:r>
              <a:rPr lang="en-US" sz="1514" dirty="0" smtClean="0">
                <a:latin typeface="Arial"/>
                <a:cs typeface="Arial"/>
              </a:rPr>
              <a:t> do </a:t>
            </a:r>
            <a:r>
              <a:rPr lang="en-US" sz="1514" dirty="0" err="1" smtClean="0">
                <a:latin typeface="Arial"/>
                <a:cs typeface="Arial"/>
              </a:rPr>
              <a:t>Instituo</a:t>
            </a:r>
            <a:r>
              <a:rPr lang="en-US" sz="1514" dirty="0" smtClean="0">
                <a:latin typeface="Arial"/>
                <a:cs typeface="Arial"/>
              </a:rPr>
              <a:t> Superior de </a:t>
            </a:r>
            <a:r>
              <a:rPr lang="en-US" sz="1514" dirty="0" err="1" smtClean="0">
                <a:latin typeface="Arial"/>
                <a:cs typeface="Arial"/>
              </a:rPr>
              <a:t>Ciências</a:t>
            </a:r>
            <a:r>
              <a:rPr lang="en-US" sz="1514" dirty="0" smtClean="0">
                <a:latin typeface="Arial"/>
                <a:cs typeface="Arial"/>
              </a:rPr>
              <a:t> </a:t>
            </a:r>
            <a:r>
              <a:rPr lang="en-US" sz="1514" dirty="0" err="1" smtClean="0">
                <a:latin typeface="Arial"/>
                <a:cs typeface="Arial"/>
              </a:rPr>
              <a:t>Sociais</a:t>
            </a:r>
            <a:r>
              <a:rPr lang="en-US" sz="1514" dirty="0" smtClean="0">
                <a:latin typeface="Arial"/>
                <a:cs typeface="Arial"/>
              </a:rPr>
              <a:t> </a:t>
            </a:r>
            <a:r>
              <a:rPr lang="en-US" sz="1514" dirty="0" err="1" smtClean="0">
                <a:latin typeface="Arial"/>
                <a:cs typeface="Arial"/>
              </a:rPr>
              <a:t>e</a:t>
            </a:r>
            <a:r>
              <a:rPr lang="en-US" sz="1514" dirty="0" smtClean="0">
                <a:latin typeface="Arial"/>
                <a:cs typeface="Arial"/>
              </a:rPr>
              <a:t> </a:t>
            </a:r>
            <a:r>
              <a:rPr lang="en-US" sz="1514" dirty="0" err="1" smtClean="0">
                <a:latin typeface="Arial"/>
                <a:cs typeface="Arial"/>
              </a:rPr>
              <a:t>Turismo</a:t>
            </a:r>
            <a:r>
              <a:rPr lang="en-US" sz="1514" dirty="0" smtClean="0">
                <a:latin typeface="Arial"/>
                <a:cs typeface="Arial"/>
              </a:rPr>
              <a:t>, </a:t>
            </a:r>
            <a:r>
              <a:rPr lang="en-US" sz="1514" dirty="0" err="1" smtClean="0">
                <a:latin typeface="Arial"/>
                <a:cs typeface="Arial"/>
              </a:rPr>
              <a:t>p</a:t>
            </a:r>
            <a:r>
              <a:rPr lang="en-US" sz="1514" dirty="0" smtClean="0">
                <a:latin typeface="Arial"/>
                <a:cs typeface="Arial"/>
              </a:rPr>
              <a:t>. 1-23</a:t>
            </a:r>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Oval 5"/>
          <p:cNvSpPr/>
          <p:nvPr/>
        </p:nvSpPr>
        <p:spPr bwMode="auto">
          <a:xfrm>
            <a:off x="4091771" y="1219200"/>
            <a:ext cx="1417658" cy="1342523"/>
          </a:xfrm>
          <a:prstGeom prst="ellipse">
            <a:avLst/>
          </a:prstGeom>
          <a:noFill/>
          <a:ln w="25400" cap="flat" cmpd="sng" algn="ctr">
            <a:solidFill>
              <a:schemeClr val="tx1"/>
            </a:solidFill>
            <a:prstDash val="solid"/>
            <a:miter lim="0"/>
            <a:headEnd type="none" w="med" len="med"/>
            <a:tailEnd type="none" w="med" len="med"/>
          </a:ln>
          <a:effectLst>
            <a:outerShdw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bodyPr>
          <a:lstStyle/>
          <a:p>
            <a:pPr marL="160729" algn="ctr" defTabSz="410751" fontAlgn="base" hangingPunct="0">
              <a:spcBef>
                <a:spcPct val="0"/>
              </a:spcBef>
              <a:spcAft>
                <a:spcPct val="0"/>
              </a:spcAft>
            </a:pPr>
            <a:endParaRPr lang="pt-PT" sz="2000" dirty="0" smtClean="0">
              <a:solidFill>
                <a:srgbClr val="000000"/>
              </a:solidFill>
              <a:latin typeface="Helvetica Light" charset="0"/>
              <a:ea typeface="Helvetica Light" charset="0"/>
              <a:cs typeface="Helvetica Light" charset="0"/>
              <a:sym typeface="Helvetica Light" charset="0"/>
            </a:endParaRPr>
          </a:p>
        </p:txBody>
      </p:sp>
      <p:sp>
        <p:nvSpPr>
          <p:cNvPr id="67" name="AutoShape 13"/>
          <p:cNvSpPr>
            <a:spLocks/>
          </p:cNvSpPr>
          <p:nvPr/>
        </p:nvSpPr>
        <p:spPr bwMode="auto">
          <a:xfrm>
            <a:off x="345105" y="853400"/>
            <a:ext cx="3189729" cy="465770"/>
          </a:xfrm>
          <a:prstGeom prst="roundRect">
            <a:avLst>
              <a:gd name="adj" fmla="val 30609"/>
            </a:avLst>
          </a:prstGeom>
          <a:solidFill>
            <a:schemeClr val="accent5">
              <a:lumMod val="75000"/>
            </a:schemeClr>
          </a:solidFill>
          <a:ln w="25400" cap="flat" cmpd="sng">
            <a:solidFill>
              <a:srgbClr val="85888D"/>
            </a:solidFill>
            <a:prstDash val="solid"/>
            <a:miter lim="0"/>
            <a:headEnd/>
            <a:tailEnd/>
          </a:ln>
          <a:effectLst>
            <a:outerShdw blurRad="50800" dist="38100" dir="2700000" algn="tl" rotWithShape="0">
              <a:prstClr val="black">
                <a:alpha val="40000"/>
              </a:prstClr>
            </a:outerShdw>
          </a:effectLst>
        </p:spPr>
        <p:txBody>
          <a:bodyPr lIns="178587" tIns="178587" rIns="178587" bIns="178587" anchor="ctr"/>
          <a:lstStyle/>
          <a:p>
            <a:pPr algn="ctr"/>
            <a:r>
              <a:rPr lang="pt-PT" sz="2000" b="1" dirty="0" smtClean="0">
                <a:latin typeface="Arial Narrow" pitchFamily="34" charset="0"/>
              </a:rPr>
              <a:t>Coimbra</a:t>
            </a:r>
            <a:endParaRPr lang="pt-PT" sz="2800" b="1" dirty="0">
              <a:latin typeface="Arial Narrow" pitchFamily="34" charset="0"/>
            </a:endParaRPr>
          </a:p>
        </p:txBody>
      </p:sp>
      <p:sp>
        <p:nvSpPr>
          <p:cNvPr id="110" name="AutoShape 13"/>
          <p:cNvSpPr>
            <a:spLocks/>
          </p:cNvSpPr>
          <p:nvPr/>
        </p:nvSpPr>
        <p:spPr bwMode="auto">
          <a:xfrm>
            <a:off x="6781800" y="624800"/>
            <a:ext cx="2057400" cy="990600"/>
          </a:xfrm>
          <a:prstGeom prst="roundRect">
            <a:avLst>
              <a:gd name="adj" fmla="val 32798"/>
            </a:avLst>
          </a:prstGeom>
          <a:solidFill>
            <a:srgbClr val="993300">
              <a:alpha val="52000"/>
            </a:srgbClr>
          </a:solidFill>
          <a:ln w="25400" cap="flat" cmpd="sng">
            <a:solidFill>
              <a:srgbClr val="85888D"/>
            </a:solidFill>
            <a:prstDash val="solid"/>
            <a:miter lim="0"/>
            <a:headEnd/>
            <a:tailEnd/>
          </a:ln>
          <a:effectLst>
            <a:outerShdw blurRad="50800" dist="38100" dir="2700000" algn="tl" rotWithShape="0">
              <a:prstClr val="black">
                <a:alpha val="40000"/>
              </a:prstClr>
            </a:outerShdw>
          </a:effectLst>
        </p:spPr>
        <p:txBody>
          <a:bodyPr lIns="178587" tIns="178587" rIns="178587" bIns="178587" anchor="ctr"/>
          <a:lstStyle/>
          <a:p>
            <a:pPr algn="ctr" defTabSz="410751" fontAlgn="base" hangingPunct="0">
              <a:spcBef>
                <a:spcPct val="0"/>
              </a:spcBef>
              <a:spcAft>
                <a:spcPct val="0"/>
              </a:spcAft>
            </a:pPr>
            <a:r>
              <a:rPr lang="pt-PT" b="1" dirty="0" smtClean="0">
                <a:solidFill>
                  <a:srgbClr val="000000"/>
                </a:solidFill>
                <a:latin typeface="Arial Narrow" pitchFamily="34" charset="0"/>
                <a:sym typeface="Helvetica Light" charset="0"/>
              </a:rPr>
              <a:t>Ourém</a:t>
            </a:r>
          </a:p>
        </p:txBody>
      </p:sp>
      <p:sp>
        <p:nvSpPr>
          <p:cNvPr id="39" name="Rounded Rectangle 38"/>
          <p:cNvSpPr/>
          <p:nvPr/>
        </p:nvSpPr>
        <p:spPr bwMode="auto">
          <a:xfrm>
            <a:off x="5523656" y="3191788"/>
            <a:ext cx="3544144" cy="492424"/>
          </a:xfrm>
          <a:prstGeom prst="roundRect">
            <a:avLst>
              <a:gd name="adj" fmla="val 27249"/>
            </a:avLst>
          </a:prstGeom>
          <a:solidFill>
            <a:srgbClr val="3366FF">
              <a:alpha val="58000"/>
            </a:srgbClr>
          </a:solid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txBody>
          <a:bodyPr vert="horz" wrap="square" lIns="35717" tIns="35717" rIns="35717" bIns="35717" numCol="1" rtlCol="0" anchor="ctr" anchorCtr="0" compatLnSpc="1">
            <a:prstTxWarp prst="textNoShape">
              <a:avLst/>
            </a:prstTxWarp>
          </a:bodyPr>
          <a:lstStyle/>
          <a:p>
            <a:pPr algn="ctr" defTabSz="410751" fontAlgn="base" hangingPunct="0">
              <a:spcBef>
                <a:spcPct val="0"/>
              </a:spcBef>
              <a:spcAft>
                <a:spcPct val="0"/>
              </a:spcAft>
            </a:pPr>
            <a:r>
              <a:rPr lang="pt-PT" sz="2000" b="1" dirty="0" smtClean="0">
                <a:solidFill>
                  <a:srgbClr val="000000"/>
                </a:solidFill>
                <a:latin typeface="Arial Narrow" pitchFamily="34" charset="0"/>
                <a:sym typeface="Helvetica Light" charset="0"/>
              </a:rPr>
              <a:t>Belmonte</a:t>
            </a:r>
          </a:p>
        </p:txBody>
      </p:sp>
      <p:sp>
        <p:nvSpPr>
          <p:cNvPr id="9" name="AutoShape 1" descr="tile_paper_medgray.jpeg"/>
          <p:cNvSpPr>
            <a:spLocks/>
          </p:cNvSpPr>
          <p:nvPr/>
        </p:nvSpPr>
        <p:spPr bwMode="auto">
          <a:xfrm>
            <a:off x="685800" y="4968200"/>
            <a:ext cx="1676400" cy="811106"/>
          </a:xfrm>
          <a:prstGeom prst="roundRect">
            <a:avLst>
              <a:gd name="adj" fmla="val 18004"/>
            </a:avLst>
          </a:prstGeom>
          <a:solidFill>
            <a:schemeClr val="accent6">
              <a:lumMod val="20000"/>
              <a:lumOff val="80000"/>
            </a:schemeClr>
          </a:solidFill>
          <a:ln w="12700" cap="flat" cmpd="sng">
            <a:noFill/>
            <a:prstDash val="solid"/>
            <a:miter lim="0"/>
            <a:headEnd/>
            <a:tailEnd/>
          </a:ln>
          <a:effectLst>
            <a:outerShdw dist="25400" dir="5400000" algn="ctr" rotWithShape="0">
              <a:srgbClr val="000000">
                <a:alpha val="50000"/>
              </a:srgbClr>
            </a:outerShdw>
          </a:effectLst>
        </p:spPr>
        <p:txBody>
          <a:bodyPr lIns="254000" tIns="254000" rIns="254000" bIns="254000" anchor="ctr"/>
          <a:lstStyle/>
          <a:p>
            <a:pPr marL="98223" indent="-98223" algn="ctr"/>
            <a:r>
              <a:rPr lang="pt-PT" sz="1200" b="1" dirty="0" err="1" smtClean="0"/>
              <a:t>Estórias</a:t>
            </a:r>
            <a:r>
              <a:rPr lang="pt-PT" sz="1200" b="1" dirty="0" smtClean="0"/>
              <a:t> Intangíveis e Rotas - PERCURSOS</a:t>
            </a:r>
            <a:endParaRPr lang="pt-PT" sz="1200" b="1" dirty="0"/>
          </a:p>
        </p:txBody>
      </p:sp>
      <p:sp>
        <p:nvSpPr>
          <p:cNvPr id="14" name="AutoShape 10"/>
          <p:cNvSpPr>
            <a:spLocks/>
          </p:cNvSpPr>
          <p:nvPr/>
        </p:nvSpPr>
        <p:spPr bwMode="auto">
          <a:xfrm>
            <a:off x="381000" y="4130000"/>
            <a:ext cx="2286000" cy="609600"/>
          </a:xfrm>
          <a:prstGeom prst="roundRect">
            <a:avLst>
              <a:gd name="adj" fmla="val 41681"/>
            </a:avLst>
          </a:prstGeom>
          <a:solidFill>
            <a:schemeClr val="accent6">
              <a:lumMod val="40000"/>
              <a:lumOff val="60000"/>
            </a:schemeClr>
          </a:solidFill>
          <a:ln w="25400" cap="flat" cmpd="sng">
            <a:solidFill>
              <a:srgbClr val="85888D"/>
            </a:solidFill>
            <a:prstDash val="solid"/>
            <a:miter lim="0"/>
            <a:headEnd/>
            <a:tailEnd/>
          </a:ln>
          <a:effectLst>
            <a:outerShdw blurRad="50800" dist="38100" dir="2700000" algn="tl" rotWithShape="0">
              <a:prstClr val="black">
                <a:alpha val="40000"/>
              </a:prstClr>
            </a:outerShdw>
          </a:effectLst>
        </p:spPr>
        <p:txBody>
          <a:bodyPr lIns="178587" tIns="178587" rIns="178587" bIns="178587" anchor="ctr"/>
          <a:lstStyle/>
          <a:p>
            <a:pPr algn="ctr" defTabSz="410751" fontAlgn="base" hangingPunct="0">
              <a:spcBef>
                <a:spcPct val="0"/>
              </a:spcBef>
              <a:spcAft>
                <a:spcPct val="0"/>
              </a:spcAft>
            </a:pPr>
            <a:r>
              <a:rPr lang="pt-PT" sz="2000" b="1" dirty="0" smtClean="0">
                <a:solidFill>
                  <a:srgbClr val="000000"/>
                </a:solidFill>
                <a:latin typeface="Arial Narrow" pitchFamily="34" charset="0"/>
                <a:sym typeface="Helvetica Light" charset="0"/>
              </a:rPr>
              <a:t>Guarda e Castelo Branco</a:t>
            </a:r>
          </a:p>
        </p:txBody>
      </p:sp>
      <p:sp>
        <p:nvSpPr>
          <p:cNvPr id="15" name="AutoShape 11"/>
          <p:cNvSpPr>
            <a:spLocks/>
          </p:cNvSpPr>
          <p:nvPr/>
        </p:nvSpPr>
        <p:spPr bwMode="auto">
          <a:xfrm>
            <a:off x="3129789" y="4690494"/>
            <a:ext cx="1670811" cy="506306"/>
          </a:xfrm>
          <a:prstGeom prst="roundRect">
            <a:avLst>
              <a:gd name="adj" fmla="val 42870"/>
            </a:avLst>
          </a:prstGeom>
          <a:solidFill>
            <a:schemeClr val="bg1">
              <a:lumMod val="75000"/>
            </a:schemeClr>
          </a:solidFill>
          <a:ln w="25400" cap="flat" cmpd="sng">
            <a:solidFill>
              <a:srgbClr val="85888D"/>
            </a:solidFill>
            <a:prstDash val="solid"/>
            <a:miter lim="0"/>
            <a:headEnd/>
            <a:tailEnd/>
          </a:ln>
          <a:effectLst>
            <a:outerShdw blurRad="50800" dist="38100" dir="2700000" algn="tl" rotWithShape="0">
              <a:prstClr val="black">
                <a:alpha val="40000"/>
              </a:prstClr>
            </a:outerShdw>
          </a:effectLst>
        </p:spPr>
        <p:txBody>
          <a:bodyPr lIns="178587" tIns="178587" rIns="178587" bIns="178587" anchor="ctr"/>
          <a:lstStyle/>
          <a:p>
            <a:pPr algn="ctr"/>
            <a:r>
              <a:rPr lang="pt-PT" sz="2000" b="1" dirty="0" err="1" smtClean="0"/>
              <a:t>Fig</a:t>
            </a:r>
            <a:r>
              <a:rPr lang="pt-PT" sz="2000" b="1" dirty="0" smtClean="0"/>
              <a:t> da Foz</a:t>
            </a:r>
            <a:endParaRPr lang="pt-PT" sz="2000" b="1" dirty="0"/>
          </a:p>
        </p:txBody>
      </p:sp>
      <p:sp>
        <p:nvSpPr>
          <p:cNvPr id="25" name="AutoShape 13"/>
          <p:cNvSpPr>
            <a:spLocks/>
          </p:cNvSpPr>
          <p:nvPr/>
        </p:nvSpPr>
        <p:spPr bwMode="auto">
          <a:xfrm>
            <a:off x="6178423" y="4968200"/>
            <a:ext cx="1974594" cy="405045"/>
          </a:xfrm>
          <a:prstGeom prst="roundRect">
            <a:avLst>
              <a:gd name="adj" fmla="val 42870"/>
            </a:avLst>
          </a:prstGeom>
          <a:solidFill>
            <a:srgbClr val="FFFF00">
              <a:alpha val="83000"/>
            </a:srgbClr>
          </a:solidFill>
          <a:ln w="25400" cap="flat" cmpd="sng">
            <a:solidFill>
              <a:srgbClr val="85888D"/>
            </a:solidFill>
            <a:prstDash val="solid"/>
            <a:miter lim="0"/>
            <a:headEnd/>
            <a:tailEnd/>
          </a:ln>
          <a:effectLst>
            <a:outerShdw blurRad="50800" dist="38100" dir="2700000" algn="tl" rotWithShape="0">
              <a:prstClr val="black">
                <a:alpha val="40000"/>
              </a:prstClr>
            </a:outerShdw>
          </a:effectLst>
        </p:spPr>
        <p:txBody>
          <a:bodyPr lIns="178587" tIns="178587" rIns="178587" bIns="178587" anchor="ctr"/>
          <a:lstStyle/>
          <a:p>
            <a:pPr algn="ctr"/>
            <a:r>
              <a:rPr lang="pt-PT" sz="2000" b="1" dirty="0" smtClean="0"/>
              <a:t>Nazaré</a:t>
            </a:r>
            <a:endParaRPr lang="pt-PT" sz="2000" b="1" dirty="0"/>
          </a:p>
        </p:txBody>
      </p:sp>
      <p:sp>
        <p:nvSpPr>
          <p:cNvPr id="22" name="AutoShape 6" descr="tile_paper_medgray.png"/>
          <p:cNvSpPr>
            <a:spLocks/>
          </p:cNvSpPr>
          <p:nvPr/>
        </p:nvSpPr>
        <p:spPr bwMode="auto">
          <a:xfrm>
            <a:off x="6190608" y="5606534"/>
            <a:ext cx="1962792" cy="718066"/>
          </a:xfrm>
          <a:prstGeom prst="roundRect">
            <a:avLst>
              <a:gd name="adj" fmla="val 27495"/>
            </a:avLst>
          </a:prstGeom>
          <a:solidFill>
            <a:srgbClr val="FFFF00">
              <a:alpha val="43000"/>
            </a:srgbClr>
          </a:solidFill>
          <a:ln w="12700" cap="flat" cmpd="sng">
            <a:noFill/>
            <a:prstDash val="solid"/>
            <a:miter lim="0"/>
            <a:headEnd/>
            <a:tailEnd/>
          </a:ln>
          <a:effectLst>
            <a:outerShdw dist="25400" dir="5400000" algn="ctr" rotWithShape="0">
              <a:srgbClr val="000000">
                <a:alpha val="50000"/>
              </a:srgbClr>
            </a:outerShdw>
          </a:effectLst>
        </p:spPr>
        <p:txBody>
          <a:bodyPr lIns="254000" tIns="254000" rIns="254000" bIns="254000" anchor="ctr"/>
          <a:lstStyle/>
          <a:p>
            <a:pPr algn="ctr"/>
            <a:r>
              <a:rPr lang="pt-PT" sz="1200" b="1" dirty="0" smtClean="0">
                <a:solidFill>
                  <a:sysClr val="windowText" lastClr="000000"/>
                </a:solidFill>
              </a:rPr>
              <a:t>Formação artística dos jovens e património local - FESTIVAIS</a:t>
            </a:r>
            <a:endParaRPr lang="pt-PT" sz="1200" b="1" dirty="0">
              <a:solidFill>
                <a:sysClr val="windowText" lastClr="000000"/>
              </a:solidFill>
            </a:endParaRPr>
          </a:p>
        </p:txBody>
      </p:sp>
      <p:sp>
        <p:nvSpPr>
          <p:cNvPr id="33" name="AutoShape 1" descr="tile_paper_medgray.jpeg"/>
          <p:cNvSpPr>
            <a:spLocks/>
          </p:cNvSpPr>
          <p:nvPr/>
        </p:nvSpPr>
        <p:spPr bwMode="auto">
          <a:xfrm>
            <a:off x="3167891" y="5377934"/>
            <a:ext cx="1670810" cy="616466"/>
          </a:xfrm>
          <a:prstGeom prst="roundRect">
            <a:avLst>
              <a:gd name="adj" fmla="val 7699"/>
            </a:avLst>
          </a:prstGeom>
          <a:solidFill>
            <a:schemeClr val="bg1">
              <a:lumMod val="95000"/>
            </a:schemeClr>
          </a:solidFill>
          <a:ln w="12700" cap="flat" cmpd="sng">
            <a:noFill/>
            <a:prstDash val="solid"/>
            <a:miter lim="0"/>
            <a:headEnd/>
            <a:tailEnd/>
          </a:ln>
          <a:effectLst>
            <a:outerShdw dist="25400" dir="5400000" algn="ctr" rotWithShape="0">
              <a:srgbClr val="000000">
                <a:alpha val="50000"/>
              </a:srgbClr>
            </a:outerShdw>
          </a:effectLst>
        </p:spPr>
        <p:txBody>
          <a:bodyPr lIns="254000" tIns="254000" rIns="254000" bIns="254000" anchor="ctr"/>
          <a:lstStyle/>
          <a:p>
            <a:pPr algn="ctr"/>
            <a:r>
              <a:rPr lang="pt-PT" sz="1200" b="1" dirty="0" smtClean="0"/>
              <a:t>Rotas das Salinas - PERCURSOS</a:t>
            </a:r>
          </a:p>
        </p:txBody>
      </p:sp>
      <p:sp>
        <p:nvSpPr>
          <p:cNvPr id="63" name="AutoShape 1" descr="tile_paper_medgray.jpeg"/>
          <p:cNvSpPr>
            <a:spLocks/>
          </p:cNvSpPr>
          <p:nvPr/>
        </p:nvSpPr>
        <p:spPr bwMode="auto">
          <a:xfrm>
            <a:off x="427566" y="1463000"/>
            <a:ext cx="3306234" cy="381000"/>
          </a:xfrm>
          <a:prstGeom prst="roundRect">
            <a:avLst>
              <a:gd name="adj" fmla="val 18004"/>
            </a:avLst>
          </a:prstGeom>
          <a:solidFill>
            <a:schemeClr val="accent5">
              <a:lumMod val="40000"/>
              <a:lumOff val="60000"/>
            </a:schemeClr>
          </a:solidFill>
          <a:ln w="12700" cap="flat" cmpd="sng">
            <a:noFill/>
            <a:prstDash val="solid"/>
            <a:miter lim="0"/>
            <a:headEnd/>
            <a:tailEnd/>
          </a:ln>
          <a:effectLst>
            <a:outerShdw dist="25400" dir="5400000" algn="ctr" rotWithShape="0">
              <a:srgbClr val="000000">
                <a:alpha val="50000"/>
              </a:srgbClr>
            </a:outerShdw>
          </a:effectLst>
        </p:spPr>
        <p:txBody>
          <a:bodyPr lIns="178587" tIns="178587" rIns="178587" bIns="178587" anchor="ctr"/>
          <a:lstStyle/>
          <a:p>
            <a:pPr algn="ctr"/>
            <a:r>
              <a:rPr lang="pt-PT" sz="1200" b="1" dirty="0" err="1" smtClean="0"/>
              <a:t>Projeto</a:t>
            </a:r>
            <a:r>
              <a:rPr lang="pt-PT" sz="1200" b="1" dirty="0" smtClean="0"/>
              <a:t> Sofia – mapeamento e património da Unesco – NOVOS TEMPOS</a:t>
            </a:r>
          </a:p>
        </p:txBody>
      </p:sp>
      <p:cxnSp>
        <p:nvCxnSpPr>
          <p:cNvPr id="68" name="Shape 76"/>
          <p:cNvCxnSpPr>
            <a:stCxn id="6" idx="1"/>
            <a:endCxn id="67" idx="3"/>
          </p:cNvCxnSpPr>
          <p:nvPr/>
        </p:nvCxnSpPr>
        <p:spPr bwMode="auto">
          <a:xfrm rot="16200000" flipV="1">
            <a:off x="3752347" y="868773"/>
            <a:ext cx="329523" cy="764548"/>
          </a:xfrm>
          <a:prstGeom prst="bentConnector2">
            <a:avLst/>
          </a:prstGeom>
          <a:blipFill dpi="0" rotWithShape="0">
            <a:blip r:embed="rId3" cstate="print"/>
            <a:srcRect/>
            <a:tile tx="0" ty="0" sx="100000" sy="100000" flip="none" algn="tl"/>
          </a:blip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cxnSp>
      <p:cxnSp>
        <p:nvCxnSpPr>
          <p:cNvPr id="70" name="Shape 76"/>
          <p:cNvCxnSpPr/>
          <p:nvPr/>
        </p:nvCxnSpPr>
        <p:spPr bwMode="auto">
          <a:xfrm flipV="1">
            <a:off x="5509429" y="1120100"/>
            <a:ext cx="1219200" cy="697032"/>
          </a:xfrm>
          <a:prstGeom prst="bentConnector3">
            <a:avLst>
              <a:gd name="adj1" fmla="val 50000"/>
            </a:avLst>
          </a:prstGeom>
          <a:blipFill dpi="0" rotWithShape="0">
            <a:blip r:embed="rId3" cstate="print"/>
            <a:srcRect/>
            <a:tile tx="0" ty="0" sx="100000" sy="100000" flip="none" algn="tl"/>
          </a:blip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cxnSp>
      <p:cxnSp>
        <p:nvCxnSpPr>
          <p:cNvPr id="73" name="Shape 76"/>
          <p:cNvCxnSpPr/>
          <p:nvPr/>
        </p:nvCxnSpPr>
        <p:spPr bwMode="auto">
          <a:xfrm rot="16200000" flipH="1">
            <a:off x="5135900" y="2560300"/>
            <a:ext cx="777200" cy="381000"/>
          </a:xfrm>
          <a:prstGeom prst="bentConnector3">
            <a:avLst>
              <a:gd name="adj1" fmla="val 50000"/>
            </a:avLst>
          </a:prstGeom>
          <a:blipFill dpi="0" rotWithShape="0">
            <a:blip r:embed="rId3" cstate="print"/>
            <a:srcRect/>
            <a:tile tx="0" ty="0" sx="100000" sy="100000" flip="none" algn="tl"/>
          </a:blip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cxnSp>
      <p:sp>
        <p:nvSpPr>
          <p:cNvPr id="97" name="Rounded Rectangle 38"/>
          <p:cNvSpPr/>
          <p:nvPr/>
        </p:nvSpPr>
        <p:spPr bwMode="auto">
          <a:xfrm>
            <a:off x="373742" y="2529800"/>
            <a:ext cx="3161093" cy="492424"/>
          </a:xfrm>
          <a:prstGeom prst="roundRect">
            <a:avLst>
              <a:gd name="adj" fmla="val 27249"/>
            </a:avLst>
          </a:prstGeom>
          <a:solidFill>
            <a:schemeClr val="accent4">
              <a:lumMod val="60000"/>
              <a:lumOff val="40000"/>
            </a:schemeClr>
          </a:solidFill>
          <a:ln w="25400" cap="flat" cmpd="sng" algn="ctr">
            <a:solidFill>
              <a:srgbClr val="000000"/>
            </a:solidFill>
            <a:prstDash val="solid"/>
            <a:miter lim="0"/>
            <a:headEnd type="none" w="med" len="med"/>
            <a:tailEnd type="none" w="med" len="med"/>
          </a:ln>
          <a:effectLst>
            <a:outerShdw dist="25400" dir="5400000" algn="ctr" rotWithShape="0">
              <a:schemeClr val="bg1">
                <a:alpha val="50000"/>
              </a:schemeClr>
            </a:outerShdw>
          </a:effectLst>
        </p:spPr>
        <p:txBody>
          <a:bodyPr vert="horz" wrap="square" lIns="35717" tIns="35717" rIns="35717" bIns="35717" numCol="1" rtlCol="0" anchor="ctr" anchorCtr="0" compatLnSpc="1">
            <a:prstTxWarp prst="textNoShape">
              <a:avLst/>
            </a:prstTxWarp>
          </a:bodyPr>
          <a:lstStyle/>
          <a:p>
            <a:pPr algn="ctr" defTabSz="410751" fontAlgn="base" hangingPunct="0">
              <a:spcBef>
                <a:spcPct val="0"/>
              </a:spcBef>
              <a:spcAft>
                <a:spcPct val="0"/>
              </a:spcAft>
            </a:pPr>
            <a:r>
              <a:rPr lang="pt-PT" sz="2000" b="1" dirty="0" smtClean="0">
                <a:solidFill>
                  <a:srgbClr val="000000"/>
                </a:solidFill>
                <a:latin typeface="Arial Narrow" pitchFamily="34" charset="0"/>
                <a:sym typeface="Helvetica Light" charset="0"/>
              </a:rPr>
              <a:t>Viseu</a:t>
            </a:r>
          </a:p>
        </p:txBody>
      </p:sp>
      <p:sp>
        <p:nvSpPr>
          <p:cNvPr id="98" name="AutoShape 1" descr="tile_paper_medgray.jpeg"/>
          <p:cNvSpPr>
            <a:spLocks/>
          </p:cNvSpPr>
          <p:nvPr/>
        </p:nvSpPr>
        <p:spPr bwMode="auto">
          <a:xfrm>
            <a:off x="457200" y="3139400"/>
            <a:ext cx="3161092" cy="617969"/>
          </a:xfrm>
          <a:prstGeom prst="roundRect">
            <a:avLst>
              <a:gd name="adj" fmla="val 18004"/>
            </a:avLst>
          </a:prstGeom>
          <a:solidFill>
            <a:schemeClr val="accent4">
              <a:lumMod val="40000"/>
              <a:lumOff val="60000"/>
              <a:alpha val="52000"/>
            </a:schemeClr>
          </a:solidFill>
          <a:ln w="12700" cap="flat" cmpd="sng">
            <a:noFill/>
            <a:prstDash val="solid"/>
            <a:miter lim="0"/>
            <a:headEnd/>
            <a:tailEnd/>
          </a:ln>
          <a:effectLst>
            <a:outerShdw dist="25400" dir="5400000" algn="ctr" rotWithShape="0">
              <a:schemeClr val="bg1">
                <a:alpha val="50000"/>
              </a:schemeClr>
            </a:outerShdw>
          </a:effectLst>
        </p:spPr>
        <p:txBody>
          <a:bodyPr lIns="178587" tIns="178587" rIns="178587" bIns="178587" anchor="ctr"/>
          <a:lstStyle/>
          <a:p>
            <a:pPr algn="ctr"/>
            <a:r>
              <a:rPr lang="pt-PT" sz="1200" b="1" dirty="0" smtClean="0"/>
              <a:t>Festival de Inverno na relação com o território - FESTIVAIS</a:t>
            </a:r>
          </a:p>
          <a:p>
            <a:pPr algn="l"/>
            <a:r>
              <a:rPr lang="pt-PT" sz="800" dirty="0" smtClean="0">
                <a:solidFill>
                  <a:schemeClr val="bg1"/>
                </a:solidFill>
              </a:rPr>
              <a:t>F</a:t>
            </a:r>
          </a:p>
        </p:txBody>
      </p:sp>
      <p:cxnSp>
        <p:nvCxnSpPr>
          <p:cNvPr id="99" name="Shape 76"/>
          <p:cNvCxnSpPr/>
          <p:nvPr/>
        </p:nvCxnSpPr>
        <p:spPr bwMode="auto">
          <a:xfrm rot="10800000" flipV="1">
            <a:off x="3505200" y="2514600"/>
            <a:ext cx="1066800" cy="76200"/>
          </a:xfrm>
          <a:prstGeom prst="bentConnector3">
            <a:avLst>
              <a:gd name="adj1" fmla="val 50000"/>
            </a:avLst>
          </a:prstGeom>
          <a:blipFill dpi="0" rotWithShape="0">
            <a:blip r:embed="rId3" cstate="print"/>
            <a:srcRect/>
            <a:tile tx="0" ty="0" sx="100000" sy="100000" flip="none" algn="tl"/>
          </a:blip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cxnSp>
      <p:sp>
        <p:nvSpPr>
          <p:cNvPr id="60" name="TextBox 59"/>
          <p:cNvSpPr txBox="1"/>
          <p:nvPr/>
        </p:nvSpPr>
        <p:spPr>
          <a:xfrm>
            <a:off x="3962400" y="1447800"/>
            <a:ext cx="1600200" cy="738664"/>
          </a:xfrm>
          <a:prstGeom prst="rect">
            <a:avLst/>
          </a:prstGeom>
          <a:noFill/>
        </p:spPr>
        <p:txBody>
          <a:bodyPr wrap="square" rtlCol="0">
            <a:spAutoFit/>
          </a:bodyPr>
          <a:lstStyle/>
          <a:p>
            <a:pPr algn="ctr"/>
            <a:r>
              <a:rPr lang="en-US" sz="1400" b="1" dirty="0" smtClean="0"/>
              <a:t>PROJETOS </a:t>
            </a:r>
          </a:p>
          <a:p>
            <a:pPr algn="ctr"/>
            <a:r>
              <a:rPr lang="en-US" sz="1400" b="1" dirty="0" smtClean="0"/>
              <a:t>DE </a:t>
            </a:r>
          </a:p>
          <a:p>
            <a:pPr algn="ctr"/>
            <a:r>
              <a:rPr lang="en-US" sz="1400" b="1" dirty="0" smtClean="0"/>
              <a:t>INTERVENÇÃO</a:t>
            </a:r>
            <a:endParaRPr lang="en-US" sz="1400" b="1" dirty="0"/>
          </a:p>
        </p:txBody>
      </p:sp>
      <p:sp>
        <p:nvSpPr>
          <p:cNvPr id="62" name="AutoShape 6" descr="tile_paper_medgray.png"/>
          <p:cNvSpPr>
            <a:spLocks/>
          </p:cNvSpPr>
          <p:nvPr/>
        </p:nvSpPr>
        <p:spPr bwMode="auto">
          <a:xfrm>
            <a:off x="6858000" y="1767799"/>
            <a:ext cx="1962792" cy="823001"/>
          </a:xfrm>
          <a:prstGeom prst="roundRect">
            <a:avLst>
              <a:gd name="adj" fmla="val 27495"/>
            </a:avLst>
          </a:prstGeom>
          <a:solidFill>
            <a:schemeClr val="accent6">
              <a:lumMod val="75000"/>
              <a:alpha val="49000"/>
            </a:schemeClr>
          </a:solidFill>
          <a:ln w="12700" cap="flat" cmpd="sng">
            <a:noFill/>
            <a:prstDash val="solid"/>
            <a:miter lim="0"/>
            <a:headEnd/>
            <a:tailEnd/>
          </a:ln>
          <a:effectLst>
            <a:outerShdw dist="25400" dir="5400000" algn="ctr" rotWithShape="0">
              <a:srgbClr val="000000">
                <a:alpha val="50000"/>
              </a:srgbClr>
            </a:outerShdw>
          </a:effectLst>
        </p:spPr>
        <p:txBody>
          <a:bodyPr lIns="254000" tIns="254000" rIns="254000" bIns="254000" anchor="ctr"/>
          <a:lstStyle/>
          <a:p>
            <a:pPr algn="ctr"/>
            <a:r>
              <a:rPr lang="pt-PT" sz="1200" b="1" dirty="0" err="1" smtClean="0">
                <a:solidFill>
                  <a:sysClr val="windowText" lastClr="000000"/>
                </a:solidFill>
              </a:rPr>
              <a:t>Projeto</a:t>
            </a:r>
            <a:r>
              <a:rPr lang="pt-PT" sz="1200" b="1" dirty="0" smtClean="0">
                <a:solidFill>
                  <a:sysClr val="windowText" lastClr="000000"/>
                </a:solidFill>
              </a:rPr>
              <a:t> artístico a partir da ‘Vila Medieval’ - </a:t>
            </a:r>
            <a:r>
              <a:rPr lang="pt-PT" sz="1200" b="1" dirty="0" smtClean="0"/>
              <a:t>NOVOS TEMPOS</a:t>
            </a:r>
            <a:endParaRPr lang="pt-PT" sz="1200" b="1" dirty="0">
              <a:solidFill>
                <a:sysClr val="windowText" lastClr="000000"/>
              </a:solidFill>
            </a:endParaRPr>
          </a:p>
        </p:txBody>
      </p:sp>
      <p:sp>
        <p:nvSpPr>
          <p:cNvPr id="69" name="AutoShape 6" descr="tile_paper_medgray.png"/>
          <p:cNvSpPr>
            <a:spLocks/>
          </p:cNvSpPr>
          <p:nvPr/>
        </p:nvSpPr>
        <p:spPr bwMode="auto">
          <a:xfrm>
            <a:off x="6495408" y="3825200"/>
            <a:ext cx="1962792" cy="718066"/>
          </a:xfrm>
          <a:prstGeom prst="roundRect">
            <a:avLst>
              <a:gd name="adj" fmla="val 27495"/>
            </a:avLst>
          </a:prstGeom>
          <a:solidFill>
            <a:schemeClr val="tx2">
              <a:lumMod val="40000"/>
              <a:lumOff val="60000"/>
              <a:alpha val="61000"/>
            </a:schemeClr>
          </a:solidFill>
          <a:ln w="12700" cap="flat" cmpd="sng">
            <a:noFill/>
            <a:prstDash val="solid"/>
            <a:miter lim="0"/>
            <a:headEnd/>
            <a:tailEnd/>
          </a:ln>
          <a:effectLst>
            <a:outerShdw dist="25400" dir="5400000" algn="ctr" rotWithShape="0">
              <a:srgbClr val="000000">
                <a:alpha val="50000"/>
              </a:srgbClr>
            </a:outerShdw>
          </a:effectLst>
        </p:spPr>
        <p:txBody>
          <a:bodyPr lIns="254000" tIns="254000" rIns="254000" bIns="254000" anchor="ctr"/>
          <a:lstStyle/>
          <a:p>
            <a:pPr algn="ctr"/>
            <a:r>
              <a:rPr lang="pt-PT" sz="1200" b="1" dirty="0" smtClean="0">
                <a:solidFill>
                  <a:sysClr val="windowText" lastClr="000000"/>
                </a:solidFill>
              </a:rPr>
              <a:t>Rota da Cultura: Património Material e Imaterial - PERCURSOS</a:t>
            </a:r>
            <a:endParaRPr lang="pt-PT" sz="1200" b="1" dirty="0">
              <a:solidFill>
                <a:sysClr val="windowText" lastClr="000000"/>
              </a:solidFill>
            </a:endParaRPr>
          </a:p>
        </p:txBody>
      </p:sp>
      <p:cxnSp>
        <p:nvCxnSpPr>
          <p:cNvPr id="71" name="Shape 76"/>
          <p:cNvCxnSpPr/>
          <p:nvPr/>
        </p:nvCxnSpPr>
        <p:spPr bwMode="auto">
          <a:xfrm rot="5400000">
            <a:off x="3507614" y="3511809"/>
            <a:ext cx="2128773" cy="228601"/>
          </a:xfrm>
          <a:prstGeom prst="bentConnector3">
            <a:avLst>
              <a:gd name="adj1" fmla="val 50000"/>
            </a:avLst>
          </a:prstGeom>
          <a:blipFill dpi="0" rotWithShape="0">
            <a:blip r:embed="rId3" cstate="print"/>
            <a:srcRect/>
            <a:tile tx="0" ty="0" sx="100000" sy="100000" flip="none" algn="tl"/>
          </a:blip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cxnSp>
      <p:cxnSp>
        <p:nvCxnSpPr>
          <p:cNvPr id="74" name="Shape 76"/>
          <p:cNvCxnSpPr>
            <a:endCxn id="25" idx="1"/>
          </p:cNvCxnSpPr>
          <p:nvPr/>
        </p:nvCxnSpPr>
        <p:spPr bwMode="auto">
          <a:xfrm rot="16200000" flipH="1">
            <a:off x="4277245" y="3269544"/>
            <a:ext cx="2650021" cy="1152335"/>
          </a:xfrm>
          <a:prstGeom prst="bentConnector2">
            <a:avLst/>
          </a:prstGeom>
          <a:blipFill dpi="0" rotWithShape="0">
            <a:blip r:embed="rId3" cstate="print"/>
            <a:srcRect/>
            <a:tile tx="0" ty="0" sx="100000" sy="100000" flip="none" algn="tl"/>
          </a:blipFill>
          <a:ln w="25400" cap="flat" cmpd="sng" algn="ctr">
            <a:solidFill>
              <a:srgbClr val="000000"/>
            </a:solidFill>
            <a:prstDash val="solid"/>
            <a:miter lim="0"/>
            <a:headEnd type="none" w="med" len="med"/>
            <a:tailEnd type="none" w="med" len="med"/>
          </a:ln>
          <a:effectLst>
            <a:outerShdw dist="25400" dir="5400000" algn="ctr" rotWithShape="0">
              <a:srgbClr val="000000">
                <a:alpha val="50000"/>
              </a:srgbClr>
            </a:outerShdw>
          </a:effectLst>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1874</TotalTime>
  <Words>1854</Words>
  <Application>Microsoft Macintosh PowerPoint</Application>
  <PresentationFormat>On-screen Show (4:3)</PresentationFormat>
  <Paragraphs>178</Paragraphs>
  <Slides>11</Slides>
  <Notes>5</Notes>
  <HiddenSlides>0</HiddenSlides>
  <MMClips>0</MMClips>
  <ScaleCrop>false</ScaleCrop>
  <HeadingPairs>
    <vt:vector size="6" baseType="variant">
      <vt:variant>
        <vt:lpstr>Design Template</vt:lpstr>
      </vt:variant>
      <vt:variant>
        <vt:i4>1</vt:i4>
      </vt:variant>
      <vt:variant>
        <vt:lpstr>Links</vt:lpstr>
      </vt:variant>
      <vt:variant>
        <vt:i4>1</vt:i4>
      </vt:variant>
      <vt:variant>
        <vt:lpstr>Slide Titles</vt:lpstr>
      </vt:variant>
      <vt:variant>
        <vt:i4>11</vt:i4>
      </vt:variant>
    </vt:vector>
  </HeadingPairs>
  <TitlesOfParts>
    <vt:vector size="13" baseType="lpstr">
      <vt:lpstr>Office Theme</vt:lpstr>
      <vt:lpstr>Macintosh HD:Users:lino:Desktop:Claudia:pos-doutoramento:Arteria :Reunio%CC%83es trabalho Cidades:Montemor:frame work construc%CC%A7a%CC%83o de projeto english.docx!OLE_LINK1</vt:lpstr>
      <vt:lpstr>Slide 1</vt:lpstr>
      <vt:lpstr>Slide 2</vt:lpstr>
      <vt:lpstr>Slide 3</vt:lpstr>
      <vt:lpstr>Slide 4</vt:lpstr>
      <vt:lpstr>Slide 5</vt:lpstr>
      <vt:lpstr>Slide 6</vt:lpstr>
      <vt:lpstr>Slide 7</vt:lpstr>
      <vt:lpstr>Main Sources of Information at regional and local level</vt:lpstr>
      <vt:lpstr>REFERENCES</vt:lpstr>
      <vt:lpstr>Slide 10</vt:lpstr>
      <vt:lpstr>Slide 11</vt:lpstr>
    </vt:vector>
  </TitlesOfParts>
  <Company>Lino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Projeto</dc:title>
  <dc:creator>Claudia Carvalho</dc:creator>
  <cp:lastModifiedBy>Claudia Carvalho</cp:lastModifiedBy>
  <cp:revision>40</cp:revision>
  <dcterms:created xsi:type="dcterms:W3CDTF">2017-06-13T14:20:18Z</dcterms:created>
  <dcterms:modified xsi:type="dcterms:W3CDTF">2017-06-13T14:20:57Z</dcterms:modified>
</cp:coreProperties>
</file>