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59" r:id="rId7"/>
    <p:sldId id="263" r:id="rId8"/>
    <p:sldId id="264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Destaqu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édio 3 - 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37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607B62-36A6-4DBC-82CA-6AE111FFAC2A}" type="doc">
      <dgm:prSet loTypeId="urn:microsoft.com/office/officeart/2005/8/layout/radial3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B889E221-E678-40AB-9383-628087A121C0}">
      <dgm:prSet phldrT="[Texto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pt-PT" sz="1800" b="1" dirty="0" err="1" smtClean="0"/>
            <a:t>Political</a:t>
          </a:r>
          <a:r>
            <a:rPr lang="pt-PT" sz="1800" b="1" dirty="0" smtClean="0"/>
            <a:t> </a:t>
          </a:r>
          <a:r>
            <a:rPr lang="pt-PT" sz="1800" b="1" dirty="0" err="1" smtClean="0"/>
            <a:t>and</a:t>
          </a:r>
          <a:r>
            <a:rPr lang="pt-PT" sz="1800" b="1" dirty="0" smtClean="0"/>
            <a:t> </a:t>
          </a:r>
          <a:r>
            <a:rPr lang="pt-PT" sz="1800" b="1" dirty="0" err="1" smtClean="0"/>
            <a:t>regulatory</a:t>
          </a:r>
          <a:r>
            <a:rPr lang="pt-PT" sz="1800" b="1" dirty="0" smtClean="0"/>
            <a:t> </a:t>
          </a:r>
          <a:r>
            <a:rPr lang="pt-PT" sz="1800" b="1" dirty="0" err="1" smtClean="0"/>
            <a:t>challenges</a:t>
          </a:r>
          <a:r>
            <a:rPr lang="pt-PT" sz="1800" b="1" dirty="0" smtClean="0"/>
            <a:t>/responses</a:t>
          </a:r>
          <a:endParaRPr lang="pt-PT" sz="1800" b="1" dirty="0"/>
        </a:p>
      </dgm:t>
    </dgm:pt>
    <dgm:pt modelId="{B843D4E9-C5CF-419F-B583-B1A4931A0E65}" type="parTrans" cxnId="{C0AECC5A-6B79-4CD6-A2A1-0088D2C36069}">
      <dgm:prSet/>
      <dgm:spPr/>
      <dgm:t>
        <a:bodyPr/>
        <a:lstStyle/>
        <a:p>
          <a:endParaRPr lang="pt-PT"/>
        </a:p>
      </dgm:t>
    </dgm:pt>
    <dgm:pt modelId="{46AB62A7-73F2-4207-9E69-D6674201D6C9}" type="sibTrans" cxnId="{C0AECC5A-6B79-4CD6-A2A1-0088D2C36069}">
      <dgm:prSet/>
      <dgm:spPr/>
      <dgm:t>
        <a:bodyPr/>
        <a:lstStyle/>
        <a:p>
          <a:endParaRPr lang="pt-PT"/>
        </a:p>
      </dgm:t>
    </dgm:pt>
    <dgm:pt modelId="{F69AED15-CA26-42AC-B12F-3F466A83C173}">
      <dgm:prSet phldrT="[Texto]" custT="1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pt-PT" sz="1800" b="1" dirty="0" err="1" smtClean="0"/>
            <a:t>Financialization</a:t>
          </a:r>
          <a:endParaRPr lang="pt-PT" sz="1800" b="1" dirty="0"/>
        </a:p>
      </dgm:t>
    </dgm:pt>
    <dgm:pt modelId="{1FD1F571-A260-40B5-80C6-4261D6E64D1E}" type="parTrans" cxnId="{8F31B402-443C-41D6-A4E4-AC0B39AF6D4D}">
      <dgm:prSet/>
      <dgm:spPr/>
      <dgm:t>
        <a:bodyPr/>
        <a:lstStyle/>
        <a:p>
          <a:endParaRPr lang="pt-PT"/>
        </a:p>
      </dgm:t>
    </dgm:pt>
    <dgm:pt modelId="{BEE29459-74B6-49E7-8CA4-F4778E6F54BF}" type="sibTrans" cxnId="{8F31B402-443C-41D6-A4E4-AC0B39AF6D4D}">
      <dgm:prSet/>
      <dgm:spPr/>
      <dgm:t>
        <a:bodyPr/>
        <a:lstStyle/>
        <a:p>
          <a:endParaRPr lang="pt-PT"/>
        </a:p>
      </dgm:t>
    </dgm:pt>
    <dgm:pt modelId="{B5965D95-B63E-4588-A136-9705A270F630}">
      <dgm:prSet phldrT="[Tex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pt-PT" b="1" dirty="0" smtClean="0"/>
            <a:t>Individual </a:t>
          </a:r>
          <a:r>
            <a:rPr lang="pt-PT" b="1" dirty="0" err="1" smtClean="0"/>
            <a:t>contraints</a:t>
          </a:r>
          <a:r>
            <a:rPr lang="pt-PT" b="1" dirty="0" smtClean="0"/>
            <a:t> in </a:t>
          </a:r>
          <a:r>
            <a:rPr lang="pt-PT" b="1" dirty="0" err="1" smtClean="0"/>
            <a:t>decision</a:t>
          </a:r>
          <a:r>
            <a:rPr lang="pt-PT" b="1" dirty="0" smtClean="0"/>
            <a:t> </a:t>
          </a:r>
          <a:r>
            <a:rPr lang="pt-PT" b="1" dirty="0" err="1" smtClean="0"/>
            <a:t>making</a:t>
          </a:r>
          <a:r>
            <a:rPr lang="pt-PT" b="1" dirty="0" smtClean="0"/>
            <a:t> </a:t>
          </a:r>
          <a:r>
            <a:rPr lang="pt-PT" b="1" dirty="0" err="1" smtClean="0"/>
            <a:t>process</a:t>
          </a:r>
          <a:endParaRPr lang="pt-PT" b="1" dirty="0"/>
        </a:p>
      </dgm:t>
    </dgm:pt>
    <dgm:pt modelId="{5BD9E761-9BCC-430D-AFF3-9F62C437892D}" type="parTrans" cxnId="{05590E4F-6710-4DD5-A2C2-3EAE47CE52C2}">
      <dgm:prSet/>
      <dgm:spPr/>
      <dgm:t>
        <a:bodyPr/>
        <a:lstStyle/>
        <a:p>
          <a:endParaRPr lang="pt-PT"/>
        </a:p>
      </dgm:t>
    </dgm:pt>
    <dgm:pt modelId="{EFFAF44C-AD23-444B-BBAE-6C35D950795D}" type="sibTrans" cxnId="{05590E4F-6710-4DD5-A2C2-3EAE47CE52C2}">
      <dgm:prSet/>
      <dgm:spPr/>
      <dgm:t>
        <a:bodyPr/>
        <a:lstStyle/>
        <a:p>
          <a:endParaRPr lang="pt-PT"/>
        </a:p>
      </dgm:t>
    </dgm:pt>
    <dgm:pt modelId="{549E8BFA-D61B-4467-961E-16B74676FFA9}">
      <dgm:prSet phldrT="[Tex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pt-PT" b="1" dirty="0" err="1" smtClean="0"/>
            <a:t>Contract</a:t>
          </a:r>
          <a:r>
            <a:rPr lang="pt-PT" b="1" dirty="0" smtClean="0"/>
            <a:t> </a:t>
          </a:r>
          <a:r>
            <a:rPr lang="pt-PT" b="1" dirty="0" err="1" smtClean="0"/>
            <a:t>Law</a:t>
          </a:r>
          <a:r>
            <a:rPr lang="pt-PT" b="1" dirty="0" smtClean="0"/>
            <a:t> </a:t>
          </a:r>
          <a:r>
            <a:rPr lang="pt-PT" b="1" dirty="0" err="1" smtClean="0"/>
            <a:t>Principles</a:t>
          </a:r>
          <a:r>
            <a:rPr lang="pt-PT" b="1" dirty="0" smtClean="0"/>
            <a:t>  </a:t>
          </a:r>
          <a:r>
            <a:rPr lang="pt-PT" b="1" dirty="0" err="1" smtClean="0"/>
            <a:t>and</a:t>
          </a:r>
          <a:r>
            <a:rPr lang="pt-PT" b="1" dirty="0" smtClean="0"/>
            <a:t> Legal/Judicial </a:t>
          </a:r>
          <a:r>
            <a:rPr lang="pt-PT" b="1" dirty="0" err="1" smtClean="0"/>
            <a:t>culture</a:t>
          </a:r>
          <a:endParaRPr lang="pt-PT" b="1" dirty="0"/>
        </a:p>
      </dgm:t>
    </dgm:pt>
    <dgm:pt modelId="{E1617BCD-A457-459E-BAC5-39AE076216B4}" type="parTrans" cxnId="{171E4728-1D12-4220-A428-19C3B6F0390C}">
      <dgm:prSet/>
      <dgm:spPr/>
      <dgm:t>
        <a:bodyPr/>
        <a:lstStyle/>
        <a:p>
          <a:endParaRPr lang="pt-PT"/>
        </a:p>
      </dgm:t>
    </dgm:pt>
    <dgm:pt modelId="{041365CA-037C-4FD6-A84C-66F603072C07}" type="sibTrans" cxnId="{171E4728-1D12-4220-A428-19C3B6F0390C}">
      <dgm:prSet/>
      <dgm:spPr/>
      <dgm:t>
        <a:bodyPr/>
        <a:lstStyle/>
        <a:p>
          <a:endParaRPr lang="pt-PT"/>
        </a:p>
      </dgm:t>
    </dgm:pt>
    <dgm:pt modelId="{E45A0AAE-81B3-4AA3-B76E-18107A36F5DB}">
      <dgm:prSet phldrT="[Tex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pt-PT" b="1" dirty="0" err="1" smtClean="0"/>
            <a:t>Welfare</a:t>
          </a:r>
          <a:r>
            <a:rPr lang="pt-PT" b="1" dirty="0" smtClean="0"/>
            <a:t> </a:t>
          </a:r>
          <a:r>
            <a:rPr lang="pt-PT" b="1" dirty="0" err="1" smtClean="0"/>
            <a:t>State</a:t>
          </a:r>
          <a:r>
            <a:rPr lang="pt-PT" b="1" dirty="0" smtClean="0"/>
            <a:t> </a:t>
          </a:r>
        </a:p>
        <a:p>
          <a:r>
            <a:rPr lang="pt-PT" b="1" dirty="0" err="1" smtClean="0"/>
            <a:t>shrinkage</a:t>
          </a:r>
          <a:endParaRPr lang="pt-PT" b="1" dirty="0"/>
        </a:p>
      </dgm:t>
    </dgm:pt>
    <dgm:pt modelId="{9C97D0C3-FD27-46CC-8D44-F24787DD79E8}" type="parTrans" cxnId="{D65BE624-6776-445C-B465-9BF86717D396}">
      <dgm:prSet/>
      <dgm:spPr/>
      <dgm:t>
        <a:bodyPr/>
        <a:lstStyle/>
        <a:p>
          <a:endParaRPr lang="pt-PT"/>
        </a:p>
      </dgm:t>
    </dgm:pt>
    <dgm:pt modelId="{96D12D4E-C67D-4ABA-89A8-7E64A4EDDA5C}" type="sibTrans" cxnId="{D65BE624-6776-445C-B465-9BF86717D396}">
      <dgm:prSet/>
      <dgm:spPr/>
      <dgm:t>
        <a:bodyPr/>
        <a:lstStyle/>
        <a:p>
          <a:endParaRPr lang="pt-PT"/>
        </a:p>
      </dgm:t>
    </dgm:pt>
    <dgm:pt modelId="{8B009754-AD77-46A2-9E1B-8C9DF160B54F}" type="pres">
      <dgm:prSet presAssocID="{35607B62-36A6-4DBC-82CA-6AE111FFAC2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435A9556-AD0C-4D74-9880-DD95C7C5BA29}" type="pres">
      <dgm:prSet presAssocID="{35607B62-36A6-4DBC-82CA-6AE111FFAC2A}" presName="radial" presStyleCnt="0">
        <dgm:presLayoutVars>
          <dgm:animLvl val="ctr"/>
        </dgm:presLayoutVars>
      </dgm:prSet>
      <dgm:spPr/>
    </dgm:pt>
    <dgm:pt modelId="{35977918-C733-44DC-9D55-26E5E5AF6D41}" type="pres">
      <dgm:prSet presAssocID="{B889E221-E678-40AB-9383-628087A121C0}" presName="centerShape" presStyleLbl="vennNode1" presStyleIdx="0" presStyleCnt="5" custScaleX="109666" custScaleY="81195"/>
      <dgm:spPr/>
      <dgm:t>
        <a:bodyPr/>
        <a:lstStyle/>
        <a:p>
          <a:endParaRPr lang="pt-PT"/>
        </a:p>
      </dgm:t>
    </dgm:pt>
    <dgm:pt modelId="{AB296E65-F72F-4184-BD26-71F41C423EBA}" type="pres">
      <dgm:prSet presAssocID="{F69AED15-CA26-42AC-B12F-3F466A83C173}" presName="node" presStyleLbl="vennNode1" presStyleIdx="1" presStyleCnt="5" custScaleX="245768" custScaleY="74517" custRadScaleRad="75005" custRadScaleInc="49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186F178-CDCF-47A0-95FD-F171AC541789}" type="pres">
      <dgm:prSet presAssocID="{B5965D95-B63E-4588-A136-9705A270F630}" presName="node" presStyleLbl="vennNode1" presStyleIdx="2" presStyleCnt="5" custScaleX="186266" custScaleY="92240" custRadScaleRad="135933" custRadScaleInc="35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4207806-8001-45D6-8349-5685DB5F6F26}" type="pres">
      <dgm:prSet presAssocID="{549E8BFA-D61B-4467-961E-16B74676FFA9}" presName="node" presStyleLbl="vennNode1" presStyleIdx="3" presStyleCnt="5" custScaleX="241949" custRadScaleRad="86837" custRadScaleInc="-225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3C248E-E4A9-4CE1-90CC-EC6FCD5F9329}" type="pres">
      <dgm:prSet presAssocID="{E45A0AAE-81B3-4AA3-B76E-18107A36F5DB}" presName="node" presStyleLbl="vennNode1" presStyleIdx="4" presStyleCnt="5" custScaleX="197423" custScaleY="79463" custRadScaleRad="140624" custRadScaleInc="-170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6D248E2C-BEC3-437C-AA4D-C89F3CB21D89}" type="presOf" srcId="{F69AED15-CA26-42AC-B12F-3F466A83C173}" destId="{AB296E65-F72F-4184-BD26-71F41C423EBA}" srcOrd="0" destOrd="0" presId="urn:microsoft.com/office/officeart/2005/8/layout/radial3"/>
    <dgm:cxn modelId="{65BA9AE3-0D88-4EF5-AC01-15567A6BA213}" type="presOf" srcId="{35607B62-36A6-4DBC-82CA-6AE111FFAC2A}" destId="{8B009754-AD77-46A2-9E1B-8C9DF160B54F}" srcOrd="0" destOrd="0" presId="urn:microsoft.com/office/officeart/2005/8/layout/radial3"/>
    <dgm:cxn modelId="{B1299014-6A63-47A8-B6FE-4EDB1580A738}" type="presOf" srcId="{B5965D95-B63E-4588-A136-9705A270F630}" destId="{0186F178-CDCF-47A0-95FD-F171AC541789}" srcOrd="0" destOrd="0" presId="urn:microsoft.com/office/officeart/2005/8/layout/radial3"/>
    <dgm:cxn modelId="{C0AECC5A-6B79-4CD6-A2A1-0088D2C36069}" srcId="{35607B62-36A6-4DBC-82CA-6AE111FFAC2A}" destId="{B889E221-E678-40AB-9383-628087A121C0}" srcOrd="0" destOrd="0" parTransId="{B843D4E9-C5CF-419F-B583-B1A4931A0E65}" sibTransId="{46AB62A7-73F2-4207-9E69-D6674201D6C9}"/>
    <dgm:cxn modelId="{05590E4F-6710-4DD5-A2C2-3EAE47CE52C2}" srcId="{B889E221-E678-40AB-9383-628087A121C0}" destId="{B5965D95-B63E-4588-A136-9705A270F630}" srcOrd="1" destOrd="0" parTransId="{5BD9E761-9BCC-430D-AFF3-9F62C437892D}" sibTransId="{EFFAF44C-AD23-444B-BBAE-6C35D950795D}"/>
    <dgm:cxn modelId="{D65BE624-6776-445C-B465-9BF86717D396}" srcId="{B889E221-E678-40AB-9383-628087A121C0}" destId="{E45A0AAE-81B3-4AA3-B76E-18107A36F5DB}" srcOrd="3" destOrd="0" parTransId="{9C97D0C3-FD27-46CC-8D44-F24787DD79E8}" sibTransId="{96D12D4E-C67D-4ABA-89A8-7E64A4EDDA5C}"/>
    <dgm:cxn modelId="{4D554317-F712-43EF-9C91-41D6F2930C11}" type="presOf" srcId="{549E8BFA-D61B-4467-961E-16B74676FFA9}" destId="{D4207806-8001-45D6-8349-5685DB5F6F26}" srcOrd="0" destOrd="0" presId="urn:microsoft.com/office/officeart/2005/8/layout/radial3"/>
    <dgm:cxn modelId="{06E2E60A-9224-41FF-9229-49B42DFA47D3}" type="presOf" srcId="{E45A0AAE-81B3-4AA3-B76E-18107A36F5DB}" destId="{363C248E-E4A9-4CE1-90CC-EC6FCD5F9329}" srcOrd="0" destOrd="0" presId="urn:microsoft.com/office/officeart/2005/8/layout/radial3"/>
    <dgm:cxn modelId="{39E4439B-F3E8-4BD3-AA89-A3DBDBDD3AB3}" type="presOf" srcId="{B889E221-E678-40AB-9383-628087A121C0}" destId="{35977918-C733-44DC-9D55-26E5E5AF6D41}" srcOrd="0" destOrd="0" presId="urn:microsoft.com/office/officeart/2005/8/layout/radial3"/>
    <dgm:cxn modelId="{171E4728-1D12-4220-A428-19C3B6F0390C}" srcId="{B889E221-E678-40AB-9383-628087A121C0}" destId="{549E8BFA-D61B-4467-961E-16B74676FFA9}" srcOrd="2" destOrd="0" parTransId="{E1617BCD-A457-459E-BAC5-39AE076216B4}" sibTransId="{041365CA-037C-4FD6-A84C-66F603072C07}"/>
    <dgm:cxn modelId="{8F31B402-443C-41D6-A4E4-AC0B39AF6D4D}" srcId="{B889E221-E678-40AB-9383-628087A121C0}" destId="{F69AED15-CA26-42AC-B12F-3F466A83C173}" srcOrd="0" destOrd="0" parTransId="{1FD1F571-A260-40B5-80C6-4261D6E64D1E}" sibTransId="{BEE29459-74B6-49E7-8CA4-F4778E6F54BF}"/>
    <dgm:cxn modelId="{C589998A-03FB-435B-84B9-9187F603DBD6}" type="presParOf" srcId="{8B009754-AD77-46A2-9E1B-8C9DF160B54F}" destId="{435A9556-AD0C-4D74-9880-DD95C7C5BA29}" srcOrd="0" destOrd="0" presId="urn:microsoft.com/office/officeart/2005/8/layout/radial3"/>
    <dgm:cxn modelId="{EFEB94C1-6217-4FDA-B351-F47DAC423E92}" type="presParOf" srcId="{435A9556-AD0C-4D74-9880-DD95C7C5BA29}" destId="{35977918-C733-44DC-9D55-26E5E5AF6D41}" srcOrd="0" destOrd="0" presId="urn:microsoft.com/office/officeart/2005/8/layout/radial3"/>
    <dgm:cxn modelId="{20BD2E1D-77F6-4673-92B5-9A5F1B9D6960}" type="presParOf" srcId="{435A9556-AD0C-4D74-9880-DD95C7C5BA29}" destId="{AB296E65-F72F-4184-BD26-71F41C423EBA}" srcOrd="1" destOrd="0" presId="urn:microsoft.com/office/officeart/2005/8/layout/radial3"/>
    <dgm:cxn modelId="{203FF70C-50FC-4129-A21D-DD6CD52CAC9F}" type="presParOf" srcId="{435A9556-AD0C-4D74-9880-DD95C7C5BA29}" destId="{0186F178-CDCF-47A0-95FD-F171AC541789}" srcOrd="2" destOrd="0" presId="urn:microsoft.com/office/officeart/2005/8/layout/radial3"/>
    <dgm:cxn modelId="{842A8041-0A29-4B4A-AEAA-432683DB6533}" type="presParOf" srcId="{435A9556-AD0C-4D74-9880-DD95C7C5BA29}" destId="{D4207806-8001-45D6-8349-5685DB5F6F26}" srcOrd="3" destOrd="0" presId="urn:microsoft.com/office/officeart/2005/8/layout/radial3"/>
    <dgm:cxn modelId="{6C2C8CC2-3E39-4AF4-87C7-2475AFFF6331}" type="presParOf" srcId="{435A9556-AD0C-4D74-9880-DD95C7C5BA29}" destId="{363C248E-E4A9-4CE1-90CC-EC6FCD5F932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77918-C733-44DC-9D55-26E5E5AF6D41}">
      <dsp:nvSpPr>
        <dsp:cNvPr id="0" name=""/>
        <dsp:cNvSpPr/>
      </dsp:nvSpPr>
      <dsp:spPr>
        <a:xfrm>
          <a:off x="2945967" y="1296139"/>
          <a:ext cx="3066190" cy="2270159"/>
        </a:xfrm>
        <a:prstGeom prst="ellipse">
          <a:avLst/>
        </a:prstGeom>
        <a:solidFill>
          <a:srgbClr val="C00000">
            <a:alpha val="50000"/>
          </a:srgb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err="1" smtClean="0"/>
            <a:t>Political</a:t>
          </a:r>
          <a:r>
            <a:rPr lang="pt-PT" sz="1800" b="1" kern="1200" dirty="0" smtClean="0"/>
            <a:t> </a:t>
          </a:r>
          <a:r>
            <a:rPr lang="pt-PT" sz="1800" b="1" kern="1200" dirty="0" err="1" smtClean="0"/>
            <a:t>and</a:t>
          </a:r>
          <a:r>
            <a:rPr lang="pt-PT" sz="1800" b="1" kern="1200" dirty="0" smtClean="0"/>
            <a:t> </a:t>
          </a:r>
          <a:r>
            <a:rPr lang="pt-PT" sz="1800" b="1" kern="1200" dirty="0" err="1" smtClean="0"/>
            <a:t>regulatory</a:t>
          </a:r>
          <a:r>
            <a:rPr lang="pt-PT" sz="1800" b="1" kern="1200" dirty="0" smtClean="0"/>
            <a:t> </a:t>
          </a:r>
          <a:r>
            <a:rPr lang="pt-PT" sz="1800" b="1" kern="1200" dirty="0" err="1" smtClean="0"/>
            <a:t>challenges</a:t>
          </a:r>
          <a:r>
            <a:rPr lang="pt-PT" sz="1800" b="1" kern="1200" dirty="0" smtClean="0"/>
            <a:t>/responses</a:t>
          </a:r>
          <a:endParaRPr lang="pt-PT" sz="1800" b="1" kern="1200" dirty="0"/>
        </a:p>
      </dsp:txBody>
      <dsp:txXfrm>
        <a:off x="3395000" y="1628596"/>
        <a:ext cx="2168124" cy="1605245"/>
      </dsp:txXfrm>
    </dsp:sp>
    <dsp:sp modelId="{AB296E65-F72F-4184-BD26-71F41C423EBA}">
      <dsp:nvSpPr>
        <dsp:cNvPr id="0" name=""/>
        <dsp:cNvSpPr/>
      </dsp:nvSpPr>
      <dsp:spPr>
        <a:xfrm>
          <a:off x="2771802" y="544709"/>
          <a:ext cx="3435757" cy="1041723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err="1" smtClean="0"/>
            <a:t>Financialization</a:t>
          </a:r>
          <a:endParaRPr lang="pt-PT" sz="1800" b="1" kern="1200" dirty="0"/>
        </a:p>
      </dsp:txBody>
      <dsp:txXfrm>
        <a:off x="3274957" y="697266"/>
        <a:ext cx="2429447" cy="736609"/>
      </dsp:txXfrm>
    </dsp:sp>
    <dsp:sp modelId="{0186F178-CDCF-47A0-95FD-F171AC541789}">
      <dsp:nvSpPr>
        <dsp:cNvPr id="0" name=""/>
        <dsp:cNvSpPr/>
      </dsp:nvSpPr>
      <dsp:spPr>
        <a:xfrm>
          <a:off x="5652119" y="1800200"/>
          <a:ext cx="2603938" cy="1289485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Individual </a:t>
          </a:r>
          <a:r>
            <a:rPr lang="pt-PT" sz="1600" b="1" kern="1200" dirty="0" err="1" smtClean="0"/>
            <a:t>contraints</a:t>
          </a:r>
          <a:r>
            <a:rPr lang="pt-PT" sz="1600" b="1" kern="1200" dirty="0" smtClean="0"/>
            <a:t> in </a:t>
          </a:r>
          <a:r>
            <a:rPr lang="pt-PT" sz="1600" b="1" kern="1200" dirty="0" err="1" smtClean="0"/>
            <a:t>decision</a:t>
          </a:r>
          <a:r>
            <a:rPr lang="pt-PT" sz="1600" b="1" kern="1200" dirty="0" smtClean="0"/>
            <a:t> </a:t>
          </a:r>
          <a:r>
            <a:rPr lang="pt-PT" sz="1600" b="1" kern="1200" dirty="0" err="1" smtClean="0"/>
            <a:t>making</a:t>
          </a:r>
          <a:r>
            <a:rPr lang="pt-PT" sz="1600" b="1" kern="1200" dirty="0" smtClean="0"/>
            <a:t> </a:t>
          </a:r>
          <a:r>
            <a:rPr lang="pt-PT" sz="1600" b="1" kern="1200" dirty="0" err="1" smtClean="0"/>
            <a:t>process</a:t>
          </a:r>
          <a:endParaRPr lang="pt-PT" sz="1600" b="1" kern="1200" dirty="0"/>
        </a:p>
      </dsp:txBody>
      <dsp:txXfrm>
        <a:off x="6033457" y="1989041"/>
        <a:ext cx="1841262" cy="911803"/>
      </dsp:txXfrm>
    </dsp:sp>
    <dsp:sp modelId="{D4207806-8001-45D6-8349-5685DB5F6F26}">
      <dsp:nvSpPr>
        <dsp:cNvPr id="0" name=""/>
        <dsp:cNvSpPr/>
      </dsp:nvSpPr>
      <dsp:spPr>
        <a:xfrm>
          <a:off x="2843797" y="3312371"/>
          <a:ext cx="3382369" cy="1397967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err="1" smtClean="0"/>
            <a:t>Contract</a:t>
          </a:r>
          <a:r>
            <a:rPr lang="pt-PT" sz="1600" b="1" kern="1200" dirty="0" smtClean="0"/>
            <a:t> </a:t>
          </a:r>
          <a:r>
            <a:rPr lang="pt-PT" sz="1600" b="1" kern="1200" dirty="0" err="1" smtClean="0"/>
            <a:t>Law</a:t>
          </a:r>
          <a:r>
            <a:rPr lang="pt-PT" sz="1600" b="1" kern="1200" dirty="0" smtClean="0"/>
            <a:t> </a:t>
          </a:r>
          <a:r>
            <a:rPr lang="pt-PT" sz="1600" b="1" kern="1200" dirty="0" err="1" smtClean="0"/>
            <a:t>Principles</a:t>
          </a:r>
          <a:r>
            <a:rPr lang="pt-PT" sz="1600" b="1" kern="1200" dirty="0" smtClean="0"/>
            <a:t>  </a:t>
          </a:r>
          <a:r>
            <a:rPr lang="pt-PT" sz="1600" b="1" kern="1200" dirty="0" err="1" smtClean="0"/>
            <a:t>and</a:t>
          </a:r>
          <a:r>
            <a:rPr lang="pt-PT" sz="1600" b="1" kern="1200" dirty="0" smtClean="0"/>
            <a:t> Legal/Judicial </a:t>
          </a:r>
          <a:r>
            <a:rPr lang="pt-PT" sz="1600" b="1" kern="1200" dirty="0" err="1" smtClean="0"/>
            <a:t>culture</a:t>
          </a:r>
          <a:endParaRPr lang="pt-PT" sz="1600" b="1" kern="1200" dirty="0"/>
        </a:p>
      </dsp:txBody>
      <dsp:txXfrm>
        <a:off x="3339133" y="3517099"/>
        <a:ext cx="2391697" cy="988511"/>
      </dsp:txXfrm>
    </dsp:sp>
    <dsp:sp modelId="{363C248E-E4A9-4CE1-90CC-EC6FCD5F9329}">
      <dsp:nvSpPr>
        <dsp:cNvPr id="0" name=""/>
        <dsp:cNvSpPr/>
      </dsp:nvSpPr>
      <dsp:spPr>
        <a:xfrm>
          <a:off x="539545" y="1944231"/>
          <a:ext cx="2759909" cy="1110867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err="1" smtClean="0"/>
            <a:t>Welfare</a:t>
          </a:r>
          <a:r>
            <a:rPr lang="pt-PT" sz="1600" b="1" kern="1200" dirty="0" smtClean="0"/>
            <a:t> </a:t>
          </a:r>
          <a:r>
            <a:rPr lang="pt-PT" sz="1600" b="1" kern="1200" dirty="0" err="1" smtClean="0"/>
            <a:t>State</a:t>
          </a:r>
          <a:r>
            <a:rPr lang="pt-PT" sz="1600" b="1" kern="1200" dirty="0" smtClean="0"/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err="1" smtClean="0"/>
            <a:t>shrinkage</a:t>
          </a:r>
          <a:endParaRPr lang="pt-PT" sz="1600" b="1" kern="1200" dirty="0"/>
        </a:p>
      </dsp:txBody>
      <dsp:txXfrm>
        <a:off x="943724" y="2106914"/>
        <a:ext cx="1951551" cy="785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A6045-FA94-4BEA-8231-FE51999BE11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7F06E-8BE5-497D-956F-60A86741C84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435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7F06E-8BE5-497D-956F-60A86741C848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798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864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  <p:pic>
        <p:nvPicPr>
          <p:cNvPr id="1027" name="Picture 3" descr="D:\Header---P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14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logos CES horizonta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869024"/>
            <a:ext cx="1864816" cy="73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ces\behave\header_left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3528384" cy="14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468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3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581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413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6739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971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1518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89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428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F5903-1939-48E6-AFD9-CA5792F50585}" type="datetimeFigureOut">
              <a:rPr lang="pt-PT" smtClean="0"/>
              <a:t>21/01/2014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B1093-8A64-49A0-ACD0-9D7277BBDAE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963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ces\behave\Materiais Behave\Materiais Behave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925" y="-73074"/>
            <a:ext cx="4711925" cy="20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ces\logos\logos CES\logo_ces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119"/>
            <a:ext cx="1813493" cy="133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ces\behave\log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6019543"/>
            <a:ext cx="8736293" cy="64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/>
          <p:cNvSpPr>
            <a:spLocks noGrp="1"/>
          </p:cNvSpPr>
          <p:nvPr/>
        </p:nvSpPr>
        <p:spPr>
          <a:xfrm>
            <a:off x="248874" y="2335083"/>
            <a:ext cx="8646252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i="1" dirty="0">
                <a:solidFill>
                  <a:schemeClr val="bg1">
                    <a:lumMod val="50000"/>
                  </a:schemeClr>
                </a:solidFill>
              </a:rPr>
              <a:t>Regulatory framework to tackle household financial </a:t>
            </a:r>
            <a:r>
              <a:rPr lang="en-GB" sz="2400" b="1" i="1" dirty="0" smtClean="0">
                <a:solidFill>
                  <a:schemeClr val="bg1">
                    <a:lumMod val="50000"/>
                  </a:schemeClr>
                </a:solidFill>
              </a:rPr>
              <a:t>distress</a:t>
            </a:r>
          </a:p>
          <a:p>
            <a:r>
              <a:rPr lang="en-GB" sz="2000" b="1" i="1" dirty="0" smtClean="0">
                <a:solidFill>
                  <a:schemeClr val="bg1">
                    <a:lumMod val="50000"/>
                  </a:schemeClr>
                </a:solidFill>
              </a:rPr>
              <a:t>Catarina </a:t>
            </a:r>
            <a:r>
              <a:rPr lang="en-GB" sz="2000" b="1" i="1" dirty="0" err="1" smtClean="0">
                <a:solidFill>
                  <a:schemeClr val="bg1">
                    <a:lumMod val="50000"/>
                  </a:schemeClr>
                </a:solidFill>
              </a:rPr>
              <a:t>Frade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 (FEUC &amp; CES)</a:t>
            </a:r>
          </a:p>
          <a:p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</a:rPr>
              <a:t>BEHAVE International Conference</a:t>
            </a:r>
          </a:p>
          <a:p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</a:rPr>
              <a:t>Households in the Financial Crisis: Consumer credit and policy</a:t>
            </a:r>
          </a:p>
          <a:p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</a:rPr>
              <a:t>Lisbon, January 17, 2014</a:t>
            </a:r>
          </a:p>
          <a:p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pt-PT" sz="2000" dirty="0" smtClean="0"/>
          </a:p>
          <a:p>
            <a:pPr marL="0" indent="0">
              <a:buNone/>
            </a:pPr>
            <a:endParaRPr lang="pt-PT" sz="1900" dirty="0" smtClean="0"/>
          </a:p>
          <a:p>
            <a:pPr marL="457200" indent="-457200">
              <a:buFont typeface="+mj-lt"/>
              <a:buAutoNum type="arabicPeriod"/>
            </a:pPr>
            <a:endParaRPr lang="pt-PT" sz="2200" dirty="0" smtClean="0"/>
          </a:p>
          <a:p>
            <a:pPr marL="457200" indent="-457200">
              <a:buFont typeface="+mj-lt"/>
              <a:buAutoNum type="arabicPeriod"/>
            </a:pPr>
            <a:endParaRPr lang="pt-PT" sz="1900" dirty="0" smtClean="0"/>
          </a:p>
          <a:p>
            <a:pPr marL="0" indent="0">
              <a:buNone/>
            </a:pPr>
            <a:endParaRPr lang="pt-PT" sz="2200" dirty="0" smtClean="0"/>
          </a:p>
        </p:txBody>
      </p:sp>
      <p:sp>
        <p:nvSpPr>
          <p:cNvPr id="2" name="CaixaDeTexto 1"/>
          <p:cNvSpPr txBox="1"/>
          <p:nvPr/>
        </p:nvSpPr>
        <p:spPr>
          <a:xfrm flipH="1">
            <a:off x="2601495" y="1844824"/>
            <a:ext cx="2114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77387520"/>
              </p:ext>
            </p:extLst>
          </p:nvPr>
        </p:nvGraphicFramePr>
        <p:xfrm>
          <a:off x="0" y="1484784"/>
          <a:ext cx="888014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ângulo 4"/>
          <p:cNvSpPr/>
          <p:nvPr/>
        </p:nvSpPr>
        <p:spPr>
          <a:xfrm>
            <a:off x="3419872" y="548680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Policy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regulation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crossroads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</p:txBody>
      </p:sp>
      <p:sp>
        <p:nvSpPr>
          <p:cNvPr id="7" name="Rectângulo 6"/>
          <p:cNvSpPr/>
          <p:nvPr/>
        </p:nvSpPr>
        <p:spPr>
          <a:xfrm>
            <a:off x="3707904" y="548680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Contract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Law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Principles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/Legal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Judicial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culture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1484784"/>
            <a:ext cx="65527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t-PT" sz="2400" b="1" dirty="0" err="1" smtClean="0">
                <a:solidFill>
                  <a:srgbClr val="C00000"/>
                </a:solidFill>
              </a:rPr>
              <a:t>Relevant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contract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law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principles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and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duties</a:t>
            </a:r>
            <a:r>
              <a:rPr lang="pt-PT" sz="2400" b="1" dirty="0" smtClean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000" dirty="0" err="1" smtClean="0"/>
              <a:t>The</a:t>
            </a:r>
            <a:r>
              <a:rPr lang="pt-PT" sz="2000" dirty="0" smtClean="0"/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pacta</a:t>
            </a:r>
            <a:r>
              <a:rPr lang="pt-PT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sunt</a:t>
            </a:r>
            <a:r>
              <a:rPr lang="pt-PT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servanda</a:t>
            </a:r>
            <a:r>
              <a:rPr lang="pt-PT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principle</a:t>
            </a:r>
            <a:r>
              <a:rPr lang="pt-PT" sz="20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dirty="0" smtClean="0"/>
              <a:t>(</a:t>
            </a:r>
            <a:r>
              <a:rPr lang="pt-PT" dirty="0" err="1" smtClean="0"/>
              <a:t>contracts</a:t>
            </a:r>
            <a:r>
              <a:rPr lang="pt-PT" dirty="0" smtClean="0"/>
              <a:t> are to </a:t>
            </a:r>
            <a:r>
              <a:rPr lang="pt-PT" dirty="0" err="1" smtClean="0"/>
              <a:t>be</a:t>
            </a:r>
            <a:r>
              <a:rPr lang="pt-PT" dirty="0" smtClean="0"/>
              <a:t> </a:t>
            </a:r>
            <a:r>
              <a:rPr lang="pt-PT" dirty="0" err="1" smtClean="0"/>
              <a:t>honored</a:t>
            </a:r>
            <a:r>
              <a:rPr lang="pt-PT" sz="2000" dirty="0" smtClean="0"/>
              <a:t>) as </a:t>
            </a:r>
            <a:r>
              <a:rPr lang="pt-PT" sz="2000" dirty="0" err="1" smtClean="0"/>
              <a:t>the</a:t>
            </a:r>
            <a:r>
              <a:rPr lang="pt-PT" sz="2000" dirty="0" smtClean="0"/>
              <a:t> legal </a:t>
            </a:r>
            <a:r>
              <a:rPr lang="pt-PT" sz="2000" dirty="0" err="1" smtClean="0"/>
              <a:t>ground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the</a:t>
            </a:r>
            <a:r>
              <a:rPr lang="pt-PT" sz="2000" dirty="0" smtClean="0"/>
              <a:t> </a:t>
            </a:r>
            <a:r>
              <a:rPr lang="pt-PT" sz="2000" dirty="0" err="1" smtClean="0"/>
              <a:t>capitalist</a:t>
            </a:r>
            <a:r>
              <a:rPr lang="pt-PT" sz="2000" dirty="0" smtClean="0"/>
              <a:t> </a:t>
            </a:r>
            <a:r>
              <a:rPr lang="pt-PT" sz="2000" dirty="0" err="1" smtClean="0"/>
              <a:t>economy</a:t>
            </a:r>
            <a:r>
              <a:rPr lang="pt-PT" sz="2000" dirty="0" smtClean="0"/>
              <a:t> 	        </a:t>
            </a:r>
            <a:r>
              <a:rPr lang="pt-PT" sz="2000" dirty="0" err="1" smtClean="0">
                <a:solidFill>
                  <a:srgbClr val="C00000"/>
                </a:solidFill>
              </a:rPr>
              <a:t>certitude</a:t>
            </a:r>
            <a:r>
              <a:rPr lang="pt-PT" sz="2000" dirty="0" smtClean="0">
                <a:solidFill>
                  <a:srgbClr val="C00000"/>
                </a:solidFill>
              </a:rPr>
              <a:t>, </a:t>
            </a:r>
            <a:r>
              <a:rPr lang="pt-PT" sz="2000" dirty="0" err="1" smtClean="0">
                <a:solidFill>
                  <a:srgbClr val="C00000"/>
                </a:solidFill>
              </a:rPr>
              <a:t>stability</a:t>
            </a:r>
            <a:r>
              <a:rPr lang="pt-PT" sz="2000" dirty="0" smtClean="0"/>
              <a:t> </a:t>
            </a:r>
            <a:r>
              <a:rPr lang="pt-PT" sz="2000" dirty="0" err="1">
                <a:solidFill>
                  <a:srgbClr val="C00000"/>
                </a:solidFill>
              </a:rPr>
              <a:t>and</a:t>
            </a:r>
            <a:r>
              <a:rPr lang="pt-PT" sz="2000" dirty="0">
                <a:solidFill>
                  <a:srgbClr val="C00000"/>
                </a:solidFill>
              </a:rPr>
              <a:t> </a:t>
            </a:r>
            <a:r>
              <a:rPr lang="pt-PT" sz="2000" dirty="0" err="1" smtClean="0">
                <a:solidFill>
                  <a:srgbClr val="C00000"/>
                </a:solidFill>
              </a:rPr>
              <a:t>confidance</a:t>
            </a:r>
            <a:endParaRPr lang="pt-PT" sz="2000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Good</a:t>
            </a:r>
            <a:r>
              <a:rPr lang="pt-PT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faith</a:t>
            </a:r>
            <a:r>
              <a:rPr lang="pt-PT" sz="2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b="1" i="1" dirty="0" err="1" smtClean="0">
                <a:solidFill>
                  <a:schemeClr val="bg1">
                    <a:lumMod val="50000"/>
                  </a:schemeClr>
                </a:solidFill>
              </a:rPr>
              <a:t>principle</a:t>
            </a:r>
            <a:r>
              <a:rPr lang="pt-PT" sz="20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000" dirty="0" smtClean="0"/>
              <a:t>in </a:t>
            </a:r>
            <a:r>
              <a:rPr lang="pt-PT" sz="2000" dirty="0" err="1" smtClean="0"/>
              <a:t>negotiations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contract</a:t>
            </a:r>
            <a:r>
              <a:rPr lang="pt-PT" sz="2000" dirty="0" smtClean="0"/>
              <a:t> </a:t>
            </a:r>
            <a:r>
              <a:rPr lang="pt-PT" sz="2000" dirty="0" err="1" smtClean="0"/>
              <a:t>fulfilment</a:t>
            </a:r>
            <a:r>
              <a:rPr lang="pt-PT" sz="2000" dirty="0" smtClean="0"/>
              <a:t> </a:t>
            </a:r>
            <a:r>
              <a:rPr lang="pt-PT" dirty="0" smtClean="0"/>
              <a:t>(to </a:t>
            </a:r>
            <a:r>
              <a:rPr lang="en-US" dirty="0"/>
              <a:t>act with fairness, honesty and consideration for the other </a:t>
            </a:r>
            <a:r>
              <a:rPr lang="en-US" dirty="0" smtClean="0"/>
              <a:t>contractual partner interests)</a:t>
            </a:r>
            <a:endParaRPr lang="pt-PT" dirty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</a:rPr>
              <a:t>Information duties </a:t>
            </a:r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(disclosure) </a:t>
            </a:r>
            <a:r>
              <a:rPr lang="en-US" sz="2000" dirty="0" smtClean="0"/>
              <a:t>prescribed </a:t>
            </a:r>
            <a:r>
              <a:rPr lang="en-US" sz="2000" dirty="0"/>
              <a:t>to lenders/sellers aiming </a:t>
            </a:r>
            <a:r>
              <a:rPr lang="en-US" sz="2000" dirty="0" smtClean="0"/>
              <a:t>to </a:t>
            </a:r>
            <a:r>
              <a:rPr lang="en-US" sz="2000" dirty="0"/>
              <a:t>support </a:t>
            </a:r>
            <a:r>
              <a:rPr lang="en-US" sz="2000" dirty="0" smtClean="0"/>
              <a:t>borrowers/buyers decisions</a:t>
            </a:r>
            <a:endParaRPr lang="pt-PT" sz="2000" dirty="0" smtClean="0"/>
          </a:p>
        </p:txBody>
      </p:sp>
      <p:sp>
        <p:nvSpPr>
          <p:cNvPr id="9" name="Seta para a direita 8"/>
          <p:cNvSpPr/>
          <p:nvPr/>
        </p:nvSpPr>
        <p:spPr>
          <a:xfrm>
            <a:off x="1280784" y="3191089"/>
            <a:ext cx="474352" cy="3003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haveta à direita 9"/>
          <p:cNvSpPr/>
          <p:nvPr/>
        </p:nvSpPr>
        <p:spPr>
          <a:xfrm>
            <a:off x="6879705" y="2223110"/>
            <a:ext cx="216024" cy="35283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CaixaDeTexto 11"/>
          <p:cNvSpPr txBox="1"/>
          <p:nvPr/>
        </p:nvSpPr>
        <p:spPr>
          <a:xfrm>
            <a:off x="7095729" y="3064285"/>
            <a:ext cx="199032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b="1" dirty="0" err="1" smtClean="0"/>
              <a:t>Conditions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favorable</a:t>
            </a:r>
            <a:r>
              <a:rPr lang="pt-PT" sz="2400" b="1" dirty="0" smtClean="0"/>
              <a:t> to </a:t>
            </a:r>
            <a:r>
              <a:rPr lang="pt-PT" sz="2400" b="1" dirty="0" err="1" smtClean="0"/>
              <a:t>trade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and</a:t>
            </a:r>
            <a:r>
              <a:rPr lang="pt-PT" sz="2400" b="1" dirty="0" smtClean="0"/>
              <a:t> </a:t>
            </a:r>
          </a:p>
          <a:p>
            <a:r>
              <a:rPr lang="pt-PT" sz="2400" b="1" dirty="0" err="1" smtClean="0"/>
              <a:t>long</a:t>
            </a:r>
            <a:r>
              <a:rPr lang="pt-PT" sz="2400" b="1" dirty="0" smtClean="0"/>
              <a:t>-time </a:t>
            </a:r>
            <a:r>
              <a:rPr lang="pt-PT" sz="2400" b="1" dirty="0" err="1" smtClean="0"/>
              <a:t>commitments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24053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51520" y="1642492"/>
            <a:ext cx="6408712" cy="508518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pt-PT" sz="2400" dirty="0" err="1" smtClean="0">
                <a:solidFill>
                  <a:srgbClr val="C00000"/>
                </a:solidFill>
              </a:rPr>
              <a:t>Consumer</a:t>
            </a:r>
            <a:r>
              <a:rPr lang="pt-PT" sz="2400" dirty="0" smtClean="0">
                <a:solidFill>
                  <a:srgbClr val="C00000"/>
                </a:solidFill>
              </a:rPr>
              <a:t> </a:t>
            </a:r>
            <a:r>
              <a:rPr lang="pt-PT" sz="2400" dirty="0" err="1" smtClean="0">
                <a:solidFill>
                  <a:srgbClr val="C00000"/>
                </a:solidFill>
              </a:rPr>
              <a:t>law</a:t>
            </a:r>
            <a:r>
              <a:rPr lang="pt-PT" sz="2400" dirty="0" smtClean="0">
                <a:solidFill>
                  <a:srgbClr val="C00000"/>
                </a:solidFill>
              </a:rPr>
              <a:t> </a:t>
            </a:r>
            <a:r>
              <a:rPr lang="pt-PT" sz="2400" dirty="0" err="1" smtClean="0"/>
              <a:t>and</a:t>
            </a:r>
            <a:r>
              <a:rPr lang="pt-PT" sz="2400" dirty="0" smtClean="0"/>
              <a:t> </a:t>
            </a:r>
            <a:r>
              <a:rPr lang="pt-PT" sz="2400" dirty="0" err="1" smtClean="0"/>
              <a:t>the</a:t>
            </a:r>
            <a:r>
              <a:rPr lang="pt-PT" sz="2400" dirty="0" smtClean="0"/>
              <a:t> </a:t>
            </a:r>
            <a:r>
              <a:rPr lang="pt-PT" sz="2400" dirty="0" err="1" smtClean="0"/>
              <a:t>recognition</a:t>
            </a:r>
            <a:r>
              <a:rPr lang="pt-PT" sz="2400" dirty="0" smtClean="0"/>
              <a:t> </a:t>
            </a:r>
            <a:r>
              <a:rPr lang="pt-PT" sz="2400" dirty="0" err="1" smtClean="0"/>
              <a:t>of</a:t>
            </a:r>
            <a:r>
              <a:rPr lang="pt-PT" sz="2400" dirty="0" smtClean="0"/>
              <a:t> </a:t>
            </a:r>
            <a:r>
              <a:rPr lang="pt-PT" sz="2400" dirty="0" err="1" smtClean="0"/>
              <a:t>the</a:t>
            </a:r>
            <a:r>
              <a:rPr lang="pt-PT" sz="2400" dirty="0" smtClean="0"/>
              <a:t> </a:t>
            </a:r>
            <a:r>
              <a:rPr lang="pt-PT" sz="2400" dirty="0" err="1" smtClean="0"/>
              <a:t>inequality</a:t>
            </a:r>
            <a:r>
              <a:rPr lang="pt-PT" sz="2400" dirty="0" smtClean="0"/>
              <a:t> </a:t>
            </a:r>
            <a:r>
              <a:rPr lang="pt-PT" sz="2400" dirty="0" err="1" smtClean="0"/>
              <a:t>between</a:t>
            </a:r>
            <a:r>
              <a:rPr lang="pt-PT" sz="2400" dirty="0" smtClean="0"/>
              <a:t> financial </a:t>
            </a:r>
            <a:r>
              <a:rPr lang="pt-PT" sz="2400" dirty="0" err="1" smtClean="0"/>
              <a:t>institutions</a:t>
            </a:r>
            <a:r>
              <a:rPr lang="pt-PT" sz="2400" dirty="0" smtClean="0"/>
              <a:t> </a:t>
            </a:r>
            <a:r>
              <a:rPr lang="pt-PT" sz="2400" dirty="0" err="1" smtClean="0"/>
              <a:t>and</a:t>
            </a:r>
            <a:r>
              <a:rPr lang="pt-PT" sz="2400" dirty="0" smtClean="0"/>
              <a:t> </a:t>
            </a:r>
            <a:r>
              <a:rPr lang="pt-PT" sz="2400" dirty="0" err="1" smtClean="0"/>
              <a:t>individuals</a:t>
            </a:r>
            <a:r>
              <a:rPr lang="pt-PT" sz="2400" dirty="0" smtClean="0"/>
              <a:t> (</a:t>
            </a:r>
            <a:r>
              <a:rPr lang="pt-PT" sz="2400" dirty="0" err="1" smtClean="0"/>
              <a:t>consumers</a:t>
            </a:r>
            <a:r>
              <a:rPr lang="pt-PT" sz="2400" dirty="0" smtClean="0"/>
              <a:t>).</a:t>
            </a:r>
          </a:p>
          <a:p>
            <a:pPr lvl="1">
              <a:lnSpc>
                <a:spcPct val="170000"/>
              </a:lnSpc>
              <a:spcBef>
                <a:spcPts val="600"/>
              </a:spcBef>
            </a:pPr>
            <a:r>
              <a:rPr lang="pt-PT" sz="2100" dirty="0" smtClean="0"/>
              <a:t>General </a:t>
            </a:r>
            <a:r>
              <a:rPr lang="pt-PT" sz="2100" dirty="0" err="1" smtClean="0"/>
              <a:t>information</a:t>
            </a:r>
            <a:r>
              <a:rPr lang="pt-PT" sz="2100" dirty="0" smtClean="0"/>
              <a:t> </a:t>
            </a:r>
            <a:r>
              <a:rPr lang="pt-PT" sz="2100" dirty="0" err="1" smtClean="0"/>
              <a:t>duties</a:t>
            </a:r>
            <a:r>
              <a:rPr lang="pt-PT" sz="2100" dirty="0" smtClean="0"/>
              <a:t> (</a:t>
            </a:r>
            <a:r>
              <a:rPr lang="pt-PT" sz="2100" dirty="0" err="1" smtClean="0"/>
              <a:t>disclosure</a:t>
            </a:r>
            <a:r>
              <a:rPr lang="pt-PT" sz="2100" dirty="0" smtClean="0"/>
              <a:t>) </a:t>
            </a:r>
            <a:r>
              <a:rPr lang="pt-PT" sz="2100" dirty="0" smtClean="0"/>
              <a:t>in </a:t>
            </a:r>
            <a:r>
              <a:rPr lang="pt-PT" sz="2100" dirty="0" err="1" smtClean="0"/>
              <a:t>consumer</a:t>
            </a:r>
            <a:r>
              <a:rPr lang="pt-PT" sz="2100" dirty="0" smtClean="0"/>
              <a:t> </a:t>
            </a:r>
            <a:r>
              <a:rPr lang="pt-PT" sz="2100" dirty="0" err="1" smtClean="0"/>
              <a:t>protection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endParaRPr lang="pt-PT" sz="2100" dirty="0" smtClean="0"/>
          </a:p>
          <a:p>
            <a:pPr lvl="1">
              <a:lnSpc>
                <a:spcPct val="170000"/>
              </a:lnSpc>
              <a:spcBef>
                <a:spcPts val="600"/>
              </a:spcBef>
            </a:pPr>
            <a:r>
              <a:rPr lang="pt-PT" sz="2100" dirty="0" err="1" smtClean="0"/>
              <a:t>Reinforcement</a:t>
            </a:r>
            <a:r>
              <a:rPr lang="pt-PT" sz="2100" dirty="0" smtClean="0"/>
              <a:t> </a:t>
            </a:r>
            <a:r>
              <a:rPr lang="pt-PT" sz="2100" dirty="0" err="1" smtClean="0"/>
              <a:t>of</a:t>
            </a:r>
            <a:r>
              <a:rPr lang="pt-PT" sz="2100" dirty="0" smtClean="0"/>
              <a:t> </a:t>
            </a:r>
            <a:r>
              <a:rPr lang="pt-PT" sz="2100" dirty="0" err="1" smtClean="0"/>
              <a:t>information</a:t>
            </a:r>
            <a:r>
              <a:rPr lang="pt-PT" sz="2100" dirty="0" smtClean="0"/>
              <a:t> </a:t>
            </a:r>
            <a:r>
              <a:rPr lang="pt-PT" sz="2100" dirty="0" err="1" smtClean="0"/>
              <a:t>duties</a:t>
            </a:r>
            <a:r>
              <a:rPr lang="pt-PT" sz="2100" dirty="0" smtClean="0"/>
              <a:t> </a:t>
            </a:r>
            <a:r>
              <a:rPr lang="pt-PT" sz="2100" dirty="0" err="1" smtClean="0"/>
              <a:t>concerning</a:t>
            </a:r>
            <a:r>
              <a:rPr lang="pt-PT" sz="2100" dirty="0" smtClean="0"/>
              <a:t> financial </a:t>
            </a:r>
            <a:r>
              <a:rPr lang="pt-PT" sz="2100" dirty="0" err="1" smtClean="0"/>
              <a:t>products</a:t>
            </a:r>
            <a:r>
              <a:rPr lang="pt-PT" sz="2100" dirty="0" smtClean="0"/>
              <a:t> (v.g</a:t>
            </a:r>
            <a:r>
              <a:rPr lang="pt-PT" sz="2100" dirty="0"/>
              <a:t>.</a:t>
            </a:r>
            <a:r>
              <a:rPr lang="pt-PT" sz="2100" dirty="0" smtClean="0"/>
              <a:t> </a:t>
            </a:r>
            <a:r>
              <a:rPr lang="pt-PT" sz="2100" dirty="0" err="1" smtClean="0"/>
              <a:t>consumer</a:t>
            </a:r>
            <a:r>
              <a:rPr lang="pt-PT" sz="2100" dirty="0" smtClean="0"/>
              <a:t> </a:t>
            </a:r>
            <a:r>
              <a:rPr lang="pt-PT" sz="2100" dirty="0" err="1" smtClean="0"/>
              <a:t>credit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r>
              <a:rPr lang="pt-PT" sz="2100" dirty="0" smtClean="0"/>
              <a:t>; </a:t>
            </a:r>
            <a:r>
              <a:rPr lang="pt-PT" sz="2100" dirty="0" err="1" smtClean="0"/>
              <a:t>mortgage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r>
              <a:rPr lang="pt-PT" sz="2100" dirty="0" smtClean="0"/>
              <a:t>, ECB </a:t>
            </a:r>
            <a:r>
              <a:rPr lang="pt-PT" sz="2100" dirty="0" err="1" smtClean="0"/>
              <a:t>and</a:t>
            </a:r>
            <a:r>
              <a:rPr lang="pt-PT" sz="2100" dirty="0" smtClean="0"/>
              <a:t> </a:t>
            </a:r>
            <a:r>
              <a:rPr lang="pt-PT" sz="2100" dirty="0" err="1" smtClean="0"/>
              <a:t>Bank</a:t>
            </a:r>
            <a:r>
              <a:rPr lang="pt-PT" sz="2100" dirty="0" smtClean="0"/>
              <a:t> </a:t>
            </a:r>
            <a:r>
              <a:rPr lang="pt-PT" sz="2100" dirty="0" err="1" smtClean="0"/>
              <a:t>of</a:t>
            </a:r>
            <a:r>
              <a:rPr lang="pt-PT" sz="2100" dirty="0" smtClean="0"/>
              <a:t> Portugal </a:t>
            </a:r>
            <a:r>
              <a:rPr lang="pt-PT" sz="2100" dirty="0" err="1" smtClean="0"/>
              <a:t>orders</a:t>
            </a:r>
            <a:r>
              <a:rPr lang="pt-PT" sz="2100" dirty="0" smtClean="0"/>
              <a:t>, etc.)</a:t>
            </a:r>
          </a:p>
          <a:p>
            <a:pPr lvl="1">
              <a:lnSpc>
                <a:spcPct val="170000"/>
              </a:lnSpc>
              <a:spcBef>
                <a:spcPts val="600"/>
              </a:spcBef>
            </a:pPr>
            <a:r>
              <a:rPr lang="pt-PT" sz="2100" dirty="0" err="1" smtClean="0"/>
              <a:t>Approach</a:t>
            </a:r>
            <a:r>
              <a:rPr lang="pt-PT" sz="2100" dirty="0" smtClean="0"/>
              <a:t> to </a:t>
            </a:r>
            <a:r>
              <a:rPr lang="pt-PT" sz="2100" dirty="0" err="1" smtClean="0"/>
              <a:t>the</a:t>
            </a:r>
            <a:r>
              <a:rPr lang="pt-PT" sz="2100" dirty="0" smtClean="0"/>
              <a:t> </a:t>
            </a:r>
            <a:r>
              <a:rPr lang="pt-PT" sz="2100" i="1" dirty="0" err="1" smtClean="0"/>
              <a:t>rebus</a:t>
            </a:r>
            <a:r>
              <a:rPr lang="pt-PT" sz="2100" i="1" dirty="0" smtClean="0"/>
              <a:t> sic </a:t>
            </a:r>
            <a:r>
              <a:rPr lang="pt-PT" sz="2100" i="1" dirty="0" err="1" smtClean="0"/>
              <a:t>stantibus</a:t>
            </a:r>
            <a:r>
              <a:rPr lang="pt-PT" sz="2100" i="1" dirty="0" smtClean="0"/>
              <a:t> </a:t>
            </a:r>
            <a:r>
              <a:rPr lang="pt-PT" sz="2100" dirty="0" err="1" smtClean="0"/>
              <a:t>theory</a:t>
            </a:r>
            <a:r>
              <a:rPr lang="pt-PT" sz="2100" dirty="0" smtClean="0"/>
              <a:t> (</a:t>
            </a:r>
            <a:r>
              <a:rPr lang="pt-PT" sz="2100" i="1" dirty="0" err="1" smtClean="0"/>
              <a:t>change</a:t>
            </a:r>
            <a:r>
              <a:rPr lang="pt-PT" sz="2100" i="1" dirty="0" smtClean="0"/>
              <a:t> </a:t>
            </a:r>
            <a:r>
              <a:rPr lang="pt-PT" sz="2100" i="1" dirty="0" err="1" smtClean="0"/>
              <a:t>of</a:t>
            </a:r>
            <a:r>
              <a:rPr lang="pt-PT" sz="2100" i="1" dirty="0" smtClean="0"/>
              <a:t> </a:t>
            </a:r>
            <a:r>
              <a:rPr lang="pt-PT" sz="2100" i="1" dirty="0" err="1" smtClean="0"/>
              <a:t>the</a:t>
            </a:r>
            <a:r>
              <a:rPr lang="pt-PT" sz="2100" i="1" dirty="0" smtClean="0"/>
              <a:t> </a:t>
            </a:r>
            <a:r>
              <a:rPr lang="pt-PT" sz="2100" i="1" dirty="0" err="1" smtClean="0"/>
              <a:t>circumnstances</a:t>
            </a:r>
            <a:r>
              <a:rPr lang="pt-PT" sz="2100" i="1" dirty="0" smtClean="0"/>
              <a:t> </a:t>
            </a:r>
            <a:r>
              <a:rPr lang="pt-PT" sz="2100" i="1" dirty="0" err="1" smtClean="0"/>
              <a:t>theory</a:t>
            </a:r>
            <a:r>
              <a:rPr lang="pt-PT" sz="2100" dirty="0" smtClean="0"/>
              <a:t>) (v.g. </a:t>
            </a:r>
            <a:r>
              <a:rPr lang="pt-PT" sz="2100" dirty="0" err="1" smtClean="0"/>
              <a:t>art</a:t>
            </a:r>
            <a:r>
              <a:rPr lang="pt-PT" sz="2100" dirty="0" smtClean="0"/>
              <a:t>. 6º, V </a:t>
            </a:r>
            <a:r>
              <a:rPr lang="pt-PT" sz="2100" dirty="0" err="1" smtClean="0"/>
              <a:t>of</a:t>
            </a:r>
            <a:r>
              <a:rPr lang="pt-PT" sz="2100" dirty="0" smtClean="0"/>
              <a:t> </a:t>
            </a:r>
            <a:r>
              <a:rPr lang="pt-PT" sz="2100" dirty="0" err="1" smtClean="0"/>
              <a:t>the</a:t>
            </a:r>
            <a:r>
              <a:rPr lang="pt-PT" sz="2100" dirty="0" smtClean="0"/>
              <a:t> </a:t>
            </a:r>
            <a:r>
              <a:rPr lang="pt-PT" sz="2100" dirty="0" err="1" smtClean="0"/>
              <a:t>Brazilian</a:t>
            </a:r>
            <a:r>
              <a:rPr lang="pt-PT" sz="2100" dirty="0" smtClean="0"/>
              <a:t> </a:t>
            </a:r>
            <a:r>
              <a:rPr lang="pt-PT" sz="2100" dirty="0" err="1" smtClean="0"/>
              <a:t>Consumer</a:t>
            </a:r>
            <a:r>
              <a:rPr lang="pt-PT" sz="2100" dirty="0" smtClean="0"/>
              <a:t> </a:t>
            </a:r>
            <a:r>
              <a:rPr lang="pt-PT" sz="2100" dirty="0" err="1" smtClean="0"/>
              <a:t>Code</a:t>
            </a:r>
            <a:r>
              <a:rPr lang="pt-PT" sz="2100" dirty="0" smtClean="0"/>
              <a:t>)</a:t>
            </a:r>
            <a:endParaRPr lang="pt-PT" sz="2100" dirty="0"/>
          </a:p>
        </p:txBody>
      </p:sp>
      <p:sp>
        <p:nvSpPr>
          <p:cNvPr id="4" name="Rectângulo 3"/>
          <p:cNvSpPr/>
          <p:nvPr/>
        </p:nvSpPr>
        <p:spPr>
          <a:xfrm>
            <a:off x="3707904" y="548680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Contract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Law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Principles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/Legal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Judicial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culture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017094" y="3523364"/>
            <a:ext cx="216024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Rebalance of the bargaining power of contractual partners</a:t>
            </a:r>
            <a:endParaRPr lang="pt-PT" sz="2000" b="1" dirty="0"/>
          </a:p>
        </p:txBody>
      </p:sp>
      <p:sp>
        <p:nvSpPr>
          <p:cNvPr id="7" name="Chaveta à direita 6"/>
          <p:cNvSpPr/>
          <p:nvPr/>
        </p:nvSpPr>
        <p:spPr>
          <a:xfrm>
            <a:off x="6606480" y="2204864"/>
            <a:ext cx="395536" cy="39604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42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628800"/>
            <a:ext cx="6768752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pt-PT" sz="2400" dirty="0" smtClean="0">
                <a:solidFill>
                  <a:srgbClr val="C00000"/>
                </a:solidFill>
              </a:rPr>
              <a:t>Legal </a:t>
            </a:r>
            <a:r>
              <a:rPr lang="pt-PT" sz="2400" dirty="0" err="1" smtClean="0">
                <a:solidFill>
                  <a:srgbClr val="C00000"/>
                </a:solidFill>
              </a:rPr>
              <a:t>and</a:t>
            </a:r>
            <a:r>
              <a:rPr lang="pt-PT" sz="2400" dirty="0" smtClean="0">
                <a:solidFill>
                  <a:srgbClr val="C00000"/>
                </a:solidFill>
              </a:rPr>
              <a:t> judicial </a:t>
            </a:r>
            <a:r>
              <a:rPr lang="pt-PT" sz="2400" dirty="0" err="1" smtClean="0">
                <a:solidFill>
                  <a:srgbClr val="C00000"/>
                </a:solidFill>
              </a:rPr>
              <a:t>culture</a:t>
            </a:r>
            <a:r>
              <a:rPr lang="pt-PT" sz="2400" dirty="0" smtClean="0">
                <a:solidFill>
                  <a:srgbClr val="C00000"/>
                </a:solidFill>
              </a:rPr>
              <a:t> </a:t>
            </a:r>
            <a:r>
              <a:rPr lang="pt-PT" sz="1900" dirty="0" smtClean="0">
                <a:solidFill>
                  <a:srgbClr val="C00000"/>
                </a:solidFill>
              </a:rPr>
              <a:t>(civil </a:t>
            </a:r>
            <a:r>
              <a:rPr lang="pt-PT" sz="1900" dirty="0" err="1" smtClean="0">
                <a:solidFill>
                  <a:srgbClr val="C00000"/>
                </a:solidFill>
              </a:rPr>
              <a:t>law</a:t>
            </a:r>
            <a:r>
              <a:rPr lang="pt-PT" sz="1900" dirty="0" smtClean="0">
                <a:solidFill>
                  <a:srgbClr val="C00000"/>
                </a:solidFill>
              </a:rPr>
              <a:t> countries </a:t>
            </a:r>
            <a:r>
              <a:rPr lang="pt-PT" sz="1900" dirty="0" err="1" smtClean="0">
                <a:solidFill>
                  <a:srgbClr val="C00000"/>
                </a:solidFill>
              </a:rPr>
              <a:t>like</a:t>
            </a:r>
            <a:r>
              <a:rPr lang="pt-PT" sz="1900" dirty="0" smtClean="0">
                <a:solidFill>
                  <a:srgbClr val="C00000"/>
                </a:solidFill>
              </a:rPr>
              <a:t> Portugal)</a:t>
            </a:r>
            <a:endParaRPr lang="pt-PT" sz="1900" dirty="0" smtClean="0"/>
          </a:p>
          <a:p>
            <a:pPr lvl="1">
              <a:lnSpc>
                <a:spcPct val="20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100" dirty="0" err="1" smtClean="0"/>
              <a:t>Positivism</a:t>
            </a:r>
            <a:r>
              <a:rPr lang="pt-PT" sz="2100" dirty="0" smtClean="0"/>
              <a:t> </a:t>
            </a:r>
            <a:r>
              <a:rPr lang="pt-PT" sz="2100" dirty="0" err="1" smtClean="0"/>
              <a:t>and</a:t>
            </a:r>
            <a:r>
              <a:rPr lang="pt-PT" sz="2100" dirty="0" smtClean="0"/>
              <a:t> rule </a:t>
            </a:r>
            <a:r>
              <a:rPr lang="pt-PT" sz="2100" dirty="0" err="1" smtClean="0"/>
              <a:t>of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r>
              <a:rPr lang="pt-PT" sz="2100" dirty="0" smtClean="0"/>
              <a:t> </a:t>
            </a:r>
          </a:p>
          <a:p>
            <a:pPr lvl="1">
              <a:lnSpc>
                <a:spcPct val="20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100" dirty="0" err="1" smtClean="0"/>
              <a:t>Adversarial</a:t>
            </a:r>
            <a:r>
              <a:rPr lang="pt-PT" sz="2100" dirty="0" smtClean="0"/>
              <a:t> </a:t>
            </a:r>
            <a:r>
              <a:rPr lang="pt-PT" sz="2100" dirty="0" err="1" smtClean="0"/>
              <a:t>spirit</a:t>
            </a:r>
            <a:r>
              <a:rPr lang="pt-PT" sz="2100" dirty="0" smtClean="0"/>
              <a:t> </a:t>
            </a:r>
            <a:r>
              <a:rPr lang="pt-PT" sz="2100" dirty="0" err="1" smtClean="0"/>
              <a:t>and</a:t>
            </a:r>
            <a:r>
              <a:rPr lang="pt-PT" sz="2100" dirty="0" smtClean="0"/>
              <a:t> </a:t>
            </a:r>
            <a:r>
              <a:rPr lang="pt-PT" sz="2100" dirty="0" err="1" smtClean="0"/>
              <a:t>distrust</a:t>
            </a:r>
            <a:r>
              <a:rPr lang="pt-PT" sz="2100" dirty="0" smtClean="0"/>
              <a:t> in ADR </a:t>
            </a:r>
            <a:r>
              <a:rPr lang="pt-PT" sz="2100" dirty="0" err="1" smtClean="0"/>
              <a:t>mechanisms</a:t>
            </a:r>
            <a:r>
              <a:rPr lang="pt-PT" sz="2100" dirty="0" smtClean="0"/>
              <a:t> to solve </a:t>
            </a:r>
            <a:r>
              <a:rPr lang="pt-PT" sz="2100" dirty="0" err="1" smtClean="0"/>
              <a:t>conflits</a:t>
            </a:r>
            <a:r>
              <a:rPr lang="pt-PT" sz="2100" dirty="0" smtClean="0"/>
              <a:t> (</a:t>
            </a:r>
            <a:r>
              <a:rPr lang="pt-PT" sz="2100" dirty="0" err="1" smtClean="0"/>
              <a:t>negotiation</a:t>
            </a:r>
            <a:r>
              <a:rPr lang="pt-PT" sz="2100" dirty="0" smtClean="0"/>
              <a:t>, </a:t>
            </a:r>
            <a:r>
              <a:rPr lang="pt-PT" sz="2100" dirty="0" err="1" smtClean="0"/>
              <a:t>mediation</a:t>
            </a:r>
            <a:r>
              <a:rPr lang="pt-PT" sz="2100" dirty="0" smtClean="0"/>
              <a:t>, </a:t>
            </a:r>
            <a:r>
              <a:rPr lang="pt-PT" sz="2100" dirty="0" err="1" smtClean="0"/>
              <a:t>arbitration</a:t>
            </a:r>
            <a:r>
              <a:rPr lang="pt-PT" sz="2100" dirty="0" smtClean="0"/>
              <a:t>, etc.)</a:t>
            </a:r>
          </a:p>
          <a:p>
            <a:pPr lvl="1">
              <a:lnSpc>
                <a:spcPct val="20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100" dirty="0" err="1" smtClean="0"/>
              <a:t>Neglect</a:t>
            </a:r>
            <a:r>
              <a:rPr lang="pt-PT" sz="2100" dirty="0" smtClean="0"/>
              <a:t> </a:t>
            </a:r>
            <a:r>
              <a:rPr lang="pt-PT" sz="2100" dirty="0" err="1" smtClean="0"/>
              <a:t>of</a:t>
            </a:r>
            <a:r>
              <a:rPr lang="pt-PT" sz="2100" dirty="0" smtClean="0"/>
              <a:t> </a:t>
            </a:r>
            <a:r>
              <a:rPr lang="pt-PT" sz="2100" dirty="0" err="1" smtClean="0"/>
              <a:t>consumer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r>
              <a:rPr lang="pt-PT" sz="2100" dirty="0" smtClean="0"/>
              <a:t> rules in favor </a:t>
            </a:r>
            <a:r>
              <a:rPr lang="pt-PT" sz="2100" dirty="0" err="1" smtClean="0"/>
              <a:t>of</a:t>
            </a:r>
            <a:r>
              <a:rPr lang="pt-PT" sz="2100" dirty="0" smtClean="0"/>
              <a:t> general </a:t>
            </a:r>
            <a:r>
              <a:rPr lang="pt-PT" sz="2100" dirty="0" err="1" smtClean="0"/>
              <a:t>contract</a:t>
            </a:r>
            <a:r>
              <a:rPr lang="pt-PT" sz="2100" dirty="0" smtClean="0"/>
              <a:t> </a:t>
            </a:r>
            <a:r>
              <a:rPr lang="pt-PT" sz="2100" dirty="0" err="1" smtClean="0"/>
              <a:t>law</a:t>
            </a:r>
            <a:r>
              <a:rPr lang="pt-PT" sz="2100" dirty="0" smtClean="0"/>
              <a:t> </a:t>
            </a:r>
            <a:r>
              <a:rPr lang="pt-PT" sz="2100" dirty="0" err="1" smtClean="0"/>
              <a:t>norms</a:t>
            </a:r>
            <a:r>
              <a:rPr lang="pt-PT" sz="2100" dirty="0" smtClean="0"/>
              <a:t> </a:t>
            </a:r>
            <a:r>
              <a:rPr lang="pt-PT" sz="2100" dirty="0" err="1" smtClean="0"/>
              <a:t>and</a:t>
            </a:r>
            <a:r>
              <a:rPr lang="pt-PT" sz="2100" dirty="0" smtClean="0"/>
              <a:t> </a:t>
            </a:r>
            <a:r>
              <a:rPr lang="pt-PT" sz="2100" dirty="0" err="1" smtClean="0"/>
              <a:t>principles</a:t>
            </a:r>
            <a:endParaRPr lang="pt-PT" sz="2100" dirty="0" smtClean="0"/>
          </a:p>
          <a:p>
            <a:pPr lvl="1">
              <a:lnSpc>
                <a:spcPct val="20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pt-PT" sz="2100" b="1" dirty="0" smtClean="0">
                <a:solidFill>
                  <a:schemeClr val="bg1">
                    <a:lumMod val="65000"/>
                  </a:schemeClr>
                </a:solidFill>
              </a:rPr>
              <a:t>Judicial </a:t>
            </a:r>
            <a:r>
              <a:rPr lang="pt-PT" sz="2100" b="1" dirty="0" err="1" smtClean="0">
                <a:solidFill>
                  <a:schemeClr val="bg1">
                    <a:lumMod val="65000"/>
                  </a:schemeClr>
                </a:solidFill>
              </a:rPr>
              <a:t>activism</a:t>
            </a:r>
            <a:r>
              <a:rPr lang="pt-PT" sz="21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100" dirty="0"/>
              <a:t>regarded with suspicion and criticism</a:t>
            </a:r>
            <a:endParaRPr lang="pt-PT" sz="2100" dirty="0"/>
          </a:p>
        </p:txBody>
      </p:sp>
      <p:sp>
        <p:nvSpPr>
          <p:cNvPr id="4" name="Rectângulo 3"/>
          <p:cNvSpPr/>
          <p:nvPr/>
        </p:nvSpPr>
        <p:spPr>
          <a:xfrm>
            <a:off x="3707904" y="548680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Contract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Law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Principles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/Legal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Judicial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culture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180380" y="3533236"/>
            <a:ext cx="1728192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000" b="1" dirty="0" err="1" smtClean="0"/>
              <a:t>Standardized</a:t>
            </a:r>
            <a:r>
              <a:rPr lang="pt-PT" sz="2000" b="1" dirty="0" smtClean="0"/>
              <a:t>/</a:t>
            </a:r>
            <a:r>
              <a:rPr lang="pt-PT" sz="2000" b="1" dirty="0" err="1" smtClean="0"/>
              <a:t>routinized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law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enforcement</a:t>
            </a:r>
            <a:r>
              <a:rPr lang="pt-PT" sz="2000" b="1" dirty="0" smtClean="0"/>
              <a:t>  </a:t>
            </a:r>
            <a:endParaRPr lang="pt-PT" sz="2000" b="1" dirty="0"/>
          </a:p>
        </p:txBody>
      </p:sp>
      <p:sp>
        <p:nvSpPr>
          <p:cNvPr id="5" name="Chaveta à direita 4"/>
          <p:cNvSpPr/>
          <p:nvPr/>
        </p:nvSpPr>
        <p:spPr>
          <a:xfrm>
            <a:off x="6804248" y="2132856"/>
            <a:ext cx="288032" cy="38164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672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</p:txBody>
      </p:sp>
      <p:sp>
        <p:nvSpPr>
          <p:cNvPr id="7" name="Rectângulo 6"/>
          <p:cNvSpPr/>
          <p:nvPr/>
        </p:nvSpPr>
        <p:spPr>
          <a:xfrm>
            <a:off x="3707904" y="548680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Contract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Law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Principles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/Legal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Judicial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culture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71600" y="2105608"/>
            <a:ext cx="76328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400" b="1" dirty="0" err="1" smtClean="0">
                <a:solidFill>
                  <a:srgbClr val="0070C0"/>
                </a:solidFill>
              </a:rPr>
              <a:t>Current</a:t>
            </a:r>
            <a:r>
              <a:rPr lang="pt-PT" sz="2400" b="1" dirty="0" smtClean="0">
                <a:solidFill>
                  <a:srgbClr val="0070C0"/>
                </a:solidFill>
              </a:rPr>
              <a:t> legal </a:t>
            </a:r>
            <a:r>
              <a:rPr lang="pt-PT" sz="2400" b="1" dirty="0" err="1" smtClean="0">
                <a:solidFill>
                  <a:srgbClr val="0070C0"/>
                </a:solidFill>
              </a:rPr>
              <a:t>framework</a:t>
            </a:r>
            <a:r>
              <a:rPr lang="pt-PT" sz="2400" b="1" dirty="0" smtClean="0">
                <a:solidFill>
                  <a:srgbClr val="0070C0"/>
                </a:solidFill>
              </a:rPr>
              <a:t> </a:t>
            </a:r>
            <a:r>
              <a:rPr lang="pt-PT" sz="2400" b="1" dirty="0" err="1" smtClean="0">
                <a:solidFill>
                  <a:srgbClr val="0070C0"/>
                </a:solidFill>
              </a:rPr>
              <a:t>and</a:t>
            </a:r>
            <a:r>
              <a:rPr lang="pt-PT" sz="2400" b="1" dirty="0" smtClean="0">
                <a:solidFill>
                  <a:srgbClr val="0070C0"/>
                </a:solidFill>
              </a:rPr>
              <a:t> judicial </a:t>
            </a:r>
            <a:r>
              <a:rPr lang="pt-PT" sz="2400" b="1" dirty="0" err="1" smtClean="0">
                <a:solidFill>
                  <a:srgbClr val="0070C0"/>
                </a:solidFill>
              </a:rPr>
              <a:t>practice</a:t>
            </a:r>
            <a:r>
              <a:rPr lang="pt-PT" sz="2400" b="1" dirty="0" smtClean="0">
                <a:solidFill>
                  <a:srgbClr val="0070C0"/>
                </a:solidFill>
              </a:rPr>
              <a:t> favor:</a:t>
            </a:r>
          </a:p>
          <a:p>
            <a:pPr marL="342900" indent="-342900">
              <a:lnSpc>
                <a:spcPct val="20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en-US" sz="2000" dirty="0"/>
              <a:t>an uneven distribution of credit </a:t>
            </a:r>
            <a:r>
              <a:rPr lang="en-US" sz="2000" dirty="0" smtClean="0"/>
              <a:t>risk, adverse to borrowers;</a:t>
            </a:r>
          </a:p>
          <a:p>
            <a:pPr marL="342900" indent="-342900">
              <a:lnSpc>
                <a:spcPct val="20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pt-PT" sz="2000" dirty="0" err="1" smtClean="0"/>
              <a:t>unbalanced</a:t>
            </a:r>
            <a:r>
              <a:rPr lang="pt-PT" sz="2000" dirty="0" smtClean="0"/>
              <a:t> </a:t>
            </a:r>
            <a:r>
              <a:rPr lang="pt-PT" sz="2000" dirty="0" err="1" smtClean="0"/>
              <a:t>solutions</a:t>
            </a:r>
            <a:r>
              <a:rPr lang="pt-PT" sz="2000" dirty="0" smtClean="0"/>
              <a:t> </a:t>
            </a:r>
            <a:r>
              <a:rPr lang="pt-PT" sz="2000" dirty="0" err="1" smtClean="0"/>
              <a:t>that</a:t>
            </a:r>
            <a:r>
              <a:rPr lang="pt-PT" sz="2000" dirty="0" smtClean="0"/>
              <a:t> </a:t>
            </a:r>
            <a:r>
              <a:rPr lang="pt-PT" sz="2000" dirty="0" err="1" smtClean="0"/>
              <a:t>many</a:t>
            </a:r>
            <a:r>
              <a:rPr lang="pt-PT" sz="2000" dirty="0" smtClean="0"/>
              <a:t> </a:t>
            </a:r>
            <a:r>
              <a:rPr lang="pt-PT" sz="2000" dirty="0" err="1" smtClean="0"/>
              <a:t>not</a:t>
            </a:r>
            <a:r>
              <a:rPr lang="pt-PT" sz="2000" dirty="0" smtClean="0"/>
              <a:t> </a:t>
            </a:r>
            <a:r>
              <a:rPr lang="pt-PT" sz="2000" dirty="0" err="1" smtClean="0"/>
              <a:t>provide</a:t>
            </a:r>
            <a:r>
              <a:rPr lang="pt-PT" sz="2000" dirty="0" smtClean="0"/>
              <a:t> a </a:t>
            </a:r>
            <a:r>
              <a:rPr lang="pt-PT" sz="2000" dirty="0" err="1" smtClean="0"/>
              <a:t>satisfactory</a:t>
            </a:r>
            <a:r>
              <a:rPr lang="pt-PT" sz="2000" dirty="0" smtClean="0"/>
              <a:t> </a:t>
            </a:r>
            <a:r>
              <a:rPr lang="pt-PT" sz="2000" dirty="0" err="1" smtClean="0"/>
              <a:t>protection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borrowers</a:t>
            </a:r>
            <a:r>
              <a:rPr lang="pt-PT" sz="2000" dirty="0" smtClean="0"/>
              <a:t>’ </a:t>
            </a:r>
            <a:r>
              <a:rPr lang="pt-PT" sz="2000" dirty="0" err="1" smtClean="0"/>
              <a:t>rights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interests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in </a:t>
            </a:r>
            <a:r>
              <a:rPr lang="pt-PT" sz="2000" dirty="0" err="1" smtClean="0"/>
              <a:t>the</a:t>
            </a:r>
            <a:r>
              <a:rPr lang="pt-PT" sz="2000" dirty="0" smtClean="0"/>
              <a:t> </a:t>
            </a:r>
            <a:r>
              <a:rPr lang="pt-PT" sz="2000" dirty="0" err="1" smtClean="0"/>
              <a:t>mid</a:t>
            </a:r>
            <a:r>
              <a:rPr lang="pt-PT" sz="2000" dirty="0" err="1"/>
              <a:t>-</a:t>
            </a:r>
            <a:r>
              <a:rPr lang="pt-PT" sz="2000" dirty="0" err="1" smtClean="0"/>
              <a:t>term</a:t>
            </a:r>
            <a:r>
              <a:rPr lang="pt-PT" sz="2000" dirty="0" smtClean="0"/>
              <a:t> </a:t>
            </a:r>
            <a:r>
              <a:rPr lang="pt-PT" sz="2000" dirty="0" err="1" smtClean="0"/>
              <a:t>also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those</a:t>
            </a:r>
            <a:r>
              <a:rPr lang="pt-PT" sz="2000" dirty="0" smtClean="0"/>
              <a:t> </a:t>
            </a:r>
            <a:r>
              <a:rPr lang="pt-PT" sz="2000" dirty="0" err="1" smtClean="0"/>
              <a:t>pertaining</a:t>
            </a:r>
            <a:r>
              <a:rPr lang="pt-PT" sz="2000" dirty="0" smtClean="0"/>
              <a:t> to </a:t>
            </a:r>
            <a:r>
              <a:rPr lang="pt-PT" sz="2000" dirty="0" err="1" smtClean="0"/>
              <a:t>lenders</a:t>
            </a:r>
            <a:r>
              <a:rPr lang="pt-PT" sz="2000" dirty="0" smtClean="0"/>
              <a:t>.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3962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pt-PT" sz="2400" b="1" dirty="0" err="1" smtClean="0">
                <a:solidFill>
                  <a:srgbClr val="C00000"/>
                </a:solidFill>
              </a:rPr>
              <a:t>What</a:t>
            </a:r>
            <a:r>
              <a:rPr lang="pt-PT" sz="2400" b="1" dirty="0" smtClean="0">
                <a:solidFill>
                  <a:srgbClr val="C00000"/>
                </a:solidFill>
              </a:rPr>
              <a:t> do </a:t>
            </a:r>
            <a:r>
              <a:rPr lang="pt-PT" sz="2400" b="1" dirty="0" err="1" smtClean="0">
                <a:solidFill>
                  <a:srgbClr val="C00000"/>
                </a:solidFill>
              </a:rPr>
              <a:t>we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see</a:t>
            </a:r>
            <a:r>
              <a:rPr lang="pt-PT" sz="2400" b="1" dirty="0" smtClean="0">
                <a:solidFill>
                  <a:srgbClr val="C00000"/>
                </a:solidFill>
              </a:rPr>
              <a:t>?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pt-PT" sz="2000" dirty="0" err="1"/>
              <a:t>Retreat</a:t>
            </a:r>
            <a:r>
              <a:rPr lang="pt-PT" sz="2000" dirty="0"/>
              <a:t> </a:t>
            </a:r>
            <a:r>
              <a:rPr lang="pt-PT" sz="2000" dirty="0" err="1"/>
              <a:t>of</a:t>
            </a:r>
            <a:r>
              <a:rPr lang="pt-PT" sz="2000" dirty="0"/>
              <a:t> </a:t>
            </a:r>
            <a:r>
              <a:rPr lang="pt-PT" sz="2000" dirty="0" err="1"/>
              <a:t>public</a:t>
            </a:r>
            <a:r>
              <a:rPr lang="pt-PT" sz="2000" dirty="0"/>
              <a:t> </a:t>
            </a:r>
            <a:r>
              <a:rPr lang="pt-PT" sz="2000" dirty="0" err="1"/>
              <a:t>provision</a:t>
            </a:r>
            <a:r>
              <a:rPr lang="pt-PT" sz="2000" dirty="0"/>
              <a:t> 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welfare</a:t>
            </a:r>
            <a:r>
              <a:rPr lang="pt-PT" sz="2000" dirty="0" smtClean="0"/>
              <a:t> </a:t>
            </a:r>
            <a:r>
              <a:rPr lang="pt-PT" sz="1800" dirty="0"/>
              <a:t>(</a:t>
            </a:r>
            <a:r>
              <a:rPr lang="pt-PT" sz="1800" dirty="0" err="1"/>
              <a:t>housing</a:t>
            </a:r>
            <a:r>
              <a:rPr lang="pt-PT" sz="1800" dirty="0"/>
              <a:t>, </a:t>
            </a:r>
            <a:r>
              <a:rPr lang="pt-PT" sz="1800" dirty="0" err="1"/>
              <a:t>education</a:t>
            </a:r>
            <a:r>
              <a:rPr lang="pt-PT" sz="1800" dirty="0"/>
              <a:t>, </a:t>
            </a:r>
            <a:r>
              <a:rPr lang="pt-PT" sz="1800" dirty="0" err="1"/>
              <a:t>health</a:t>
            </a:r>
            <a:r>
              <a:rPr lang="pt-PT" sz="1800" dirty="0"/>
              <a:t>, </a:t>
            </a:r>
            <a:r>
              <a:rPr lang="pt-PT" sz="1800" dirty="0" err="1"/>
              <a:t>retirement</a:t>
            </a:r>
            <a:r>
              <a:rPr lang="pt-PT" sz="1800" dirty="0"/>
              <a:t>)</a:t>
            </a:r>
            <a:endParaRPr lang="pt-PT" sz="2000" dirty="0"/>
          </a:p>
          <a:p>
            <a:pPr lvl="1">
              <a:lnSpc>
                <a:spcPct val="15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pt-PT" sz="2000" dirty="0" err="1" smtClean="0"/>
              <a:t>Increase</a:t>
            </a:r>
            <a:r>
              <a:rPr lang="pt-PT" sz="2000" dirty="0" smtClean="0"/>
              <a:t> </a:t>
            </a:r>
            <a:r>
              <a:rPr lang="pt-PT" sz="2000" dirty="0" err="1" smtClean="0"/>
              <a:t>dependence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market</a:t>
            </a:r>
            <a:r>
              <a:rPr lang="pt-PT" sz="2000" dirty="0" smtClean="0"/>
              <a:t>, </a:t>
            </a:r>
            <a:r>
              <a:rPr lang="pt-PT" sz="2000" dirty="0" err="1" smtClean="0"/>
              <a:t>including</a:t>
            </a:r>
            <a:r>
              <a:rPr lang="pt-PT" sz="2000" dirty="0" smtClean="0"/>
              <a:t> financial </a:t>
            </a:r>
            <a:r>
              <a:rPr lang="pt-PT" sz="2000" dirty="0" err="1" smtClean="0"/>
              <a:t>market</a:t>
            </a:r>
            <a:r>
              <a:rPr lang="pt-PT" sz="2000" dirty="0" smtClean="0"/>
              <a:t>, for </a:t>
            </a:r>
            <a:r>
              <a:rPr lang="pt-PT" sz="2000" dirty="0" err="1" smtClean="0"/>
              <a:t>the</a:t>
            </a:r>
            <a:r>
              <a:rPr lang="pt-PT" sz="2000" dirty="0" smtClean="0"/>
              <a:t> </a:t>
            </a:r>
            <a:r>
              <a:rPr lang="pt-PT" sz="2000" dirty="0" err="1" smtClean="0"/>
              <a:t>provision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/>
              <a:t> </a:t>
            </a:r>
            <a:r>
              <a:rPr lang="pt-PT" sz="2000" dirty="0" err="1" smtClean="0"/>
              <a:t>households´well-being</a:t>
            </a:r>
            <a:r>
              <a:rPr lang="pt-PT" sz="2000" dirty="0" smtClean="0"/>
              <a:t> (“</a:t>
            </a:r>
            <a:r>
              <a:rPr lang="pt-PT" sz="2000" dirty="0" err="1" smtClean="0"/>
              <a:t>financialization</a:t>
            </a:r>
            <a:r>
              <a:rPr lang="pt-PT" sz="2000" dirty="0" smtClean="0"/>
              <a:t>”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society</a:t>
            </a:r>
            <a:r>
              <a:rPr lang="pt-PT" sz="2000" dirty="0" smtClean="0"/>
              <a:t>)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pt-PT" sz="2000" dirty="0" err="1" smtClean="0"/>
              <a:t>Increase</a:t>
            </a:r>
            <a:r>
              <a:rPr lang="pt-PT" sz="2000" dirty="0" smtClean="0"/>
              <a:t> </a:t>
            </a:r>
            <a:r>
              <a:rPr lang="pt-PT" sz="2000" dirty="0" err="1" smtClean="0"/>
              <a:t>vulnerability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</a:t>
            </a:r>
            <a:r>
              <a:rPr lang="pt-PT" sz="2000" dirty="0" err="1" smtClean="0"/>
              <a:t>households</a:t>
            </a:r>
            <a:r>
              <a:rPr lang="pt-PT" sz="2000" dirty="0" smtClean="0"/>
              <a:t> to </a:t>
            </a:r>
            <a:r>
              <a:rPr lang="pt-PT" sz="2000" dirty="0" err="1" smtClean="0"/>
              <a:t>the</a:t>
            </a:r>
            <a:r>
              <a:rPr lang="pt-PT" sz="2000" dirty="0" smtClean="0"/>
              <a:t> </a:t>
            </a:r>
            <a:r>
              <a:rPr lang="pt-PT" sz="2000" dirty="0" err="1" smtClean="0"/>
              <a:t>dynamics</a:t>
            </a:r>
            <a:r>
              <a:rPr lang="pt-PT" sz="2000" dirty="0" smtClean="0"/>
              <a:t>/</a:t>
            </a:r>
            <a:r>
              <a:rPr lang="pt-PT" sz="2000" dirty="0" err="1" smtClean="0"/>
              <a:t>crisis</a:t>
            </a:r>
            <a:r>
              <a:rPr lang="pt-PT" sz="2000" dirty="0" smtClean="0"/>
              <a:t> </a:t>
            </a:r>
            <a:r>
              <a:rPr lang="pt-PT" sz="2000" dirty="0" err="1" smtClean="0"/>
              <a:t>of</a:t>
            </a:r>
            <a:r>
              <a:rPr lang="pt-PT" sz="2000" dirty="0" smtClean="0"/>
              <a:t> labor </a:t>
            </a:r>
            <a:r>
              <a:rPr lang="pt-PT" sz="2000" dirty="0" err="1" smtClean="0"/>
              <a:t>market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other</a:t>
            </a:r>
            <a:r>
              <a:rPr lang="pt-PT" sz="2000" dirty="0" smtClean="0"/>
              <a:t> </a:t>
            </a:r>
            <a:r>
              <a:rPr lang="pt-PT" sz="2000" dirty="0" err="1" smtClean="0"/>
              <a:t>life</a:t>
            </a:r>
            <a:r>
              <a:rPr lang="pt-PT" sz="2000" dirty="0" smtClean="0"/>
              <a:t> </a:t>
            </a:r>
            <a:r>
              <a:rPr lang="pt-PT" sz="2000" dirty="0" err="1" smtClean="0"/>
              <a:t>events</a:t>
            </a:r>
            <a:r>
              <a:rPr lang="pt-PT" sz="2000" dirty="0" smtClean="0"/>
              <a:t> (</a:t>
            </a:r>
            <a:r>
              <a:rPr lang="pt-PT" sz="2000" dirty="0" err="1" smtClean="0"/>
              <a:t>micro-level</a:t>
            </a:r>
            <a:r>
              <a:rPr lang="pt-PT" sz="2000" dirty="0" smtClean="0"/>
              <a:t>) </a:t>
            </a:r>
            <a:r>
              <a:rPr lang="pt-PT" sz="2000" dirty="0" err="1" smtClean="0"/>
              <a:t>and</a:t>
            </a:r>
            <a:r>
              <a:rPr lang="pt-PT" sz="2000" dirty="0" smtClean="0"/>
              <a:t> to </a:t>
            </a:r>
            <a:r>
              <a:rPr lang="pt-PT" sz="2000" dirty="0" err="1" smtClean="0"/>
              <a:t>economic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financial </a:t>
            </a:r>
            <a:r>
              <a:rPr lang="pt-PT" sz="2000" dirty="0" err="1" smtClean="0"/>
              <a:t>downturns</a:t>
            </a:r>
            <a:r>
              <a:rPr lang="pt-PT" sz="2000" dirty="0" smtClean="0"/>
              <a:t> (</a:t>
            </a:r>
            <a:r>
              <a:rPr lang="pt-PT" sz="2000" dirty="0" err="1" smtClean="0"/>
              <a:t>macro-level</a:t>
            </a:r>
            <a:r>
              <a:rPr lang="pt-PT" sz="2000" dirty="0" smtClean="0"/>
              <a:t>)</a:t>
            </a:r>
            <a:endParaRPr lang="pt-PT" sz="2000" dirty="0"/>
          </a:p>
        </p:txBody>
      </p:sp>
      <p:sp>
        <p:nvSpPr>
          <p:cNvPr id="4" name="Rectângulo 3"/>
          <p:cNvSpPr/>
          <p:nvPr/>
        </p:nvSpPr>
        <p:spPr>
          <a:xfrm>
            <a:off x="3707904" y="548680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perception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reality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8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pt-PT" sz="2400" b="1" dirty="0" err="1" smtClean="0">
                <a:solidFill>
                  <a:srgbClr val="C00000"/>
                </a:solidFill>
              </a:rPr>
              <a:t>What</a:t>
            </a:r>
            <a:r>
              <a:rPr lang="pt-PT" sz="2400" b="1" dirty="0" smtClean="0">
                <a:solidFill>
                  <a:srgbClr val="C00000"/>
                </a:solidFill>
              </a:rPr>
              <a:t> do </a:t>
            </a:r>
            <a:r>
              <a:rPr lang="pt-PT" sz="2400" b="1" dirty="0" err="1" smtClean="0">
                <a:solidFill>
                  <a:srgbClr val="C00000"/>
                </a:solidFill>
              </a:rPr>
              <a:t>we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see</a:t>
            </a:r>
            <a:r>
              <a:rPr lang="pt-PT" sz="2400" b="1" dirty="0" smtClean="0">
                <a:solidFill>
                  <a:srgbClr val="C00000"/>
                </a:solidFill>
              </a:rPr>
              <a:t>?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en-US" sz="2000" dirty="0"/>
              <a:t>Higher exposure to risk from financial institutions due to short term interests of shareholders</a:t>
            </a:r>
            <a:r>
              <a:rPr lang="en-US" sz="2000" dirty="0" smtClean="0"/>
              <a:t>, the </a:t>
            </a:r>
            <a:r>
              <a:rPr lang="en-US" sz="2000" dirty="0"/>
              <a:t>globalization of financial products and </a:t>
            </a:r>
            <a:r>
              <a:rPr lang="en-US" sz="2000" dirty="0" smtClean="0"/>
              <a:t>practices, </a:t>
            </a:r>
            <a:r>
              <a:rPr lang="en-US" sz="2000" dirty="0"/>
              <a:t>and the diversification of customer </a:t>
            </a:r>
            <a:r>
              <a:rPr lang="en-US" sz="2000" dirty="0" smtClean="0"/>
              <a:t>profiles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Blip>
                <a:blip r:embed="rId2"/>
              </a:buBlip>
            </a:pPr>
            <a:r>
              <a:rPr lang="en-US" sz="2000" dirty="0" smtClean="0"/>
              <a:t>Vulnerability of democratic political institutions in monitoring and regulating autocratic economic institutions (a lender/borrower relationship </a:t>
            </a:r>
            <a:r>
              <a:rPr lang="en-US" sz="2000" smtClean="0"/>
              <a:t>is also </a:t>
            </a:r>
            <a:r>
              <a:rPr lang="en-US" sz="2000" dirty="0" smtClean="0"/>
              <a:t>common)</a:t>
            </a:r>
            <a:endParaRPr lang="pt-PT" sz="2000" dirty="0"/>
          </a:p>
        </p:txBody>
      </p:sp>
      <p:sp>
        <p:nvSpPr>
          <p:cNvPr id="4" name="Rectângulo 3"/>
          <p:cNvSpPr/>
          <p:nvPr/>
        </p:nvSpPr>
        <p:spPr>
          <a:xfrm>
            <a:off x="3707904" y="548680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perception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reality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8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</p:txBody>
      </p:sp>
      <p:sp>
        <p:nvSpPr>
          <p:cNvPr id="7" name="Rectângulo 6"/>
          <p:cNvSpPr/>
          <p:nvPr/>
        </p:nvSpPr>
        <p:spPr>
          <a:xfrm>
            <a:off x="3923928" y="527517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Policy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implications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challenges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1556792"/>
            <a:ext cx="81782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000" b="1" dirty="0" err="1" smtClean="0"/>
              <a:t>The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shift</a:t>
            </a:r>
            <a:r>
              <a:rPr lang="pt-PT" sz="2000" b="1" dirty="0" smtClean="0"/>
              <a:t>:</a:t>
            </a:r>
          </a:p>
          <a:p>
            <a:pPr marL="342900" indent="-342900">
              <a:lnSpc>
                <a:spcPct val="200000"/>
              </a:lnSpc>
              <a:buBlip>
                <a:blip r:embed="rId2"/>
              </a:buBlip>
            </a:pPr>
            <a:r>
              <a:rPr lang="pt-PT" sz="2000" dirty="0" err="1" smtClean="0"/>
              <a:t>From</a:t>
            </a:r>
            <a:r>
              <a:rPr lang="pt-PT" sz="2000" dirty="0" smtClean="0"/>
              <a:t> </a:t>
            </a:r>
            <a:r>
              <a:rPr lang="pt-PT" sz="2000" u="sng" dirty="0" smtClean="0"/>
              <a:t>individual </a:t>
            </a:r>
            <a:r>
              <a:rPr lang="pt-PT" sz="2000" u="sng" dirty="0" err="1" smtClean="0"/>
              <a:t>responsability</a:t>
            </a:r>
            <a:r>
              <a:rPr lang="pt-PT" sz="2000" u="sng" dirty="0" smtClean="0"/>
              <a:t> </a:t>
            </a:r>
            <a:r>
              <a:rPr lang="pt-PT" sz="2000" dirty="0" smtClean="0"/>
              <a:t>(</a:t>
            </a:r>
            <a:r>
              <a:rPr lang="pt-PT" sz="2000" dirty="0" err="1" smtClean="0"/>
              <a:t>contract</a:t>
            </a:r>
            <a:r>
              <a:rPr lang="pt-PT" sz="2000" dirty="0" smtClean="0"/>
              <a:t> </a:t>
            </a:r>
            <a:r>
              <a:rPr lang="pt-PT" sz="2000" dirty="0" err="1" smtClean="0"/>
              <a:t>law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tort</a:t>
            </a:r>
            <a:r>
              <a:rPr lang="pt-PT" sz="2000" dirty="0" smtClean="0"/>
              <a:t> </a:t>
            </a:r>
            <a:r>
              <a:rPr lang="pt-PT" sz="2000" dirty="0" err="1" smtClean="0"/>
              <a:t>law</a:t>
            </a:r>
            <a:r>
              <a:rPr lang="pt-PT" sz="2000" dirty="0" smtClean="0"/>
              <a:t>, financial </a:t>
            </a:r>
            <a:r>
              <a:rPr lang="pt-PT" sz="2000" dirty="0" err="1" smtClean="0"/>
              <a:t>literacy</a:t>
            </a:r>
            <a:r>
              <a:rPr lang="pt-PT" sz="2000" dirty="0" smtClean="0"/>
              <a:t>) to more a </a:t>
            </a:r>
            <a:r>
              <a:rPr lang="pt-PT" sz="2000" dirty="0" err="1" smtClean="0"/>
              <a:t>collective</a:t>
            </a:r>
            <a:r>
              <a:rPr lang="pt-PT" sz="2000" dirty="0" smtClean="0"/>
              <a:t> </a:t>
            </a:r>
            <a:r>
              <a:rPr lang="pt-PT" sz="2000" u="sng" dirty="0" err="1" smtClean="0"/>
              <a:t>risk</a:t>
            </a:r>
            <a:r>
              <a:rPr lang="pt-PT" sz="2000" u="sng" dirty="0" smtClean="0"/>
              <a:t> </a:t>
            </a:r>
            <a:r>
              <a:rPr lang="pt-PT" sz="2000" u="sng" dirty="0" err="1" smtClean="0"/>
              <a:t>sharing</a:t>
            </a:r>
            <a:r>
              <a:rPr lang="pt-PT" sz="2000" u="sng" dirty="0" smtClean="0"/>
              <a:t> </a:t>
            </a:r>
            <a:r>
              <a:rPr lang="pt-PT" sz="2000" dirty="0" err="1" smtClean="0"/>
              <a:t>approach</a:t>
            </a:r>
            <a:r>
              <a:rPr lang="pt-PT" sz="2000" dirty="0" smtClean="0"/>
              <a:t> (</a:t>
            </a:r>
            <a:r>
              <a:rPr lang="pt-PT" sz="2000" dirty="0" err="1" smtClean="0"/>
              <a:t>independent</a:t>
            </a:r>
            <a:r>
              <a:rPr lang="pt-PT" sz="2000" dirty="0" smtClean="0"/>
              <a:t> </a:t>
            </a:r>
            <a:r>
              <a:rPr lang="pt-PT" sz="2000" dirty="0" err="1" smtClean="0"/>
              <a:t>debt</a:t>
            </a:r>
            <a:r>
              <a:rPr lang="pt-PT" sz="2000" dirty="0" smtClean="0"/>
              <a:t> </a:t>
            </a:r>
            <a:r>
              <a:rPr lang="pt-PT" sz="2000" dirty="0" err="1" smtClean="0"/>
              <a:t>couselling</a:t>
            </a:r>
            <a:r>
              <a:rPr lang="pt-PT" sz="2000" dirty="0" smtClean="0"/>
              <a:t>, </a:t>
            </a:r>
            <a:r>
              <a:rPr lang="pt-PT" sz="2000" dirty="0" err="1" smtClean="0"/>
              <a:t>debt</a:t>
            </a:r>
            <a:r>
              <a:rPr lang="pt-PT" sz="2000" dirty="0" smtClean="0"/>
              <a:t> </a:t>
            </a:r>
            <a:r>
              <a:rPr lang="pt-PT" sz="2000" dirty="0" err="1" smtClean="0"/>
              <a:t>adjustment</a:t>
            </a:r>
            <a:r>
              <a:rPr lang="pt-PT" sz="2000" dirty="0" smtClean="0"/>
              <a:t> regimes, </a:t>
            </a:r>
            <a:r>
              <a:rPr lang="pt-PT" sz="2000" dirty="0" err="1" smtClean="0"/>
              <a:t>bankruptcy</a:t>
            </a:r>
            <a:r>
              <a:rPr lang="pt-PT" sz="2000" dirty="0" smtClean="0"/>
              <a:t>, </a:t>
            </a:r>
            <a:r>
              <a:rPr lang="pt-PT" sz="2000" dirty="0" err="1" smtClean="0"/>
              <a:t>responsible</a:t>
            </a:r>
            <a:r>
              <a:rPr lang="pt-PT" sz="2000" dirty="0" smtClean="0"/>
              <a:t> </a:t>
            </a:r>
            <a:r>
              <a:rPr lang="pt-PT" sz="2000" dirty="0" err="1" smtClean="0"/>
              <a:t>lending</a:t>
            </a:r>
            <a:r>
              <a:rPr lang="pt-PT" sz="2000" dirty="0" smtClean="0"/>
              <a:t>)</a:t>
            </a:r>
          </a:p>
        </p:txBody>
      </p:sp>
      <p:sp>
        <p:nvSpPr>
          <p:cNvPr id="2" name="Seta para a direita 1"/>
          <p:cNvSpPr/>
          <p:nvPr/>
        </p:nvSpPr>
        <p:spPr>
          <a:xfrm rot="5400000">
            <a:off x="5708780" y="3976231"/>
            <a:ext cx="792088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803447" y="4909315"/>
            <a:ext cx="6768752" cy="9679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 err="1" smtClean="0"/>
              <a:t>Balancing</a:t>
            </a:r>
            <a:r>
              <a:rPr lang="pt-PT" sz="2000" b="1" dirty="0" smtClean="0"/>
              <a:t> </a:t>
            </a:r>
            <a:r>
              <a:rPr lang="pt-PT" sz="2000" b="1" i="1" dirty="0" err="1" smtClean="0"/>
              <a:t>pacta</a:t>
            </a:r>
            <a:r>
              <a:rPr lang="pt-PT" sz="2000" b="1" i="1" dirty="0" smtClean="0"/>
              <a:t> </a:t>
            </a:r>
            <a:r>
              <a:rPr lang="pt-PT" sz="2000" b="1" i="1" dirty="0" err="1" smtClean="0"/>
              <a:t>sunt</a:t>
            </a:r>
            <a:r>
              <a:rPr lang="pt-PT" sz="2000" b="1" i="1" dirty="0" smtClean="0"/>
              <a:t> </a:t>
            </a:r>
            <a:r>
              <a:rPr lang="pt-PT" sz="2000" b="1" i="1" dirty="0" err="1" smtClean="0"/>
              <a:t>servanda</a:t>
            </a:r>
            <a:r>
              <a:rPr lang="pt-PT" sz="2000" b="1" i="1" dirty="0" smtClean="0"/>
              <a:t> 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freedom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of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choice</a:t>
            </a:r>
            <a:r>
              <a:rPr lang="pt-PT" sz="2000" b="1" dirty="0" smtClean="0"/>
              <a:t>, </a:t>
            </a:r>
            <a:r>
              <a:rPr lang="pt-PT" sz="2000" b="1" dirty="0" err="1" smtClean="0"/>
              <a:t>autonomy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of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will</a:t>
            </a:r>
            <a:r>
              <a:rPr lang="pt-PT" sz="2000" b="1" dirty="0" smtClean="0"/>
              <a:t>) </a:t>
            </a:r>
            <a:r>
              <a:rPr lang="pt-PT" sz="2000" b="1" dirty="0" err="1" smtClean="0"/>
              <a:t>with</a:t>
            </a:r>
            <a:r>
              <a:rPr lang="pt-PT" sz="2000" b="1" dirty="0" smtClean="0"/>
              <a:t> </a:t>
            </a:r>
            <a:r>
              <a:rPr lang="pt-PT" sz="2000" b="1" i="1" dirty="0" err="1" smtClean="0"/>
              <a:t>retibus</a:t>
            </a:r>
            <a:r>
              <a:rPr lang="pt-PT" sz="2000" b="1" i="1" dirty="0" smtClean="0"/>
              <a:t> sic </a:t>
            </a:r>
            <a:r>
              <a:rPr lang="pt-PT" sz="2000" b="1" i="1" dirty="0" err="1" smtClean="0"/>
              <a:t>stantibus</a:t>
            </a:r>
            <a:r>
              <a:rPr lang="pt-PT" sz="2000" b="1" i="1" dirty="0" smtClean="0"/>
              <a:t>  (</a:t>
            </a:r>
            <a:r>
              <a:rPr lang="pt-PT" sz="2000" b="1" i="1" dirty="0" err="1" smtClean="0"/>
              <a:t>change</a:t>
            </a:r>
            <a:r>
              <a:rPr lang="pt-PT" sz="2000" b="1" i="1" dirty="0" smtClean="0"/>
              <a:t> </a:t>
            </a:r>
            <a:r>
              <a:rPr lang="pt-PT" sz="2000" b="1" i="1" dirty="0" err="1" smtClean="0"/>
              <a:t>of</a:t>
            </a:r>
            <a:r>
              <a:rPr lang="pt-PT" sz="2000" b="1" i="1" dirty="0" smtClean="0"/>
              <a:t> </a:t>
            </a:r>
            <a:r>
              <a:rPr lang="pt-PT" sz="2000" b="1" i="1" dirty="0" err="1" smtClean="0"/>
              <a:t>circumstancies</a:t>
            </a:r>
            <a:r>
              <a:rPr lang="pt-PT" sz="2000" b="1" i="1" dirty="0" smtClean="0"/>
              <a:t>)?</a:t>
            </a:r>
            <a:endParaRPr lang="pt-PT" sz="2000" b="1" i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971600" y="6093296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70C0"/>
                </a:solidFill>
              </a:rPr>
              <a:t>More </a:t>
            </a:r>
            <a:r>
              <a:rPr lang="pt-PT" sz="2000" b="1" dirty="0" err="1" smtClean="0">
                <a:solidFill>
                  <a:srgbClr val="0070C0"/>
                </a:solidFill>
              </a:rPr>
              <a:t>doctrine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and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jurisprudence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discussion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is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needed</a:t>
            </a:r>
            <a:r>
              <a:rPr lang="pt-PT" sz="2000" b="1" dirty="0" smtClean="0">
                <a:solidFill>
                  <a:srgbClr val="0070C0"/>
                </a:solidFill>
              </a:rPr>
              <a:t>!</a:t>
            </a:r>
            <a:endParaRPr lang="pt-PT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</p:txBody>
      </p:sp>
      <p:sp>
        <p:nvSpPr>
          <p:cNvPr id="7" name="Rectângulo 6"/>
          <p:cNvSpPr/>
          <p:nvPr/>
        </p:nvSpPr>
        <p:spPr>
          <a:xfrm>
            <a:off x="3923928" y="527517"/>
            <a:ext cx="4572000" cy="88639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Policy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implications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challenges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1556792"/>
            <a:ext cx="81782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000" b="1" dirty="0" err="1" smtClean="0"/>
              <a:t>The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shift</a:t>
            </a:r>
            <a:r>
              <a:rPr lang="pt-PT" sz="2000" b="1" dirty="0" smtClean="0"/>
              <a:t>:</a:t>
            </a:r>
          </a:p>
          <a:p>
            <a:pPr marL="342900" indent="-342900">
              <a:lnSpc>
                <a:spcPct val="200000"/>
              </a:lnSpc>
              <a:buBlip>
                <a:blip r:embed="rId2"/>
              </a:buBlip>
            </a:pPr>
            <a:r>
              <a:rPr lang="en-US" sz="2000" dirty="0"/>
              <a:t>From monolithic solutions (one size fits all) to </a:t>
            </a:r>
            <a:r>
              <a:rPr lang="en-US" sz="2000" dirty="0" smtClean="0"/>
              <a:t>multi-level and customized   solutions  		‘regulatory mix’ combined with co-operation and co-responsiveness of public institutions, market, society and individuals</a:t>
            </a:r>
            <a:endParaRPr lang="pt-PT" sz="2000" dirty="0"/>
          </a:p>
          <a:p>
            <a:pPr marL="342900" indent="-342900">
              <a:lnSpc>
                <a:spcPct val="200000"/>
              </a:lnSpc>
              <a:buBlip>
                <a:blip r:embed="rId2"/>
              </a:buBlip>
            </a:pPr>
            <a:endParaRPr lang="pt-PT" sz="2000" dirty="0"/>
          </a:p>
        </p:txBody>
      </p:sp>
      <p:sp>
        <p:nvSpPr>
          <p:cNvPr id="2" name="Seta para a direita 1"/>
          <p:cNvSpPr/>
          <p:nvPr/>
        </p:nvSpPr>
        <p:spPr>
          <a:xfrm>
            <a:off x="2123728" y="3068960"/>
            <a:ext cx="6663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Seta para a direita 5"/>
          <p:cNvSpPr/>
          <p:nvPr/>
        </p:nvSpPr>
        <p:spPr>
          <a:xfrm rot="5400000">
            <a:off x="5708780" y="3973211"/>
            <a:ext cx="792088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/>
          <p:cNvSpPr txBox="1"/>
          <p:nvPr/>
        </p:nvSpPr>
        <p:spPr>
          <a:xfrm>
            <a:off x="803447" y="4909315"/>
            <a:ext cx="6768752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 err="1" smtClean="0"/>
              <a:t>Centralized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regulation</a:t>
            </a:r>
            <a:r>
              <a:rPr lang="pt-PT" sz="2000" b="1" dirty="0" smtClean="0"/>
              <a:t> versus </a:t>
            </a:r>
            <a:r>
              <a:rPr lang="pt-PT" sz="2000" b="1" dirty="0" err="1" smtClean="0"/>
              <a:t>deregulation</a:t>
            </a:r>
            <a:r>
              <a:rPr lang="pt-PT" sz="2000" b="1" dirty="0" smtClean="0"/>
              <a:t> versus </a:t>
            </a:r>
            <a:r>
              <a:rPr lang="pt-PT" sz="2000" b="1" dirty="0" err="1" smtClean="0"/>
              <a:t>decentralized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regulation</a:t>
            </a:r>
            <a:r>
              <a:rPr lang="pt-PT" sz="2000" b="1" dirty="0" smtClean="0"/>
              <a:t> ?</a:t>
            </a:r>
            <a:endParaRPr lang="pt-PT" sz="2000" b="1" i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71600" y="6093296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rgbClr val="0070C0"/>
                </a:solidFill>
              </a:rPr>
              <a:t>Discussion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towards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governance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and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legitimacy</a:t>
            </a:r>
            <a:r>
              <a:rPr lang="pt-PT" sz="2000" b="1" dirty="0" smtClean="0">
                <a:solidFill>
                  <a:srgbClr val="0070C0"/>
                </a:solidFill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</a:rPr>
              <a:t>issues</a:t>
            </a:r>
            <a:r>
              <a:rPr lang="pt-PT" sz="2000" b="1" dirty="0" smtClean="0">
                <a:solidFill>
                  <a:srgbClr val="0070C0"/>
                </a:solidFill>
              </a:rPr>
              <a:t>!</a:t>
            </a:r>
            <a:endParaRPr lang="pt-PT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  <a:p>
            <a:pPr marL="0" lvl="0" indent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b="1" dirty="0"/>
          </a:p>
        </p:txBody>
      </p:sp>
      <p:sp>
        <p:nvSpPr>
          <p:cNvPr id="7" name="Rectângulo 6"/>
          <p:cNvSpPr/>
          <p:nvPr/>
        </p:nvSpPr>
        <p:spPr>
          <a:xfrm>
            <a:off x="3923928" y="527517"/>
            <a:ext cx="4572000" cy="88639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Policy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50000"/>
                  </a:schemeClr>
                </a:solidFill>
              </a:rPr>
              <a:t>implications</a:t>
            </a:r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PT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bg1">
                    <a:lumMod val="50000"/>
                  </a:schemeClr>
                </a:solidFill>
              </a:rPr>
              <a:t>challenges</a:t>
            </a: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PT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1556792"/>
            <a:ext cx="81782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000" b="1" dirty="0" err="1" smtClean="0"/>
              <a:t>The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shift</a:t>
            </a:r>
            <a:r>
              <a:rPr lang="pt-PT" sz="2000" b="1" dirty="0" smtClean="0"/>
              <a:t>:</a:t>
            </a:r>
          </a:p>
          <a:p>
            <a:pPr marL="342900" indent="-342900">
              <a:lnSpc>
                <a:spcPct val="200000"/>
              </a:lnSpc>
              <a:buBlip>
                <a:blip r:embed="rId2"/>
              </a:buBlip>
            </a:pPr>
            <a:r>
              <a:rPr lang="pt-PT" sz="2000" dirty="0" err="1" smtClean="0"/>
              <a:t>From</a:t>
            </a:r>
            <a:r>
              <a:rPr lang="pt-PT" sz="2000" dirty="0" smtClean="0"/>
              <a:t> </a:t>
            </a:r>
            <a:r>
              <a:rPr lang="pt-PT" sz="2000" dirty="0" err="1" smtClean="0"/>
              <a:t>cristalized</a:t>
            </a:r>
            <a:r>
              <a:rPr lang="pt-PT" sz="2000" dirty="0" smtClean="0"/>
              <a:t> rules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procedures</a:t>
            </a:r>
            <a:r>
              <a:rPr lang="pt-PT" sz="2000" dirty="0" smtClean="0"/>
              <a:t> to more </a:t>
            </a:r>
            <a:r>
              <a:rPr lang="pt-PT" sz="2000" dirty="0" err="1" smtClean="0"/>
              <a:t>adaptative</a:t>
            </a:r>
            <a:r>
              <a:rPr lang="pt-PT" sz="2000" dirty="0" smtClean="0"/>
              <a:t> policies, </a:t>
            </a:r>
            <a:r>
              <a:rPr lang="pt-PT" sz="2000" dirty="0" err="1" smtClean="0"/>
              <a:t>laws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procedures</a:t>
            </a:r>
            <a:r>
              <a:rPr lang="pt-PT" sz="2000" dirty="0" smtClean="0"/>
              <a:t> 	     « </a:t>
            </a:r>
            <a:r>
              <a:rPr lang="pt-PT" sz="2000" dirty="0" err="1" smtClean="0"/>
              <a:t>deterrance</a:t>
            </a:r>
            <a:r>
              <a:rPr lang="pt-PT" sz="2000" dirty="0" smtClean="0"/>
              <a:t> </a:t>
            </a:r>
            <a:r>
              <a:rPr lang="pt-PT" sz="2000" dirty="0" err="1" smtClean="0"/>
              <a:t>and</a:t>
            </a:r>
            <a:r>
              <a:rPr lang="pt-PT" sz="2000" dirty="0" smtClean="0"/>
              <a:t> </a:t>
            </a:r>
            <a:r>
              <a:rPr lang="pt-PT" sz="2000" dirty="0" err="1" smtClean="0"/>
              <a:t>compliance</a:t>
            </a:r>
            <a:r>
              <a:rPr lang="pt-PT" sz="2000" dirty="0" smtClean="0"/>
              <a:t> debate          		</a:t>
            </a:r>
            <a:r>
              <a:rPr lang="pt-PT" sz="2000" dirty="0"/>
              <a:t>	 </a:t>
            </a:r>
            <a:r>
              <a:rPr lang="pt-PT" sz="2000" dirty="0" smtClean="0"/>
              <a:t>    « judicial </a:t>
            </a:r>
            <a:r>
              <a:rPr lang="pt-PT" sz="2000" dirty="0" err="1" smtClean="0"/>
              <a:t>activism</a:t>
            </a:r>
            <a:r>
              <a:rPr lang="pt-PT" sz="2000" dirty="0" smtClean="0"/>
              <a:t>?                                                   </a:t>
            </a:r>
          </a:p>
          <a:p>
            <a:pPr marL="342900" indent="-342900">
              <a:lnSpc>
                <a:spcPct val="200000"/>
              </a:lnSpc>
              <a:buBlip>
                <a:blip r:embed="rId2"/>
              </a:buBlip>
            </a:pPr>
            <a:endParaRPr lang="pt-PT" sz="2000" dirty="0"/>
          </a:p>
        </p:txBody>
      </p:sp>
      <p:sp>
        <p:nvSpPr>
          <p:cNvPr id="2" name="Seta para a direita 1"/>
          <p:cNvSpPr/>
          <p:nvPr/>
        </p:nvSpPr>
        <p:spPr>
          <a:xfrm>
            <a:off x="2803848" y="3090800"/>
            <a:ext cx="6663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Seta para a direita 5"/>
          <p:cNvSpPr/>
          <p:nvPr/>
        </p:nvSpPr>
        <p:spPr>
          <a:xfrm rot="5400000">
            <a:off x="5708780" y="3973211"/>
            <a:ext cx="792088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/>
          <p:cNvSpPr txBox="1"/>
          <p:nvPr/>
        </p:nvSpPr>
        <p:spPr>
          <a:xfrm>
            <a:off x="803447" y="4909315"/>
            <a:ext cx="6768752" cy="9679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 smtClean="0"/>
              <a:t>Fundamental </a:t>
            </a:r>
            <a:r>
              <a:rPr lang="pt-PT" sz="2000" b="1" dirty="0" err="1" smtClean="0"/>
              <a:t>economic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and</a:t>
            </a:r>
            <a:r>
              <a:rPr lang="pt-PT" sz="2000" b="1" dirty="0" smtClean="0"/>
              <a:t> social </a:t>
            </a:r>
            <a:r>
              <a:rPr lang="pt-PT" sz="2000" b="1" dirty="0" err="1" smtClean="0"/>
              <a:t>rights</a:t>
            </a:r>
            <a:r>
              <a:rPr lang="pt-PT" sz="2000" b="1" dirty="0" smtClean="0"/>
              <a:t> in a </a:t>
            </a:r>
            <a:r>
              <a:rPr lang="pt-PT" sz="2000" b="1" dirty="0" err="1" smtClean="0"/>
              <a:t>context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of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public</a:t>
            </a:r>
            <a:r>
              <a:rPr lang="pt-PT" sz="2000" b="1" dirty="0" smtClean="0"/>
              <a:t> </a:t>
            </a:r>
            <a:r>
              <a:rPr lang="pt-PT" sz="2000" b="1" dirty="0" err="1" smtClean="0"/>
              <a:t>resources</a:t>
            </a:r>
            <a:r>
              <a:rPr lang="pt-PT" sz="2000" b="1" dirty="0" smtClean="0"/>
              <a:t> deficit?</a:t>
            </a:r>
            <a:endParaRPr lang="pt-PT" sz="2000" b="1" i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71600" y="6093296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The reinvention and reaffirmation of fundamental rights towards human dignity and </a:t>
            </a:r>
            <a:r>
              <a:rPr lang="en-US" sz="2000" b="1" dirty="0" smtClean="0">
                <a:solidFill>
                  <a:srgbClr val="0070C0"/>
                </a:solidFill>
              </a:rPr>
              <a:t>freedom (constitutional law)!</a:t>
            </a:r>
            <a:endParaRPr lang="pt-PT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4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resent 25 de Janeiro 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 25 de Janeiro 2012</Template>
  <TotalTime>1588</TotalTime>
  <Words>600</Words>
  <Application>Microsoft Office PowerPoint</Application>
  <PresentationFormat>Apresentação no Ecrã (4:3)</PresentationFormat>
  <Paragraphs>67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Apresent 25 de Janeiro 2012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CES - Centro de Estudos Sociais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</dc:creator>
  <cp:lastModifiedBy>Catarina Frade</cp:lastModifiedBy>
  <cp:revision>108</cp:revision>
  <dcterms:created xsi:type="dcterms:W3CDTF">2012-01-26T11:07:36Z</dcterms:created>
  <dcterms:modified xsi:type="dcterms:W3CDTF">2014-01-21T12:52:51Z</dcterms:modified>
</cp:coreProperties>
</file>