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52"/>
  </p:notesMasterIdLst>
  <p:handoutMasterIdLst>
    <p:handoutMasterId r:id="rId53"/>
  </p:handoutMasterIdLst>
  <p:sldIdLst>
    <p:sldId id="258" r:id="rId5"/>
    <p:sldId id="384" r:id="rId6"/>
    <p:sldId id="344" r:id="rId7"/>
    <p:sldId id="296" r:id="rId8"/>
    <p:sldId id="340" r:id="rId9"/>
    <p:sldId id="385" r:id="rId10"/>
    <p:sldId id="345" r:id="rId11"/>
    <p:sldId id="347" r:id="rId12"/>
    <p:sldId id="365" r:id="rId13"/>
    <p:sldId id="363" r:id="rId14"/>
    <p:sldId id="366" r:id="rId15"/>
    <p:sldId id="367" r:id="rId16"/>
    <p:sldId id="259" r:id="rId17"/>
    <p:sldId id="348" r:id="rId18"/>
    <p:sldId id="349" r:id="rId19"/>
    <p:sldId id="350" r:id="rId20"/>
    <p:sldId id="302" r:id="rId21"/>
    <p:sldId id="368" r:id="rId22"/>
    <p:sldId id="369" r:id="rId23"/>
    <p:sldId id="370" r:id="rId24"/>
    <p:sldId id="308" r:id="rId25"/>
    <p:sldId id="388" r:id="rId26"/>
    <p:sldId id="387" r:id="rId27"/>
    <p:sldId id="333" r:id="rId28"/>
    <p:sldId id="334" r:id="rId29"/>
    <p:sldId id="335" r:id="rId30"/>
    <p:sldId id="381" r:id="rId31"/>
    <p:sldId id="389" r:id="rId32"/>
    <p:sldId id="375" r:id="rId33"/>
    <p:sldId id="376" r:id="rId34"/>
    <p:sldId id="377" r:id="rId35"/>
    <p:sldId id="327" r:id="rId36"/>
    <p:sldId id="390" r:id="rId37"/>
    <p:sldId id="329" r:id="rId38"/>
    <p:sldId id="382" r:id="rId39"/>
    <p:sldId id="358" r:id="rId40"/>
    <p:sldId id="356" r:id="rId41"/>
    <p:sldId id="386" r:id="rId42"/>
    <p:sldId id="359" r:id="rId43"/>
    <p:sldId id="383" r:id="rId44"/>
    <p:sldId id="353" r:id="rId45"/>
    <p:sldId id="354" r:id="rId46"/>
    <p:sldId id="355" r:id="rId47"/>
    <p:sldId id="351" r:id="rId48"/>
    <p:sldId id="360" r:id="rId49"/>
    <p:sldId id="362" r:id="rId50"/>
    <p:sldId id="295" r:id="rId51"/>
  </p:sldIdLst>
  <p:sldSz cx="9144000" cy="6858000" type="screen4x3"/>
  <p:notesSz cx="6858000" cy="97345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19">
          <p15:clr>
            <a:srgbClr val="A4A3A4"/>
          </p15:clr>
        </p15:guide>
        <p15:guide id="3" orient="horz" pos="1026">
          <p15:clr>
            <a:srgbClr val="A4A3A4"/>
          </p15:clr>
        </p15:guide>
        <p15:guide id="4" orient="horz" pos="1162">
          <p15:clr>
            <a:srgbClr val="A4A3A4"/>
          </p15:clr>
        </p15:guide>
        <p15:guide id="5" orient="horz" pos="3929">
          <p15:clr>
            <a:srgbClr val="A4A3A4"/>
          </p15:clr>
        </p15:guide>
        <p15:guide id="6" orient="horz" pos="635">
          <p15:clr>
            <a:srgbClr val="A4A3A4"/>
          </p15:clr>
        </p15:guide>
        <p15:guide id="7" orient="horz" pos="3022">
          <p15:clr>
            <a:srgbClr val="A4A3A4"/>
          </p15:clr>
        </p15:guide>
        <p15:guide id="8" orient="horz" pos="3999">
          <p15:clr>
            <a:srgbClr val="A4A3A4"/>
          </p15:clr>
        </p15:guide>
        <p15:guide id="9" pos="2880">
          <p15:clr>
            <a:srgbClr val="A4A3A4"/>
          </p15:clr>
        </p15:guide>
        <p15:guide id="10" pos="4785">
          <p15:clr>
            <a:srgbClr val="A4A3A4"/>
          </p15:clr>
        </p15:guide>
        <p15:guide id="11" pos="295">
          <p15:clr>
            <a:srgbClr val="A4A3A4"/>
          </p15:clr>
        </p15:guide>
        <p15:guide id="12" pos="5122">
          <p15:clr>
            <a:srgbClr val="A4A3A4"/>
          </p15:clr>
        </p15:guide>
        <p15:guide id="13" pos="5644">
          <p15:clr>
            <a:srgbClr val="A4A3A4"/>
          </p15:clr>
        </p15:guide>
        <p15:guide id="14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66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rnadette Kamleitner" initials="BK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FE1"/>
    <a:srgbClr val="F9FDCB"/>
    <a:srgbClr val="222F0F"/>
    <a:srgbClr val="FF66CC"/>
    <a:srgbClr val="92D050"/>
    <a:srgbClr val="9933FF"/>
    <a:srgbClr val="985DD2"/>
    <a:srgbClr val="4C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3" autoAdjust="0"/>
    <p:restoredTop sz="82416" autoAdjust="0"/>
  </p:normalViewPr>
  <p:slideViewPr>
    <p:cSldViewPr showGuides="1">
      <p:cViewPr varScale="1">
        <p:scale>
          <a:sx n="56" d="100"/>
          <a:sy n="56" d="100"/>
        </p:scale>
        <p:origin x="-1116" y="-96"/>
      </p:cViewPr>
      <p:guideLst>
        <p:guide orient="horz" pos="2160"/>
        <p:guide orient="horz" pos="119"/>
        <p:guide orient="horz" pos="1026"/>
        <p:guide orient="horz" pos="1162"/>
        <p:guide orient="horz" pos="3929"/>
        <p:guide orient="horz" pos="635"/>
        <p:guide orient="horz" pos="3022"/>
        <p:guide orient="horz" pos="3999"/>
        <p:guide pos="2880"/>
        <p:guide pos="4785"/>
        <p:guide pos="295"/>
        <p:guide pos="5122"/>
        <p:guide pos="5644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howGuides="1">
      <p:cViewPr varScale="1">
        <p:scale>
          <a:sx n="62" d="100"/>
          <a:sy n="62" d="100"/>
        </p:scale>
        <p:origin x="-2406" y="-96"/>
      </p:cViewPr>
      <p:guideLst>
        <p:guide orient="horz" pos="306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1-12T11:37:28.855" idx="2">
    <p:pos x="10" y="10"/>
    <p:text>quellen????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sz="900" cap="all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6BCC2-1ACB-47B7-9BD5-D07B511D4BCC}" type="datetimeFigureOut">
              <a:rPr lang="de-DE" sz="900" cap="all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16.01.2014</a:t>
            </a:fld>
            <a:endParaRPr lang="de-AT" sz="900" cap="all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sz="900" cap="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F0C54-50F9-488D-9F36-A0537D25AB73}" type="slidenum">
              <a:rPr lang="de-AT" sz="900" cap="all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‹Nr.›</a:t>
            </a:fld>
            <a:endParaRPr lang="de-AT" sz="900" cap="all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900" cap="all" baseline="0">
                <a:latin typeface="Verdana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900" cap="all" baseline="0">
                <a:latin typeface="Verdana" pitchFamily="34" charset="0"/>
              </a:defRPr>
            </a:lvl1pPr>
          </a:lstStyle>
          <a:p>
            <a:fld id="{A1DB3EEE-453D-45AD-A07B-ADA37DD2F94A}" type="datetimeFigureOut">
              <a:rPr lang="de-DE" smtClean="0"/>
              <a:pPr/>
              <a:t>16.01.2014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730250"/>
            <a:ext cx="4864100" cy="3649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623911"/>
            <a:ext cx="5486400" cy="4380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cap="all" baseline="0">
                <a:latin typeface="Verdana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cap="all" baseline="0">
                <a:latin typeface="Verdana" pitchFamily="34" charset="0"/>
              </a:defRPr>
            </a:lvl1pPr>
          </a:lstStyle>
          <a:p>
            <a:fld id="{0DBFB593-90D8-42EF-B042-3F5628C06FF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85048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b="0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24C62-D5D0-44C0-A385-089B8C58120F}" type="slidenum">
              <a:rPr lang="de-AT" smtClean="0"/>
              <a:pPr/>
              <a:t>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20271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B593-90D8-42EF-B042-3F5628C06FFC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810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B593-90D8-42EF-B042-3F5628C06FFC}" type="slidenum">
              <a:rPr lang="de-AT" smtClean="0"/>
              <a:pPr/>
              <a:t>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9611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B593-90D8-42EF-B042-3F5628C06FFC}" type="slidenum">
              <a:rPr lang="de-AT" smtClean="0"/>
              <a:pPr/>
              <a:t>12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6739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B593-90D8-42EF-B042-3F5628C06FFC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752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D17CA50-EAC7-43F0-B219-EB107350E5A6}" type="slidenum">
              <a:rPr lang="de-AT" altLang="de-DE" smtClean="0">
                <a:latin typeface="Arial" charset="0"/>
              </a:rPr>
              <a:pPr eaLnBrk="1" hangingPunct="1"/>
              <a:t>27</a:t>
            </a:fld>
            <a:endParaRPr lang="de-AT" altLang="de-DE" smtClean="0">
              <a:latin typeface="Arial" charset="0"/>
            </a:endParaRPr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 smtClean="0"/>
              <a:t>Herausheben – degree und direction</a:t>
            </a:r>
            <a:endParaRPr lang="de-AT" alt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B593-90D8-42EF-B042-3F5628C06FFC}" type="slidenum">
              <a:rPr lang="de-AT" smtClean="0"/>
              <a:pPr/>
              <a:t>44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9814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en 15"/>
          <p:cNvGrpSpPr/>
          <p:nvPr/>
        </p:nvGrpSpPr>
        <p:grpSpPr>
          <a:xfrm>
            <a:off x="0" y="188913"/>
            <a:ext cx="8959850" cy="6492244"/>
            <a:chOff x="0" y="188913"/>
            <a:chExt cx="8959850" cy="6492244"/>
          </a:xfrm>
        </p:grpSpPr>
        <p:sp>
          <p:nvSpPr>
            <p:cNvPr id="11" name="Rechteck 10"/>
            <p:cNvSpPr/>
            <p:nvPr userDrawn="1"/>
          </p:nvSpPr>
          <p:spPr>
            <a:xfrm>
              <a:off x="0" y="188913"/>
              <a:ext cx="8959850" cy="3148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2" name="Rechteck 11"/>
            <p:cNvSpPr/>
            <p:nvPr userDrawn="1"/>
          </p:nvSpPr>
          <p:spPr>
            <a:xfrm>
              <a:off x="0" y="3524251"/>
              <a:ext cx="8959850" cy="31569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" name="Grafik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9562" y="548680"/>
              <a:ext cx="3206988" cy="1692493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8823" y="2582490"/>
              <a:ext cx="716327" cy="515167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white">
          <a:xfrm>
            <a:off x="462406" y="3654044"/>
            <a:ext cx="7133782" cy="1141422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00000"/>
              </a:lnSpc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Hier Titel der Präsentation eingeben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462406" y="4804610"/>
            <a:ext cx="7133782" cy="1141200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Hier Untertitel der Präsentation eingeben</a:t>
            </a:r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kurz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0" y="188913"/>
            <a:ext cx="8959850" cy="6492244"/>
            <a:chOff x="0" y="188913"/>
            <a:chExt cx="8959850" cy="6492244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188913"/>
              <a:ext cx="8959850" cy="3148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" name="Rechteck 9"/>
            <p:cNvSpPr/>
            <p:nvPr userDrawn="1"/>
          </p:nvSpPr>
          <p:spPr>
            <a:xfrm>
              <a:off x="0" y="3524251"/>
              <a:ext cx="8959850" cy="31569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1" name="Grafik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9562" y="548680"/>
              <a:ext cx="3206988" cy="1692493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8823" y="2582490"/>
              <a:ext cx="716327" cy="515167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white">
          <a:xfrm>
            <a:off x="465547" y="3661602"/>
            <a:ext cx="8210141" cy="828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Titelfolie kurzer Titel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465547" y="4517126"/>
            <a:ext cx="8210141" cy="828000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AT" dirty="0"/>
          </a:p>
        </p:txBody>
      </p:sp>
      <p:pic>
        <p:nvPicPr>
          <p:cNvPr id="13" name="Picture 2" descr="W:\WU\Daten\Marketing\wum\An_alle\LOGOS_WU_WUM_ULG\mcore\m.core_blackgroundcolor_slogan.png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08" t="31997" r="18563" b="34002"/>
          <a:stretch/>
        </p:blipFill>
        <p:spPr bwMode="auto">
          <a:xfrm>
            <a:off x="323528" y="922246"/>
            <a:ext cx="2565436" cy="70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19" y="430318"/>
            <a:ext cx="6270227" cy="1143000"/>
          </a:xfrm>
          <a:prstGeom prst="rect">
            <a:avLst/>
          </a:prstGeom>
        </p:spPr>
        <p:txBody>
          <a:bodyPr lIns="0" rIns="0"/>
          <a:lstStyle>
            <a:lvl1pPr>
              <a:defRPr cap="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9" y="1844675"/>
            <a:ext cx="7669156" cy="4382571"/>
          </a:xfrm>
        </p:spPr>
        <p:txBody>
          <a:bodyPr lIns="0" r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Fußzeile</a:t>
            </a:r>
            <a:endParaRPr lang="de-AT"/>
          </a:p>
        </p:txBody>
      </p:sp>
      <p:sp>
        <p:nvSpPr>
          <p:cNvPr id="8" name="Datumsplatzhalter 6"/>
          <p:cNvSpPr>
            <a:spLocks noGrp="1"/>
          </p:cNvSpPr>
          <p:nvPr>
            <p:ph type="dt" sz="half" idx="2"/>
          </p:nvPr>
        </p:nvSpPr>
        <p:spPr>
          <a:xfrm>
            <a:off x="7130380" y="6348413"/>
            <a:ext cx="98740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lang="de-DE" sz="9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938269E-A730-402F-A6DA-78B5E7D894DF}" type="datetime1">
              <a:rPr lang="de-AT" smtClean="0"/>
              <a:t>16.01.2014</a:t>
            </a:fld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r Tite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0" y="188913"/>
            <a:ext cx="8959850" cy="1477327"/>
            <a:chOff x="0" y="188913"/>
            <a:chExt cx="8959850" cy="1477327"/>
          </a:xfrm>
        </p:grpSpPr>
        <p:sp>
          <p:nvSpPr>
            <p:cNvPr id="4" name="Rechteck 3"/>
            <p:cNvSpPr/>
            <p:nvPr userDrawn="1"/>
          </p:nvSpPr>
          <p:spPr>
            <a:xfrm>
              <a:off x="0" y="188913"/>
              <a:ext cx="8959850" cy="14773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" name="Grafik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846" y="452661"/>
              <a:ext cx="1582509" cy="83559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5172" y="430318"/>
            <a:ext cx="6280165" cy="1143000"/>
          </a:xfrm>
          <a:prstGeom prst="rect">
            <a:avLst/>
          </a:prstGeo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0" hasCustomPrompt="1"/>
          </p:nvPr>
        </p:nvSpPr>
        <p:spPr>
          <a:xfrm>
            <a:off x="468313" y="1844675"/>
            <a:ext cx="8207375" cy="483552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AT" dirty="0" smtClean="0"/>
              <a:t>Platzhalter für Objekte</a:t>
            </a:r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Kapitelüberschrif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0" y="188913"/>
            <a:ext cx="8959850" cy="6491287"/>
            <a:chOff x="0" y="188913"/>
            <a:chExt cx="8959850" cy="6491287"/>
          </a:xfrm>
        </p:grpSpPr>
        <p:sp>
          <p:nvSpPr>
            <p:cNvPr id="13" name="Rechteck 12"/>
            <p:cNvSpPr/>
            <p:nvPr userDrawn="1"/>
          </p:nvSpPr>
          <p:spPr>
            <a:xfrm>
              <a:off x="0" y="1855788"/>
              <a:ext cx="8959850" cy="48244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4" name="Rechteck 13"/>
            <p:cNvSpPr/>
            <p:nvPr userDrawn="1"/>
          </p:nvSpPr>
          <p:spPr>
            <a:xfrm>
              <a:off x="0" y="188913"/>
              <a:ext cx="8959850" cy="14773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5" name="Grafik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846" y="452873"/>
              <a:ext cx="1582509" cy="835171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288" y="6062890"/>
              <a:ext cx="616902" cy="443662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2406" y="2009384"/>
            <a:ext cx="7668769" cy="1132150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 algn="l">
              <a:lnSpc>
                <a:spcPct val="100000"/>
              </a:lnSpc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cap="none" baseline="0" dirty="0" smtClean="0"/>
              <a:t>Hier Kapitelüberschrift eingeben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462406" y="3161536"/>
            <a:ext cx="7668769" cy="1000132"/>
          </a:xfrm>
        </p:spPr>
        <p:txBody>
          <a:bodyPr tIns="0" bIns="0" anchor="t" anchorCtr="0">
            <a:noAutofit/>
          </a:bodyPr>
          <a:lstStyle>
            <a:lvl1pPr marL="0" indent="0">
              <a:lnSpc>
                <a:spcPct val="110000"/>
              </a:lnSpc>
              <a:buNone/>
              <a:defRPr sz="32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Hier optional Untertitel für Kapitel eingeben </a:t>
            </a:r>
          </a:p>
        </p:txBody>
      </p:sp>
      <p:pic>
        <p:nvPicPr>
          <p:cNvPr id="9" name="Picture 2" descr="W:\WU\Daten\Marketing\wum\An_alle\LOGOS_WU_WUM_ULG\mcore\m.core_blackgroundcolor_slogan.png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08" t="31997" r="18563" b="34002"/>
          <a:stretch/>
        </p:blipFill>
        <p:spPr bwMode="auto">
          <a:xfrm>
            <a:off x="325731" y="452873"/>
            <a:ext cx="2565436" cy="70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Kapitelüberschrift kurz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0" y="188913"/>
            <a:ext cx="8959850" cy="6491287"/>
            <a:chOff x="0" y="188913"/>
            <a:chExt cx="8959850" cy="6491287"/>
          </a:xfrm>
        </p:grpSpPr>
        <p:sp>
          <p:nvSpPr>
            <p:cNvPr id="6" name="Rechteck 5"/>
            <p:cNvSpPr/>
            <p:nvPr userDrawn="1"/>
          </p:nvSpPr>
          <p:spPr>
            <a:xfrm>
              <a:off x="0" y="1855788"/>
              <a:ext cx="8959850" cy="48244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Rechteck 6"/>
            <p:cNvSpPr/>
            <p:nvPr userDrawn="1"/>
          </p:nvSpPr>
          <p:spPr>
            <a:xfrm>
              <a:off x="0" y="188913"/>
              <a:ext cx="8959850" cy="14773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846" y="452873"/>
              <a:ext cx="1582509" cy="835171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288" y="6062890"/>
              <a:ext cx="616902" cy="443662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2407" y="1956234"/>
            <a:ext cx="8213282" cy="8280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algn="l">
              <a:lnSpc>
                <a:spcPct val="110000"/>
              </a:lnSpc>
              <a:defRPr sz="48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cap="none" baseline="0" dirty="0" smtClean="0"/>
              <a:t>Kapitel kurzer Titel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462407" y="2786058"/>
            <a:ext cx="8213282" cy="828000"/>
          </a:xfrm>
        </p:spPr>
        <p:txBody>
          <a:bodyPr tIns="0" bIns="0" anchor="t" anchorCtr="0">
            <a:noAutofit/>
          </a:bodyPr>
          <a:lstStyle>
            <a:lvl1pPr marL="0" indent="0">
              <a:lnSpc>
                <a:spcPct val="110000"/>
              </a:lnSpc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Untertitel</a:t>
            </a:r>
          </a:p>
        </p:txBody>
      </p:sp>
      <p:pic>
        <p:nvPicPr>
          <p:cNvPr id="10" name="Picture 2" descr="W:\WU\Daten\Marketing\wum\An_alle\LOGOS_WU_WUM_ULG\mcore\m.core_blackgroundcolor_slogan.png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08" t="31997" r="18563" b="34002"/>
          <a:stretch/>
        </p:blipFill>
        <p:spPr bwMode="auto">
          <a:xfrm>
            <a:off x="323528" y="452873"/>
            <a:ext cx="2565436" cy="70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dirty="0" smtClean="0"/>
              <a:t>Folienlayout für zwei Inhalte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2405" y="1846262"/>
            <a:ext cx="3960000" cy="4391026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688" y="1846262"/>
            <a:ext cx="3960000" cy="4391026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Fußzeile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680737D9-CC42-4855-ABAC-B759A1A9D624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Datumsplatzhalter 6"/>
          <p:cNvSpPr>
            <a:spLocks noGrp="1"/>
          </p:cNvSpPr>
          <p:nvPr>
            <p:ph type="dt" sz="half" idx="13"/>
          </p:nvPr>
        </p:nvSpPr>
        <p:spPr>
          <a:xfrm>
            <a:off x="7124030" y="6348413"/>
            <a:ext cx="98740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lang="de-DE" sz="9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34B84FC-8984-418F-BCC4-40F56634F1E7}" type="datetime1">
              <a:rPr lang="de-AT" smtClean="0"/>
              <a:t>16.01.2014</a:t>
            </a:fld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dirty="0" smtClean="0"/>
              <a:t>Folienlayout für zwei Inhalte (Vergleich)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2405" y="2571745"/>
            <a:ext cx="3960000" cy="368618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688" y="2571745"/>
            <a:ext cx="3960000" cy="368618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Fußzeile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smtClean="0"/>
              <a:t>Seite </a:t>
            </a:r>
            <a:fld id="{680737D9-CC42-4855-ABAC-B759A1A9D624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8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68313" y="1844675"/>
            <a:ext cx="3960811" cy="639762"/>
          </a:xfr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75" indent="0">
              <a:buNone/>
              <a:tabLst/>
              <a:defRPr sz="24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 hier einfügen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2284" y="1844675"/>
            <a:ext cx="3963404" cy="639762"/>
          </a:xfr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75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 hier einfügen</a:t>
            </a:r>
          </a:p>
        </p:txBody>
      </p:sp>
      <p:sp>
        <p:nvSpPr>
          <p:cNvPr id="11" name="Datumsplatzhalter 6"/>
          <p:cNvSpPr>
            <a:spLocks noGrp="1"/>
          </p:cNvSpPr>
          <p:nvPr>
            <p:ph type="dt" sz="half" idx="14"/>
          </p:nvPr>
        </p:nvSpPr>
        <p:spPr>
          <a:xfrm>
            <a:off x="7124030" y="6348413"/>
            <a:ext cx="98740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lang="de-DE" sz="9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36DB130-19ED-4297-B2A1-AB15ECCD8EE9}" type="datetime1">
              <a:rPr lang="de-AT" smtClean="0"/>
              <a:t>16.01.2014</a:t>
            </a:fld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ere 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468312" y="2357430"/>
            <a:ext cx="5103820" cy="3260345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 descr="Logo-für-V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8975" y="2552695"/>
            <a:ext cx="488281" cy="2233627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928818" y="3071811"/>
            <a:ext cx="3260322" cy="21735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 sz="1100" baseline="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Hier Adressdaten eingeben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4557" y="6341555"/>
            <a:ext cx="2895600" cy="365125"/>
          </a:xfrm>
        </p:spPr>
        <p:txBody>
          <a:bodyPr/>
          <a:lstStyle/>
          <a:p>
            <a:r>
              <a:rPr lang="de-AT" smtClean="0"/>
              <a:t>Fußzeile</a:t>
            </a:r>
            <a:endParaRPr lang="de-AT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462407" y="6341555"/>
            <a:ext cx="892150" cy="365125"/>
          </a:xfrm>
        </p:spPr>
        <p:txBody>
          <a:bodyPr/>
          <a:lstStyle/>
          <a:p>
            <a:r>
              <a:rPr lang="de-AT" smtClean="0"/>
              <a:t>Seite </a:t>
            </a:r>
            <a:fld id="{680737D9-CC42-4855-ABAC-B759A1A9D624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2" name="Datumsplatzhalter 6"/>
          <p:cNvSpPr>
            <a:spLocks noGrp="1"/>
          </p:cNvSpPr>
          <p:nvPr>
            <p:ph type="dt" sz="half" idx="2"/>
          </p:nvPr>
        </p:nvSpPr>
        <p:spPr>
          <a:xfrm>
            <a:off x="7112985" y="6348413"/>
            <a:ext cx="98740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lang="de-DE" sz="9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5BC90FD-00E6-457F-A32D-5559B6FFC890}" type="datetime1">
              <a:rPr lang="de-AT" smtClean="0"/>
              <a:t>16.01.2014</a:t>
            </a:fld>
            <a:endParaRPr lang="de-AT" dirty="0"/>
          </a:p>
        </p:txBody>
      </p:sp>
      <p:sp>
        <p:nvSpPr>
          <p:cNvPr id="10" name="Rechteck 9"/>
          <p:cNvSpPr/>
          <p:nvPr userDrawn="1"/>
        </p:nvSpPr>
        <p:spPr>
          <a:xfrm>
            <a:off x="468312" y="2357430"/>
            <a:ext cx="5103820" cy="3260345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3" name="Grafik 12" descr="Logo-für-V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8975" y="2552695"/>
            <a:ext cx="488281" cy="223362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0" y="188913"/>
            <a:ext cx="8959850" cy="6483275"/>
            <a:chOff x="0" y="188913"/>
            <a:chExt cx="8959850" cy="6483275"/>
          </a:xfrm>
        </p:grpSpPr>
        <p:sp>
          <p:nvSpPr>
            <p:cNvPr id="2" name="Rechteck 1"/>
            <p:cNvSpPr/>
            <p:nvPr userDrawn="1"/>
          </p:nvSpPr>
          <p:spPr>
            <a:xfrm>
              <a:off x="0" y="188913"/>
              <a:ext cx="8959850" cy="14773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0" name="Grafik 9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1519" y="6236150"/>
              <a:ext cx="606303" cy="436038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846" y="452873"/>
              <a:ext cx="1582509" cy="835171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2406" y="1844675"/>
            <a:ext cx="7668769" cy="43915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54556" y="6341555"/>
            <a:ext cx="32174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smtClean="0"/>
              <a:t>Fußzeile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62407" y="6341555"/>
            <a:ext cx="8921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smtClean="0"/>
              <a:t>Seite </a:t>
            </a:r>
            <a:fld id="{680737D9-CC42-4855-ABAC-B759A1A9D624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5" name="Titelplatzhalter 14"/>
          <p:cNvSpPr>
            <a:spLocks noGrp="1"/>
          </p:cNvSpPr>
          <p:nvPr>
            <p:ph type="title"/>
          </p:nvPr>
        </p:nvSpPr>
        <p:spPr bwMode="gray">
          <a:xfrm>
            <a:off x="462406" y="432000"/>
            <a:ext cx="6280165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121493" y="6348413"/>
            <a:ext cx="98740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lang="de-DE" sz="9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912479CD-5684-4A14-A5F6-DE17DFFA13D1}" type="datetime1">
              <a:rPr lang="de-AT" smtClean="0"/>
              <a:t>16.01.2014</a:t>
            </a:fld>
            <a:endParaRPr lang="de-A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3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746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746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44613" indent="-2651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7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wmf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jpeg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microsoft.com/office/2007/relationships/hdphoto" Target="../media/hdphoto1.wdp"/><Relationship Id="rId5" Type="http://schemas.openxmlformats.org/officeDocument/2006/relationships/image" Target="../media/image10.png"/><Relationship Id="rId10" Type="http://schemas.openxmlformats.org/officeDocument/2006/relationships/image" Target="../media/image16.png"/><Relationship Id="rId4" Type="http://schemas.openxmlformats.org/officeDocument/2006/relationships/image" Target="../media/image8.jpe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20.png"/><Relationship Id="rId5" Type="http://schemas.openxmlformats.org/officeDocument/2006/relationships/image" Target="../media/image11.png"/><Relationship Id="rId10" Type="http://schemas.openxmlformats.org/officeDocument/2006/relationships/image" Target="../media/image18.jpe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7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mailto:bernadette.kamleitner@wu.ac.at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8640960" cy="1141422"/>
          </a:xfrm>
        </p:spPr>
        <p:txBody>
          <a:bodyPr/>
          <a:lstStyle/>
          <a:p>
            <a:r>
              <a:rPr lang="en-US" sz="3200" dirty="0"/>
              <a:t>Consumer Credit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Use as </a:t>
            </a:r>
            <a:r>
              <a:rPr lang="en-US" sz="3200" dirty="0"/>
              <a:t>a Decision Problem: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0" dirty="0"/>
              <a:t/>
            </a:r>
            <a:br>
              <a:rPr lang="en-US" sz="3200" b="0" dirty="0"/>
            </a:br>
            <a:r>
              <a:rPr lang="en-US" b="0" dirty="0" smtClean="0">
                <a:solidFill>
                  <a:srgbClr val="FFFF00"/>
                </a:solidFill>
              </a:rPr>
              <a:t>Opportunities </a:t>
            </a:r>
            <a:r>
              <a:rPr lang="en-US" b="0" dirty="0">
                <a:solidFill>
                  <a:srgbClr val="FFFF00"/>
                </a:solidFill>
              </a:rPr>
              <a:t>and Limits of </a:t>
            </a:r>
            <a:r>
              <a:rPr lang="en-US" b="0" dirty="0" smtClean="0">
                <a:solidFill>
                  <a:srgbClr val="FFFF00"/>
                </a:solidFill>
              </a:rPr>
              <a:t/>
            </a:r>
            <a:br>
              <a:rPr lang="en-US" b="0" dirty="0" smtClean="0">
                <a:solidFill>
                  <a:srgbClr val="FFFF00"/>
                </a:solidFill>
              </a:rPr>
            </a:br>
            <a:r>
              <a:rPr lang="en-US" b="0" dirty="0" smtClean="0">
                <a:solidFill>
                  <a:srgbClr val="FFFF00"/>
                </a:solidFill>
              </a:rPr>
              <a:t>a </a:t>
            </a:r>
            <a:r>
              <a:rPr lang="en-US" b="0" dirty="0">
                <a:solidFill>
                  <a:srgbClr val="FFFF00"/>
                </a:solidFill>
              </a:rPr>
              <a:t>Cognitive Perspective </a:t>
            </a:r>
            <a:endParaRPr lang="de-AT" b="0" dirty="0">
              <a:solidFill>
                <a:srgbClr val="FFFF00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79512" y="5445224"/>
            <a:ext cx="8739820" cy="1279133"/>
          </a:xfrm>
        </p:spPr>
        <p:txBody>
          <a:bodyPr/>
          <a:lstStyle/>
          <a:p>
            <a:r>
              <a:rPr lang="en-US" sz="2400" cap="all" dirty="0"/>
              <a:t>Bernadette </a:t>
            </a:r>
            <a:r>
              <a:rPr lang="en-US" sz="2400" cap="all" dirty="0" smtClean="0"/>
              <a:t>Kamleitner </a:t>
            </a:r>
            <a:endParaRPr lang="en-US" sz="2400" cap="all" dirty="0" smtClean="0"/>
          </a:p>
          <a:p>
            <a:r>
              <a:rPr lang="en-US" sz="2400" cap="all" dirty="0" smtClean="0"/>
              <a:t>Vienna </a:t>
            </a:r>
            <a:r>
              <a:rPr lang="en-US" sz="2400" cap="all" dirty="0"/>
              <a:t>University of Economics and </a:t>
            </a:r>
            <a:r>
              <a:rPr lang="en-US" sz="2400" cap="all" dirty="0" smtClean="0"/>
              <a:t>Business</a:t>
            </a:r>
            <a:endParaRPr lang="de-AT" sz="2400" cap="all" dirty="0"/>
          </a:p>
        </p:txBody>
      </p:sp>
      <p:pic>
        <p:nvPicPr>
          <p:cNvPr id="4" name="Picture 2" descr="W:\WU\Daten\Marketing\wum\An_alle\LOGOS_WU_WUM_ULG\mcore\m.core_blackgroundcolor_slogan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08" t="31997" r="18563" b="34002"/>
          <a:stretch/>
        </p:blipFill>
        <p:spPr bwMode="auto">
          <a:xfrm>
            <a:off x="206364" y="414750"/>
            <a:ext cx="2565436" cy="70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Setting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scene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3521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/>
          <p:cNvSpPr/>
          <p:nvPr/>
        </p:nvSpPr>
        <p:spPr>
          <a:xfrm>
            <a:off x="4237670" y="1736812"/>
            <a:ext cx="3996444" cy="165618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AT" dirty="0" smtClean="0"/>
              <a:t>e.g. UK: personal </a:t>
            </a:r>
            <a:r>
              <a:rPr lang="de-AT" dirty="0" err="1" smtClean="0"/>
              <a:t>loan</a:t>
            </a:r>
            <a:r>
              <a:rPr lang="de-AT" dirty="0" smtClean="0"/>
              <a:t> </a:t>
            </a:r>
            <a:r>
              <a:rPr lang="de-AT" dirty="0" err="1" smtClean="0"/>
              <a:t>market</a:t>
            </a:r>
            <a:r>
              <a:rPr lang="de-AT" dirty="0" smtClean="0"/>
              <a:t> </a:t>
            </a:r>
            <a:r>
              <a:rPr lang="de-AT" dirty="0" err="1" smtClean="0"/>
              <a:t>decreased</a:t>
            </a:r>
            <a:r>
              <a:rPr lang="de-AT" dirty="0" smtClean="0"/>
              <a:t> </a:t>
            </a:r>
            <a:r>
              <a:rPr lang="de-AT" dirty="0" err="1" smtClean="0"/>
              <a:t>by</a:t>
            </a:r>
            <a:r>
              <a:rPr lang="de-AT" dirty="0" smtClean="0"/>
              <a:t> 6%</a:t>
            </a:r>
          </a:p>
          <a:p>
            <a:pPr lvl="1"/>
            <a:r>
              <a:rPr lang="de-A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But: </a:t>
            </a:r>
            <a:r>
              <a:rPr lang="de-AT" dirty="0" err="1" smtClean="0"/>
              <a:t>consumer</a:t>
            </a:r>
            <a:r>
              <a:rPr lang="de-AT" dirty="0" smtClean="0"/>
              <a:t> </a:t>
            </a:r>
            <a:r>
              <a:rPr lang="de-AT" dirty="0" err="1" smtClean="0"/>
              <a:t>borrowing</a:t>
            </a:r>
            <a:r>
              <a:rPr lang="de-AT" dirty="0" smtClean="0"/>
              <a:t> still 43% </a:t>
            </a:r>
            <a:r>
              <a:rPr lang="de-AT" dirty="0" err="1" smtClean="0"/>
              <a:t>of</a:t>
            </a:r>
            <a:r>
              <a:rPr lang="de-AT" dirty="0" smtClean="0"/>
              <a:t> GDP </a:t>
            </a:r>
            <a:r>
              <a:rPr lang="de-AT" sz="1400" dirty="0" smtClean="0"/>
              <a:t>(Mintel.com, 2010)</a:t>
            </a:r>
            <a:endParaRPr lang="de-AT" sz="1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4237670" y="3899904"/>
            <a:ext cx="3996444" cy="133214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lvl="1"/>
            <a:r>
              <a:rPr lang="de-AT" dirty="0" smtClean="0"/>
              <a:t>e.g., China: </a:t>
            </a:r>
            <a:r>
              <a:rPr lang="de-AT" dirty="0"/>
              <a:t>personal </a:t>
            </a:r>
            <a:r>
              <a:rPr lang="de-AT" dirty="0" err="1"/>
              <a:t>loans</a:t>
            </a:r>
            <a:r>
              <a:rPr lang="de-AT" dirty="0"/>
              <a:t> </a:t>
            </a:r>
            <a:r>
              <a:rPr lang="de-AT" dirty="0" err="1" smtClean="0"/>
              <a:t>expected</a:t>
            </a:r>
            <a:r>
              <a:rPr lang="de-AT" dirty="0" smtClean="0"/>
              <a:t> </a:t>
            </a:r>
            <a:r>
              <a:rPr lang="de-AT" dirty="0" err="1" smtClean="0"/>
              <a:t>growth</a:t>
            </a:r>
            <a:r>
              <a:rPr lang="de-AT" dirty="0" smtClean="0"/>
              <a:t> </a:t>
            </a:r>
            <a:r>
              <a:rPr lang="de-AT" dirty="0" err="1" smtClean="0"/>
              <a:t>more</a:t>
            </a:r>
            <a:r>
              <a:rPr lang="de-AT" dirty="0" smtClean="0"/>
              <a:t> </a:t>
            </a:r>
            <a:r>
              <a:rPr lang="de-AT" dirty="0" err="1"/>
              <a:t>than</a:t>
            </a:r>
            <a:r>
              <a:rPr lang="de-AT" dirty="0"/>
              <a:t> 20</a:t>
            </a:r>
            <a:r>
              <a:rPr lang="de-AT" dirty="0" smtClean="0"/>
              <a:t>% p.a. </a:t>
            </a:r>
            <a:r>
              <a:rPr lang="de-AT" dirty="0" err="1" smtClean="0"/>
              <a:t>over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next</a:t>
            </a:r>
            <a:r>
              <a:rPr lang="de-AT" dirty="0" smtClean="0"/>
              <a:t> 5 </a:t>
            </a:r>
            <a:r>
              <a:rPr lang="de-AT" dirty="0" err="1" smtClean="0"/>
              <a:t>yrs</a:t>
            </a:r>
            <a:r>
              <a:rPr lang="de-AT" dirty="0" smtClean="0"/>
              <a:t> </a:t>
            </a:r>
            <a:r>
              <a:rPr lang="de-AT" sz="1400" dirty="0"/>
              <a:t>(Mintel.com, 2010</a:t>
            </a:r>
            <a:r>
              <a:rPr lang="de-AT" sz="1400" dirty="0" smtClean="0"/>
              <a:t>)</a:t>
            </a:r>
            <a:endParaRPr lang="de-AT" sz="140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credit</a:t>
            </a:r>
            <a:r>
              <a:rPr lang="de-AT" dirty="0" smtClean="0"/>
              <a:t> </a:t>
            </a:r>
            <a:r>
              <a:rPr lang="de-AT" dirty="0" err="1"/>
              <a:t>use</a:t>
            </a:r>
            <a:endParaRPr lang="de-AT" dirty="0"/>
          </a:p>
        </p:txBody>
      </p:sp>
      <p:sp>
        <p:nvSpPr>
          <p:cNvPr id="2" name="Abgerundetes Rechteck 1"/>
          <p:cNvSpPr/>
          <p:nvPr/>
        </p:nvSpPr>
        <p:spPr>
          <a:xfrm>
            <a:off x="539552" y="5733256"/>
            <a:ext cx="741682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rgbClr val="92D050"/>
                </a:solidFill>
              </a:rPr>
              <a:t>Consumer </a:t>
            </a:r>
            <a:r>
              <a:rPr lang="de-AT" sz="2400" b="1" dirty="0" err="1">
                <a:solidFill>
                  <a:srgbClr val="92D050"/>
                </a:solidFill>
              </a:rPr>
              <a:t>credit</a:t>
            </a:r>
            <a:r>
              <a:rPr lang="de-AT" sz="2400" b="1" dirty="0">
                <a:solidFill>
                  <a:srgbClr val="92D050"/>
                </a:solidFill>
              </a:rPr>
              <a:t> </a:t>
            </a:r>
            <a:r>
              <a:rPr lang="de-AT" sz="2400" b="1" dirty="0" err="1">
                <a:solidFill>
                  <a:srgbClr val="92D050"/>
                </a:solidFill>
              </a:rPr>
              <a:t>is</a:t>
            </a:r>
            <a:r>
              <a:rPr lang="de-AT" sz="2400" b="1" dirty="0">
                <a:solidFill>
                  <a:srgbClr val="92D050"/>
                </a:solidFill>
              </a:rPr>
              <a:t> </a:t>
            </a:r>
            <a:r>
              <a:rPr lang="de-AT" sz="2400" b="1" dirty="0" smtClean="0">
                <a:solidFill>
                  <a:srgbClr val="92D050"/>
                </a:solidFill>
              </a:rPr>
              <a:t/>
            </a:r>
            <a:br>
              <a:rPr lang="de-AT" sz="2400" b="1" dirty="0" smtClean="0">
                <a:solidFill>
                  <a:srgbClr val="92D050"/>
                </a:solidFill>
              </a:rPr>
            </a:br>
            <a:r>
              <a:rPr lang="de-AT" sz="2400" b="1" dirty="0" smtClean="0">
                <a:solidFill>
                  <a:srgbClr val="92D050"/>
                </a:solidFill>
              </a:rPr>
              <a:t>a </a:t>
            </a:r>
            <a:r>
              <a:rPr lang="de-AT" sz="2400" b="1" dirty="0">
                <a:solidFill>
                  <a:srgbClr val="92D050"/>
                </a:solidFill>
              </a:rPr>
              <a:t>global </a:t>
            </a:r>
            <a:r>
              <a:rPr lang="en-US" sz="2400" b="1" dirty="0">
                <a:solidFill>
                  <a:srgbClr val="92D050"/>
                </a:solidFill>
              </a:rPr>
              <a:t>economic</a:t>
            </a:r>
            <a:r>
              <a:rPr lang="de-AT" sz="2400" b="1" dirty="0">
                <a:solidFill>
                  <a:srgbClr val="92D050"/>
                </a:solidFill>
              </a:rPr>
              <a:t> </a:t>
            </a:r>
            <a:r>
              <a:rPr lang="de-AT" sz="2400" b="1" dirty="0" err="1">
                <a:solidFill>
                  <a:srgbClr val="92D050"/>
                </a:solidFill>
              </a:rPr>
              <a:t>force</a:t>
            </a:r>
            <a:endParaRPr lang="de-AT" sz="2400" b="1" dirty="0">
              <a:solidFill>
                <a:srgbClr val="92D050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323528" y="1736812"/>
            <a:ext cx="4392488" cy="144016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b="1" dirty="0"/>
              <a:t>Financial </a:t>
            </a:r>
            <a:r>
              <a:rPr lang="de-AT" b="1" dirty="0" err="1"/>
              <a:t>crisis</a:t>
            </a:r>
            <a:r>
              <a:rPr lang="de-AT" b="1" dirty="0"/>
              <a:t> </a:t>
            </a:r>
            <a:r>
              <a:rPr lang="de-AT" b="1" dirty="0" err="1"/>
              <a:t>has</a:t>
            </a:r>
            <a:r>
              <a:rPr lang="de-AT" b="1" dirty="0"/>
              <a:t> </a:t>
            </a:r>
            <a:r>
              <a:rPr lang="de-AT" b="1" dirty="0" err="1"/>
              <a:t>curbed</a:t>
            </a:r>
            <a:r>
              <a:rPr lang="de-AT" b="1" dirty="0"/>
              <a:t> </a:t>
            </a:r>
            <a:r>
              <a:rPr lang="de-AT" b="1" dirty="0" err="1"/>
              <a:t>borrowing</a:t>
            </a:r>
            <a:r>
              <a:rPr lang="de-AT" b="1" dirty="0"/>
              <a:t> in </a:t>
            </a:r>
            <a:r>
              <a:rPr lang="de-AT" b="1" dirty="0" err="1"/>
              <a:t>some</a:t>
            </a:r>
            <a:r>
              <a:rPr lang="de-AT" b="1" dirty="0"/>
              <a:t> countries </a:t>
            </a:r>
          </a:p>
        </p:txBody>
      </p:sp>
      <p:sp>
        <p:nvSpPr>
          <p:cNvPr id="10" name="Ellipse 9"/>
          <p:cNvSpPr/>
          <p:nvPr/>
        </p:nvSpPr>
        <p:spPr>
          <a:xfrm>
            <a:off x="179512" y="3789040"/>
            <a:ext cx="4392488" cy="144016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b="1" dirty="0" err="1" smtClean="0"/>
              <a:t>Credit</a:t>
            </a:r>
            <a:r>
              <a:rPr lang="de-AT" b="1" dirty="0" smtClean="0"/>
              <a:t> </a:t>
            </a:r>
            <a:r>
              <a:rPr lang="de-AT" b="1" dirty="0" err="1" smtClean="0"/>
              <a:t>use</a:t>
            </a:r>
            <a:r>
              <a:rPr lang="de-AT" b="1" dirty="0" smtClean="0"/>
              <a:t> </a:t>
            </a:r>
            <a:r>
              <a:rPr lang="de-AT" b="1" dirty="0" err="1" smtClean="0"/>
              <a:t>keeps</a:t>
            </a:r>
            <a:r>
              <a:rPr lang="de-AT" b="1" dirty="0" smtClean="0"/>
              <a:t> </a:t>
            </a:r>
            <a:r>
              <a:rPr lang="de-AT" b="1" dirty="0" err="1" smtClean="0"/>
              <a:t>rising</a:t>
            </a:r>
            <a:r>
              <a:rPr lang="de-AT" b="1" dirty="0" smtClean="0"/>
              <a:t> in </a:t>
            </a:r>
            <a:r>
              <a:rPr lang="de-AT" b="1" dirty="0" err="1" smtClean="0"/>
              <a:t>many</a:t>
            </a:r>
            <a:r>
              <a:rPr lang="de-AT" b="1" dirty="0" smtClean="0"/>
              <a:t> </a:t>
            </a:r>
            <a:r>
              <a:rPr lang="de-AT" b="1" dirty="0" err="1" smtClean="0"/>
              <a:t>emerging</a:t>
            </a:r>
            <a:r>
              <a:rPr lang="de-AT" b="1" dirty="0" smtClean="0"/>
              <a:t> </a:t>
            </a:r>
            <a:r>
              <a:rPr lang="de-AT" b="1" dirty="0" err="1" smtClean="0"/>
              <a:t>markets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8514403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Consumer Credit?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772816"/>
            <a:ext cx="8358453" cy="4608661"/>
          </a:xfrm>
        </p:spPr>
        <p:txBody>
          <a:bodyPr>
            <a:normAutofit/>
          </a:bodyPr>
          <a:lstStyle/>
          <a:p>
            <a:pPr marL="541338" indent="-541338" algn="just">
              <a:buNone/>
            </a:pPr>
            <a:r>
              <a:rPr lang="en-US" b="1" dirty="0" smtClean="0">
                <a:solidFill>
                  <a:schemeClr val="accent3"/>
                </a:solidFill>
              </a:rPr>
              <a:t>= credit </a:t>
            </a:r>
            <a:r>
              <a:rPr lang="en-US" b="1" dirty="0">
                <a:solidFill>
                  <a:schemeClr val="accent3"/>
                </a:solidFill>
              </a:rPr>
              <a:t>obtained [by </a:t>
            </a:r>
            <a:r>
              <a:rPr lang="en-US" b="1" dirty="0" smtClean="0">
                <a:solidFill>
                  <a:schemeClr val="accent3"/>
                </a:solidFill>
              </a:rPr>
              <a:t>private households</a:t>
            </a:r>
            <a:r>
              <a:rPr lang="en-US" b="1" dirty="0">
                <a:solidFill>
                  <a:schemeClr val="accent3"/>
                </a:solidFill>
              </a:rPr>
              <a:t>] to finance any purchase other than property </a:t>
            </a:r>
            <a:r>
              <a:rPr lang="en-US" sz="1700" b="1" dirty="0">
                <a:solidFill>
                  <a:schemeClr val="accent3"/>
                </a:solidFill>
              </a:rPr>
              <a:t>(</a:t>
            </a:r>
            <a:r>
              <a:rPr lang="en-US" sz="1700" b="1" dirty="0" smtClean="0">
                <a:solidFill>
                  <a:schemeClr val="accent3"/>
                </a:solidFill>
              </a:rPr>
              <a:t>Guardia, 2002</a:t>
            </a:r>
            <a:r>
              <a:rPr lang="en-US" sz="1700" b="1" dirty="0">
                <a:solidFill>
                  <a:schemeClr val="accent3"/>
                </a:solidFill>
              </a:rPr>
              <a:t>, p. 2</a:t>
            </a:r>
            <a:r>
              <a:rPr lang="en-US" sz="1700" b="1" dirty="0" smtClean="0">
                <a:solidFill>
                  <a:schemeClr val="accent3"/>
                </a:solidFill>
              </a:rPr>
              <a:t>)</a:t>
            </a:r>
          </a:p>
          <a:p>
            <a:pPr marL="541338" indent="-541338" algn="just">
              <a:buNone/>
            </a:pPr>
            <a:endParaRPr lang="en-GB" sz="1700" b="1" dirty="0" smtClean="0">
              <a:solidFill>
                <a:schemeClr val="accent3"/>
              </a:solidFill>
            </a:endParaRPr>
          </a:p>
          <a:p>
            <a:pPr marL="541338" indent="-541338" algn="just">
              <a:buNone/>
            </a:pPr>
            <a:r>
              <a:rPr lang="en-GB" b="1" dirty="0" smtClean="0">
                <a:solidFill>
                  <a:schemeClr val="accent3"/>
                </a:solidFill>
              </a:rPr>
              <a:t>= all kinds of </a:t>
            </a:r>
            <a:r>
              <a:rPr lang="en-GB" b="1" dirty="0" err="1" smtClean="0">
                <a:solidFill>
                  <a:schemeClr val="accent3"/>
                </a:solidFill>
              </a:rPr>
              <a:t>installment</a:t>
            </a:r>
            <a:r>
              <a:rPr lang="en-GB" b="1" dirty="0" smtClean="0">
                <a:solidFill>
                  <a:schemeClr val="accent3"/>
                </a:solidFill>
              </a:rPr>
              <a:t> credit (e.g. credit cards) as well as non- </a:t>
            </a:r>
            <a:r>
              <a:rPr lang="en-GB" b="1" dirty="0" err="1" smtClean="0">
                <a:solidFill>
                  <a:schemeClr val="accent3"/>
                </a:solidFill>
              </a:rPr>
              <a:t>installment</a:t>
            </a:r>
            <a:r>
              <a:rPr lang="en-GB" b="1" dirty="0" smtClean="0">
                <a:solidFill>
                  <a:schemeClr val="accent3"/>
                </a:solidFill>
              </a:rPr>
              <a:t> credit except </a:t>
            </a:r>
            <a:r>
              <a:rPr lang="en-GB" b="1" dirty="0" err="1" smtClean="0">
                <a:solidFill>
                  <a:schemeClr val="accent3"/>
                </a:solidFill>
              </a:rPr>
              <a:t>mortage</a:t>
            </a:r>
            <a:r>
              <a:rPr lang="en-GB" b="1" dirty="0" smtClean="0">
                <a:solidFill>
                  <a:schemeClr val="accent3"/>
                </a:solidFill>
              </a:rPr>
              <a:t> debt (i.e. real estate secured by real estate) </a:t>
            </a:r>
            <a:r>
              <a:rPr lang="en-GB" sz="1600" b="1" dirty="0" smtClean="0">
                <a:solidFill>
                  <a:schemeClr val="accent3"/>
                </a:solidFill>
              </a:rPr>
              <a:t>(Kamleitner &amp; </a:t>
            </a:r>
            <a:r>
              <a:rPr lang="en-GB" sz="1600" b="1" dirty="0" err="1" smtClean="0">
                <a:solidFill>
                  <a:schemeClr val="accent3"/>
                </a:solidFill>
              </a:rPr>
              <a:t>Kirchler</a:t>
            </a:r>
            <a:r>
              <a:rPr lang="en-GB" sz="1600" b="1" dirty="0" smtClean="0">
                <a:solidFill>
                  <a:schemeClr val="accent3"/>
                </a:solidFill>
              </a:rPr>
              <a:t>, 2007, p. 268)</a:t>
            </a:r>
          </a:p>
          <a:p>
            <a:pPr marL="0" indent="0" algn="just">
              <a:buNone/>
            </a:pPr>
            <a:endParaRPr lang="en-GB" sz="1600" b="1" dirty="0" smtClean="0">
              <a:solidFill>
                <a:schemeClr val="accent3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835307" y="5370335"/>
            <a:ext cx="4608512" cy="122701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indent="-20637"/>
            <a:r>
              <a:rPr lang="de-AT" sz="2000" b="1" dirty="0"/>
              <a:t>a </a:t>
            </a:r>
            <a:r>
              <a:rPr lang="de-AT" sz="2000" b="1" dirty="0" err="1"/>
              <a:t>special</a:t>
            </a:r>
            <a:r>
              <a:rPr lang="de-AT" sz="2000" b="1" dirty="0"/>
              <a:t> form of </a:t>
            </a:r>
            <a:r>
              <a:rPr lang="de-AT" sz="2000" b="1" dirty="0" err="1"/>
              <a:t>consumption</a:t>
            </a:r>
            <a:r>
              <a:rPr lang="de-AT" sz="2000" b="1" dirty="0"/>
              <a:t> </a:t>
            </a:r>
            <a:r>
              <a:rPr lang="de-AT" sz="1600" b="1" dirty="0"/>
              <a:t>(e.g., Jesus &amp; Oliveira, 2013</a:t>
            </a:r>
            <a:r>
              <a:rPr lang="de-AT" sz="1600" b="1" dirty="0" smtClean="0"/>
              <a:t>)</a:t>
            </a:r>
            <a:endParaRPr lang="de-AT" sz="1600" b="1" dirty="0"/>
          </a:p>
        </p:txBody>
      </p:sp>
      <p:sp>
        <p:nvSpPr>
          <p:cNvPr id="4" name="Abgerundetes Rechteck 3"/>
          <p:cNvSpPr/>
          <p:nvPr/>
        </p:nvSpPr>
        <p:spPr>
          <a:xfrm>
            <a:off x="5443819" y="4869160"/>
            <a:ext cx="3096344" cy="12961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0637"/>
            <a:r>
              <a:rPr lang="de-AT" sz="2000" b="1" dirty="0">
                <a:solidFill>
                  <a:srgbClr val="FFFF00"/>
                </a:solidFill>
              </a:rPr>
              <a:t>a </a:t>
            </a:r>
            <a:r>
              <a:rPr lang="de-AT" sz="2000" b="1" dirty="0" err="1">
                <a:solidFill>
                  <a:srgbClr val="FFFF00"/>
                </a:solidFill>
              </a:rPr>
              <a:t>socially</a:t>
            </a:r>
            <a:r>
              <a:rPr lang="de-AT" sz="2000" b="1" dirty="0">
                <a:solidFill>
                  <a:srgbClr val="FFFF00"/>
                </a:solidFill>
              </a:rPr>
              <a:t> </a:t>
            </a:r>
            <a:r>
              <a:rPr lang="de-AT" sz="2000" b="1" dirty="0" err="1">
                <a:solidFill>
                  <a:srgbClr val="FFFF00"/>
                </a:solidFill>
              </a:rPr>
              <a:t>accepted</a:t>
            </a:r>
            <a:r>
              <a:rPr lang="de-AT" sz="2000" b="1" dirty="0">
                <a:solidFill>
                  <a:srgbClr val="FFFF00"/>
                </a:solidFill>
              </a:rPr>
              <a:t> </a:t>
            </a:r>
            <a:r>
              <a:rPr lang="de-AT" sz="2000" b="1" dirty="0" err="1">
                <a:solidFill>
                  <a:srgbClr val="FFFF00"/>
                </a:solidFill>
              </a:rPr>
              <a:t>financial</a:t>
            </a:r>
            <a:r>
              <a:rPr lang="de-AT" sz="2000" b="1" dirty="0">
                <a:solidFill>
                  <a:srgbClr val="FFFF00"/>
                </a:solidFill>
              </a:rPr>
              <a:t> </a:t>
            </a:r>
            <a:r>
              <a:rPr lang="de-AT" sz="2000" b="1" dirty="0" err="1">
                <a:solidFill>
                  <a:srgbClr val="FFFF00"/>
                </a:solidFill>
              </a:rPr>
              <a:t>practice</a:t>
            </a:r>
            <a:r>
              <a:rPr lang="de-AT" sz="2000" b="1" dirty="0">
                <a:solidFill>
                  <a:srgbClr val="FFFF00"/>
                </a:solidFill>
              </a:rPr>
              <a:t> </a:t>
            </a:r>
            <a:r>
              <a:rPr lang="de-AT" sz="1400" b="1" dirty="0">
                <a:solidFill>
                  <a:srgbClr val="FFFF00"/>
                </a:solidFill>
              </a:rPr>
              <a:t>(</a:t>
            </a:r>
            <a:r>
              <a:rPr lang="de-AT" sz="1400" b="1" dirty="0" err="1">
                <a:solidFill>
                  <a:srgbClr val="FFFF00"/>
                </a:solidFill>
              </a:rPr>
              <a:t>Merskin</a:t>
            </a:r>
            <a:r>
              <a:rPr lang="de-AT" sz="1400" b="1" dirty="0">
                <a:solidFill>
                  <a:srgbClr val="FFFF00"/>
                </a:solidFill>
              </a:rPr>
              <a:t>, 1998)</a:t>
            </a:r>
            <a:endParaRPr lang="de-DE" sz="1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181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Consumer </a:t>
            </a:r>
            <a:r>
              <a:rPr lang="de-DE" dirty="0" err="1" smtClean="0"/>
              <a:t>Credit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theoretical definition of consumer credit is quite clear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chemeClr val="accent3"/>
                </a:solidFill>
              </a:rPr>
              <a:t>BUT</a:t>
            </a:r>
            <a:r>
              <a:rPr lang="en-GB" sz="2000" dirty="0">
                <a:solidFill>
                  <a:schemeClr val="accent3"/>
                </a:solidFill>
              </a:rPr>
              <a:t>:</a:t>
            </a:r>
            <a:r>
              <a:rPr lang="en-GB" sz="2000" dirty="0"/>
              <a:t> the concepts in peoples’ minds are </a:t>
            </a:r>
            <a:r>
              <a:rPr lang="en-GB" sz="2000" dirty="0" smtClean="0"/>
              <a:t>not </a:t>
            </a:r>
            <a:r>
              <a:rPr lang="en-GB" sz="1600" dirty="0" smtClean="0"/>
              <a:t>(e.g. </a:t>
            </a:r>
            <a:r>
              <a:rPr lang="en-GB" sz="1600" dirty="0" err="1" smtClean="0"/>
              <a:t>Viaud</a:t>
            </a:r>
            <a:r>
              <a:rPr lang="en-GB" sz="1600" dirty="0" smtClean="0"/>
              <a:t> &amp; Roland- </a:t>
            </a:r>
            <a:r>
              <a:rPr lang="en-GB" sz="1600" dirty="0" err="1" smtClean="0"/>
              <a:t>Lévy</a:t>
            </a:r>
            <a:r>
              <a:rPr lang="en-GB" sz="1600" dirty="0" smtClean="0"/>
              <a:t>, 2000; Lea, 1999) </a:t>
            </a:r>
            <a:endParaRPr lang="en-GB" sz="1600" dirty="0"/>
          </a:p>
          <a:p>
            <a:endParaRPr lang="de-DE" sz="2000" dirty="0"/>
          </a:p>
        </p:txBody>
      </p:sp>
      <p:sp>
        <p:nvSpPr>
          <p:cNvPr id="4" name="Pfeil nach rechts 3"/>
          <p:cNvSpPr/>
          <p:nvPr/>
        </p:nvSpPr>
        <p:spPr>
          <a:xfrm>
            <a:off x="323528" y="4725144"/>
            <a:ext cx="79208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/>
          <p:cNvSpPr/>
          <p:nvPr/>
        </p:nvSpPr>
        <p:spPr>
          <a:xfrm>
            <a:off x="1259632" y="4509120"/>
            <a:ext cx="4248472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Purpose</a:t>
            </a:r>
            <a:endParaRPr lang="de-DE" b="1" dirty="0" smtClean="0"/>
          </a:p>
          <a:p>
            <a:pPr algn="ctr"/>
            <a:r>
              <a:rPr lang="de-DE" b="1" dirty="0" smtClean="0"/>
              <a:t>Time span</a:t>
            </a:r>
          </a:p>
          <a:p>
            <a:pPr algn="ctr"/>
            <a:r>
              <a:rPr lang="de-DE" b="1" dirty="0" smtClean="0"/>
              <a:t>Type of </a:t>
            </a:r>
            <a:r>
              <a:rPr lang="de-DE" b="1" dirty="0" err="1" smtClean="0"/>
              <a:t>creditor</a:t>
            </a:r>
            <a:endParaRPr lang="de-DE" b="1" dirty="0" smtClean="0"/>
          </a:p>
          <a:p>
            <a:pPr algn="ctr"/>
            <a:r>
              <a:rPr lang="de-DE" b="1" dirty="0" err="1" smtClean="0"/>
              <a:t>Formalisation</a:t>
            </a:r>
            <a:r>
              <a:rPr lang="de-DE" b="1" dirty="0" smtClean="0"/>
              <a:t> of </a:t>
            </a:r>
            <a:r>
              <a:rPr lang="de-DE" b="1" dirty="0" err="1" smtClean="0"/>
              <a:t>arrangement</a:t>
            </a:r>
            <a:endParaRPr lang="de-DE" b="1" dirty="0"/>
          </a:p>
        </p:txBody>
      </p:sp>
      <p:sp>
        <p:nvSpPr>
          <p:cNvPr id="6" name="Pfeil nach rechts 5"/>
          <p:cNvSpPr/>
          <p:nvPr/>
        </p:nvSpPr>
        <p:spPr>
          <a:xfrm>
            <a:off x="5652120" y="4725144"/>
            <a:ext cx="79208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6444208" y="4509120"/>
            <a:ext cx="2276636" cy="122413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>
                <a:solidFill>
                  <a:srgbClr val="FFFF00"/>
                </a:solidFill>
              </a:rPr>
              <a:t>What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is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the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focus</a:t>
            </a:r>
            <a:r>
              <a:rPr lang="de-DE" b="1" dirty="0" smtClean="0">
                <a:solidFill>
                  <a:srgbClr val="FFFF00"/>
                </a:solidFill>
              </a:rPr>
              <a:t> of </a:t>
            </a:r>
            <a:r>
              <a:rPr lang="de-DE" b="1" dirty="0" err="1" smtClean="0">
                <a:solidFill>
                  <a:srgbClr val="FFFF00"/>
                </a:solidFill>
              </a:rPr>
              <a:t>the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decision</a:t>
            </a:r>
            <a:r>
              <a:rPr lang="de-DE" b="1" dirty="0" smtClean="0">
                <a:solidFill>
                  <a:srgbClr val="FFFF00"/>
                </a:solidFill>
              </a:rPr>
              <a:t>?</a:t>
            </a:r>
            <a:endParaRPr lang="de-DE" b="1" dirty="0">
              <a:solidFill>
                <a:srgbClr val="FFFF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4135531" y="4102188"/>
            <a:ext cx="1944216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BORROW</a:t>
            </a:r>
            <a:endParaRPr lang="de-DE" dirty="0"/>
          </a:p>
        </p:txBody>
      </p:sp>
      <p:sp>
        <p:nvSpPr>
          <p:cNvPr id="9" name="Ellipse 8"/>
          <p:cNvSpPr/>
          <p:nvPr/>
        </p:nvSpPr>
        <p:spPr>
          <a:xfrm>
            <a:off x="3419872" y="5733256"/>
            <a:ext cx="2088232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PURCHASE</a:t>
            </a:r>
            <a:endParaRPr lang="de-DE" dirty="0"/>
          </a:p>
        </p:txBody>
      </p:sp>
      <p:sp>
        <p:nvSpPr>
          <p:cNvPr id="10" name="Ellipse 9"/>
          <p:cNvSpPr/>
          <p:nvPr/>
        </p:nvSpPr>
        <p:spPr>
          <a:xfrm>
            <a:off x="1044136" y="5733256"/>
            <a:ext cx="2088232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CREDIT</a:t>
            </a:r>
            <a:endParaRPr lang="de-DE" dirty="0"/>
          </a:p>
        </p:txBody>
      </p:sp>
      <p:sp>
        <p:nvSpPr>
          <p:cNvPr id="11" name="Ellipse 10"/>
          <p:cNvSpPr/>
          <p:nvPr/>
        </p:nvSpPr>
        <p:spPr>
          <a:xfrm>
            <a:off x="467544" y="4177081"/>
            <a:ext cx="2088232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DEBT</a:t>
            </a:r>
            <a:endParaRPr lang="de-DE" dirty="0"/>
          </a:p>
        </p:txBody>
      </p:sp>
      <p:sp>
        <p:nvSpPr>
          <p:cNvPr id="12" name="Ellipse 11"/>
          <p:cNvSpPr/>
          <p:nvPr/>
        </p:nvSpPr>
        <p:spPr>
          <a:xfrm>
            <a:off x="2339234" y="3772079"/>
            <a:ext cx="2088232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INCOME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978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8210141" cy="828000"/>
          </a:xfrm>
        </p:spPr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I </a:t>
            </a:r>
            <a:r>
              <a:rPr lang="de-DE" dirty="0" err="1" smtClean="0"/>
              <a:t>aim</a:t>
            </a:r>
            <a:r>
              <a:rPr lang="de-DE" dirty="0" smtClean="0"/>
              <a:t> to do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323528" y="3645024"/>
            <a:ext cx="8210141" cy="828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broad</a:t>
            </a:r>
            <a:r>
              <a:rPr lang="de-DE" sz="2800" dirty="0"/>
              <a:t> </a:t>
            </a:r>
            <a:r>
              <a:rPr lang="de-DE" sz="2800" dirty="0" err="1"/>
              <a:t>look</a:t>
            </a:r>
            <a:r>
              <a:rPr lang="de-DE" sz="2800" dirty="0"/>
              <a:t> at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 smtClean="0"/>
              <a:t>phenomenon</a:t>
            </a:r>
            <a:r>
              <a:rPr lang="de-DE" sz="2800" dirty="0" smtClean="0"/>
              <a:t> </a:t>
            </a:r>
            <a:r>
              <a:rPr lang="de-DE" sz="2800" dirty="0" err="1" smtClean="0"/>
              <a:t>from</a:t>
            </a:r>
            <a:r>
              <a:rPr lang="de-DE" sz="2800" dirty="0" smtClean="0"/>
              <a:t> a </a:t>
            </a:r>
            <a:r>
              <a:rPr lang="de-DE" sz="2800" dirty="0" err="1" smtClean="0"/>
              <a:t>psychological</a:t>
            </a:r>
            <a:r>
              <a:rPr lang="de-DE" sz="2800" dirty="0" smtClean="0"/>
              <a:t> </a:t>
            </a:r>
            <a:r>
              <a:rPr lang="de-DE" sz="2800" dirty="0" err="1" smtClean="0"/>
              <a:t>perspective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not problem-</a:t>
            </a:r>
            <a:r>
              <a:rPr lang="de-DE" sz="2800" dirty="0" err="1"/>
              <a:t>based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big</a:t>
            </a:r>
            <a:r>
              <a:rPr lang="de-DE" sz="2800" dirty="0"/>
              <a:t> </a:t>
            </a:r>
            <a:r>
              <a:rPr lang="de-DE" sz="2800" dirty="0" err="1"/>
              <a:t>picture</a:t>
            </a:r>
            <a:r>
              <a:rPr lang="de-DE" sz="2800" dirty="0"/>
              <a:t> </a:t>
            </a:r>
            <a:r>
              <a:rPr lang="de-DE" sz="2800" dirty="0" err="1"/>
              <a:t>rather</a:t>
            </a:r>
            <a:r>
              <a:rPr lang="de-DE" sz="2800" dirty="0"/>
              <a:t> </a:t>
            </a:r>
            <a:r>
              <a:rPr lang="de-DE" sz="2800" dirty="0" err="1"/>
              <a:t>than</a:t>
            </a:r>
            <a:r>
              <a:rPr lang="de-DE" sz="2800" dirty="0"/>
              <a:t> </a:t>
            </a:r>
            <a:r>
              <a:rPr lang="de-DE" sz="2800" dirty="0" err="1"/>
              <a:t>details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 smtClean="0">
                <a:solidFill>
                  <a:srgbClr val="FFFF00"/>
                </a:solidFill>
              </a:rPr>
              <a:t>search</a:t>
            </a:r>
            <a:r>
              <a:rPr lang="de-DE" sz="2800" dirty="0" smtClean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for</a:t>
            </a:r>
            <a:r>
              <a:rPr lang="de-DE" sz="2800" dirty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directions</a:t>
            </a:r>
            <a:r>
              <a:rPr lang="de-DE" sz="2800" dirty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rather</a:t>
            </a:r>
            <a:r>
              <a:rPr lang="de-DE" sz="2800" dirty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than</a:t>
            </a:r>
            <a:r>
              <a:rPr lang="de-DE" sz="2800" dirty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knowing</a:t>
            </a:r>
            <a:r>
              <a:rPr lang="de-DE" sz="2800" dirty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the</a:t>
            </a:r>
            <a:r>
              <a:rPr lang="de-DE" sz="2800" dirty="0">
                <a:solidFill>
                  <a:srgbClr val="FFFF00"/>
                </a:solidFill>
              </a:rPr>
              <a:t> </a:t>
            </a:r>
            <a:r>
              <a:rPr lang="de-DE" sz="2800" dirty="0" err="1">
                <a:solidFill>
                  <a:srgbClr val="FFFF00"/>
                </a:solidFill>
              </a:rPr>
              <a:t>way</a:t>
            </a:r>
            <a:endParaRPr lang="de-DE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7796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 </a:t>
            </a:r>
            <a:r>
              <a:rPr lang="de-DE" dirty="0" err="1" smtClean="0"/>
              <a:t>phenomenon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:\WU\Daten\Marketing\wum\An_alle\Mitarbeiter\Mengay\CPB Projekt\Bilder für BEispielitems\Häuser\400\cottage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168" y="1701123"/>
            <a:ext cx="1316728" cy="13167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Gerade Verbindung 30"/>
          <p:cNvCxnSpPr/>
          <p:nvPr/>
        </p:nvCxnSpPr>
        <p:spPr>
          <a:xfrm>
            <a:off x="5863245" y="1701123"/>
            <a:ext cx="1388736" cy="131672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 flipV="1">
            <a:off x="5874160" y="1777752"/>
            <a:ext cx="1276776" cy="115212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2995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Different </a:t>
            </a:r>
            <a:r>
              <a:rPr lang="de-DE" dirty="0" err="1"/>
              <a:t>lenses</a:t>
            </a:r>
            <a:r>
              <a:rPr lang="de-DE" dirty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 smtClean="0"/>
              <a:t>phenomenon</a:t>
            </a:r>
            <a:r>
              <a:rPr lang="de-DE" dirty="0" smtClean="0"/>
              <a:t> </a:t>
            </a:r>
            <a:br>
              <a:rPr lang="de-DE" dirty="0" smtClean="0"/>
            </a:br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539552" y="4077072"/>
            <a:ext cx="7668769" cy="1000132"/>
          </a:xfrm>
        </p:spPr>
        <p:txBody>
          <a:bodyPr/>
          <a:lstStyle/>
          <a:p>
            <a:pPr marL="2336800" indent="-2336800"/>
            <a:r>
              <a:rPr lang="en-GB" dirty="0" smtClean="0"/>
              <a:t>Credit </a:t>
            </a:r>
            <a:r>
              <a:rPr lang="en-GB" dirty="0"/>
              <a:t>use as </a:t>
            </a:r>
            <a:r>
              <a:rPr lang="en-GB" dirty="0" smtClean="0"/>
              <a:t>….</a:t>
            </a:r>
          </a:p>
          <a:p>
            <a:pPr marL="2336800" indent="-2336800"/>
            <a:r>
              <a:rPr lang="en-GB" dirty="0" smtClean="0"/>
              <a:t>………..a </a:t>
            </a:r>
            <a:r>
              <a:rPr lang="en-GB" dirty="0"/>
              <a:t>psychological </a:t>
            </a:r>
            <a:r>
              <a:rPr lang="en-GB" dirty="0" smtClean="0"/>
              <a:t>phenomenon</a:t>
            </a:r>
          </a:p>
          <a:p>
            <a:r>
              <a:rPr lang="en-GB" dirty="0" smtClean="0"/>
              <a:t>………..a process</a:t>
            </a:r>
          </a:p>
          <a:p>
            <a:pPr algn="r"/>
            <a:r>
              <a:rPr lang="en-GB" sz="1800" dirty="0" smtClean="0"/>
              <a:t>Kamleitner, Hölzl &amp; </a:t>
            </a:r>
            <a:r>
              <a:rPr lang="en-GB" sz="1800" dirty="0" err="1" smtClean="0"/>
              <a:t>Kirchler</a:t>
            </a:r>
            <a:r>
              <a:rPr lang="en-GB" sz="1800" dirty="0" smtClean="0"/>
              <a:t> 2012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4348773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/>
          <p:cNvSpPr/>
          <p:nvPr/>
        </p:nvSpPr>
        <p:spPr>
          <a:xfrm>
            <a:off x="3081867" y="1845733"/>
            <a:ext cx="3759200" cy="5113867"/>
          </a:xfrm>
          <a:custGeom>
            <a:avLst/>
            <a:gdLst>
              <a:gd name="connsiteX0" fmla="*/ 440266 w 3759200"/>
              <a:gd name="connsiteY0" fmla="*/ 3471334 h 5113867"/>
              <a:gd name="connsiteX1" fmla="*/ 1134533 w 3759200"/>
              <a:gd name="connsiteY1" fmla="*/ 4470400 h 5113867"/>
              <a:gd name="connsiteX2" fmla="*/ 2302933 w 3759200"/>
              <a:gd name="connsiteY2" fmla="*/ 4436534 h 5113867"/>
              <a:gd name="connsiteX3" fmla="*/ 2286000 w 3759200"/>
              <a:gd name="connsiteY3" fmla="*/ 2421467 h 5113867"/>
              <a:gd name="connsiteX4" fmla="*/ 1845733 w 3759200"/>
              <a:gd name="connsiteY4" fmla="*/ 1930400 h 5113867"/>
              <a:gd name="connsiteX5" fmla="*/ 1744133 w 3759200"/>
              <a:gd name="connsiteY5" fmla="*/ 220134 h 5113867"/>
              <a:gd name="connsiteX6" fmla="*/ 3318933 w 3759200"/>
              <a:gd name="connsiteY6" fmla="*/ 0 h 5113867"/>
              <a:gd name="connsiteX7" fmla="*/ 3691466 w 3759200"/>
              <a:gd name="connsiteY7" fmla="*/ 2878667 h 5113867"/>
              <a:gd name="connsiteX8" fmla="*/ 3759200 w 3759200"/>
              <a:gd name="connsiteY8" fmla="*/ 4978400 h 5113867"/>
              <a:gd name="connsiteX9" fmla="*/ 0 w 3759200"/>
              <a:gd name="connsiteY9" fmla="*/ 5113867 h 5113867"/>
              <a:gd name="connsiteX10" fmla="*/ 355600 w 3759200"/>
              <a:gd name="connsiteY10" fmla="*/ 3488267 h 5113867"/>
              <a:gd name="connsiteX11" fmla="*/ 440266 w 3759200"/>
              <a:gd name="connsiteY11" fmla="*/ 3471334 h 511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9200" h="5113867">
                <a:moveTo>
                  <a:pt x="440266" y="3471334"/>
                </a:moveTo>
                <a:lnTo>
                  <a:pt x="1134533" y="4470400"/>
                </a:lnTo>
                <a:lnTo>
                  <a:pt x="2302933" y="4436534"/>
                </a:lnTo>
                <a:lnTo>
                  <a:pt x="2286000" y="2421467"/>
                </a:lnTo>
                <a:lnTo>
                  <a:pt x="1845733" y="1930400"/>
                </a:lnTo>
                <a:lnTo>
                  <a:pt x="1744133" y="220134"/>
                </a:lnTo>
                <a:lnTo>
                  <a:pt x="3318933" y="0"/>
                </a:lnTo>
                <a:lnTo>
                  <a:pt x="3691466" y="2878667"/>
                </a:lnTo>
                <a:lnTo>
                  <a:pt x="3759200" y="4978400"/>
                </a:lnTo>
                <a:lnTo>
                  <a:pt x="0" y="5113867"/>
                </a:lnTo>
                <a:lnTo>
                  <a:pt x="355600" y="3488267"/>
                </a:lnTo>
                <a:lnTo>
                  <a:pt x="440266" y="3471334"/>
                </a:lnTo>
                <a:close/>
              </a:path>
            </a:pathLst>
          </a:cu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2200" dirty="0" smtClean="0"/>
              <a:t>Psychological </a:t>
            </a:r>
            <a:r>
              <a:rPr lang="de-DE" sz="2200" dirty="0" err="1" smtClean="0"/>
              <a:t>phenomenon</a:t>
            </a:r>
            <a:r>
              <a:rPr lang="de-DE" sz="2200" dirty="0" smtClean="0"/>
              <a:t>: </a:t>
            </a:r>
            <a:r>
              <a:rPr lang="de-DE" dirty="0" err="1" smtClean="0"/>
              <a:t>reflection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Situation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Pfeil nach oben 28"/>
          <p:cNvSpPr/>
          <p:nvPr/>
        </p:nvSpPr>
        <p:spPr>
          <a:xfrm>
            <a:off x="3301667" y="6381328"/>
            <a:ext cx="990504" cy="4766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Pfeil nach oben 30"/>
          <p:cNvSpPr/>
          <p:nvPr/>
        </p:nvSpPr>
        <p:spPr>
          <a:xfrm rot="16200000">
            <a:off x="5528947" y="5521616"/>
            <a:ext cx="990504" cy="4766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Pfeil nach oben 31"/>
          <p:cNvSpPr/>
          <p:nvPr/>
        </p:nvSpPr>
        <p:spPr>
          <a:xfrm>
            <a:off x="4132349" y="6361856"/>
            <a:ext cx="990504" cy="4766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€</a:t>
            </a:r>
            <a:endParaRPr lang="de-DE" sz="2400" b="1" dirty="0"/>
          </a:p>
        </p:txBody>
      </p:sp>
      <p:sp>
        <p:nvSpPr>
          <p:cNvPr id="33" name="Pfeil nach oben 32"/>
          <p:cNvSpPr/>
          <p:nvPr/>
        </p:nvSpPr>
        <p:spPr>
          <a:xfrm rot="18238833">
            <a:off x="5159860" y="6286138"/>
            <a:ext cx="990504" cy="4766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338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689" y="6490097"/>
            <a:ext cx="484460" cy="46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067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3743944" y="4027222"/>
            <a:ext cx="1952265" cy="2738579"/>
          </a:xfrm>
          <a:prstGeom prst="ellipse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200" dirty="0" smtClean="0"/>
              <a:t>Psychological </a:t>
            </a:r>
            <a:r>
              <a:rPr lang="de-DE" sz="2200" dirty="0" err="1" smtClean="0"/>
              <a:t>phenomenon</a:t>
            </a:r>
            <a:r>
              <a:rPr lang="de-DE" sz="2200" dirty="0" smtClean="0"/>
              <a:t>: </a:t>
            </a:r>
            <a:r>
              <a:rPr lang="de-DE" dirty="0" err="1" smtClean="0"/>
              <a:t>reflection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person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788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/>
          <p:cNvSpPr/>
          <p:nvPr/>
        </p:nvSpPr>
        <p:spPr>
          <a:xfrm>
            <a:off x="2980267" y="2929467"/>
            <a:ext cx="5266266" cy="3843866"/>
          </a:xfrm>
          <a:custGeom>
            <a:avLst/>
            <a:gdLst>
              <a:gd name="connsiteX0" fmla="*/ 0 w 5266266"/>
              <a:gd name="connsiteY0" fmla="*/ 1100666 h 3843866"/>
              <a:gd name="connsiteX1" fmla="*/ 33866 w 5266266"/>
              <a:gd name="connsiteY1" fmla="*/ 2387600 h 3843866"/>
              <a:gd name="connsiteX2" fmla="*/ 1100666 w 5266266"/>
              <a:gd name="connsiteY2" fmla="*/ 2472266 h 3843866"/>
              <a:gd name="connsiteX3" fmla="*/ 1185333 w 5266266"/>
              <a:gd name="connsiteY3" fmla="*/ 3589866 h 3843866"/>
              <a:gd name="connsiteX4" fmla="*/ 3860800 w 5266266"/>
              <a:gd name="connsiteY4" fmla="*/ 3843866 h 3843866"/>
              <a:gd name="connsiteX5" fmla="*/ 5266266 w 5266266"/>
              <a:gd name="connsiteY5" fmla="*/ 3352800 h 3843866"/>
              <a:gd name="connsiteX6" fmla="*/ 5215466 w 5266266"/>
              <a:gd name="connsiteY6" fmla="*/ 762000 h 3843866"/>
              <a:gd name="connsiteX7" fmla="*/ 3251200 w 5266266"/>
              <a:gd name="connsiteY7" fmla="*/ 0 h 3843866"/>
              <a:gd name="connsiteX8" fmla="*/ 2269066 w 5266266"/>
              <a:gd name="connsiteY8" fmla="*/ 914400 h 3843866"/>
              <a:gd name="connsiteX9" fmla="*/ 0 w 5266266"/>
              <a:gd name="connsiteY9" fmla="*/ 1185333 h 3843866"/>
              <a:gd name="connsiteX10" fmla="*/ 16933 w 5266266"/>
              <a:gd name="connsiteY10" fmla="*/ 1185333 h 384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66266" h="3843866">
                <a:moveTo>
                  <a:pt x="0" y="1100666"/>
                </a:moveTo>
                <a:lnTo>
                  <a:pt x="33866" y="2387600"/>
                </a:lnTo>
                <a:lnTo>
                  <a:pt x="1100666" y="2472266"/>
                </a:lnTo>
                <a:lnTo>
                  <a:pt x="1185333" y="3589866"/>
                </a:lnTo>
                <a:lnTo>
                  <a:pt x="3860800" y="3843866"/>
                </a:lnTo>
                <a:lnTo>
                  <a:pt x="5266266" y="3352800"/>
                </a:lnTo>
                <a:lnTo>
                  <a:pt x="5215466" y="762000"/>
                </a:lnTo>
                <a:lnTo>
                  <a:pt x="3251200" y="0"/>
                </a:lnTo>
                <a:lnTo>
                  <a:pt x="2269066" y="914400"/>
                </a:lnTo>
                <a:lnTo>
                  <a:pt x="0" y="1185333"/>
                </a:lnTo>
                <a:lnTo>
                  <a:pt x="16933" y="1185333"/>
                </a:lnTo>
              </a:path>
            </a:pathLst>
          </a:cu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200" dirty="0" smtClean="0"/>
              <a:t>Psychological </a:t>
            </a:r>
            <a:r>
              <a:rPr lang="de-DE" sz="2200" dirty="0" err="1" smtClean="0"/>
              <a:t>phenomenon</a:t>
            </a:r>
            <a:r>
              <a:rPr lang="de-DE" sz="2200" dirty="0" smtClean="0"/>
              <a:t>: </a:t>
            </a:r>
            <a:br>
              <a:rPr lang="de-DE" sz="2200" dirty="0" smtClean="0"/>
            </a:br>
            <a:r>
              <a:rPr lang="de-DE" dirty="0" smtClean="0"/>
              <a:t>a </a:t>
            </a:r>
            <a:r>
              <a:rPr lang="de-DE" dirty="0" err="1" smtClean="0"/>
              <a:t>social</a:t>
            </a:r>
            <a:r>
              <a:rPr lang="de-DE" dirty="0" smtClean="0"/>
              <a:t> </a:t>
            </a:r>
            <a:r>
              <a:rPr lang="de-DE" dirty="0" err="1" smtClean="0"/>
              <a:t>practice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feil nach links und rechts 12"/>
          <p:cNvSpPr/>
          <p:nvPr/>
        </p:nvSpPr>
        <p:spPr>
          <a:xfrm>
            <a:off x="5613400" y="5108053"/>
            <a:ext cx="670315" cy="34870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2127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e 7"/>
          <p:cNvSpPr/>
          <p:nvPr/>
        </p:nvSpPr>
        <p:spPr>
          <a:xfrm>
            <a:off x="4266151" y="4119421"/>
            <a:ext cx="1042875" cy="875563"/>
          </a:xfrm>
          <a:prstGeom prst="ellipse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29816"/>
            <a:ext cx="7926405" cy="1143000"/>
          </a:xfrm>
        </p:spPr>
        <p:txBody>
          <a:bodyPr>
            <a:normAutofit/>
          </a:bodyPr>
          <a:lstStyle/>
          <a:p>
            <a:r>
              <a:rPr lang="de-DE" sz="2200" dirty="0" smtClean="0"/>
              <a:t>Psychological </a:t>
            </a:r>
            <a:r>
              <a:rPr lang="de-DE" sz="2200" dirty="0" err="1" smtClean="0"/>
              <a:t>phenomenon</a:t>
            </a:r>
            <a:r>
              <a:rPr lang="de-DE" sz="2200" dirty="0" smtClean="0"/>
              <a:t>: </a:t>
            </a:r>
            <a:br>
              <a:rPr lang="de-DE" sz="2200" dirty="0" smtClean="0"/>
            </a:br>
            <a:r>
              <a:rPr lang="de-DE" dirty="0"/>
              <a:t>a </a:t>
            </a:r>
            <a:r>
              <a:rPr lang="de-DE" dirty="0" err="1" smtClean="0"/>
              <a:t>decision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cognitive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endParaRPr lang="de-DE" dirty="0"/>
          </a:p>
        </p:txBody>
      </p:sp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89443" y="3503695"/>
            <a:ext cx="314829" cy="61572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087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Credit</a:t>
            </a:r>
            <a:r>
              <a:rPr lang="de-AT" dirty="0" smtClean="0"/>
              <a:t> </a:t>
            </a:r>
            <a:r>
              <a:rPr lang="de-AT" dirty="0" err="1" smtClean="0"/>
              <a:t>use</a:t>
            </a:r>
            <a:r>
              <a:rPr lang="de-AT" dirty="0" smtClean="0"/>
              <a:t> </a:t>
            </a:r>
            <a:br>
              <a:rPr lang="de-AT" dirty="0" smtClean="0"/>
            </a:br>
            <a:r>
              <a:rPr lang="de-AT" dirty="0" err="1" smtClean="0"/>
              <a:t>as</a:t>
            </a:r>
            <a:r>
              <a:rPr lang="de-AT" dirty="0" smtClean="0"/>
              <a:t> </a:t>
            </a:r>
            <a:r>
              <a:rPr lang="de-AT" dirty="0" smtClean="0"/>
              <a:t>a </a:t>
            </a:r>
            <a:r>
              <a:rPr lang="de-AT" dirty="0" err="1" smtClean="0"/>
              <a:t>process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2000" dirty="0" smtClean="0"/>
              <a:t>Kamleitner &amp; </a:t>
            </a:r>
            <a:r>
              <a:rPr lang="de-AT" sz="2000" dirty="0" err="1" smtClean="0"/>
              <a:t>Kirchler</a:t>
            </a:r>
            <a:r>
              <a:rPr lang="de-AT" sz="2000" dirty="0" smtClean="0"/>
              <a:t> 2007</a:t>
            </a:r>
            <a:endParaRPr lang="de-AT" sz="2000" dirty="0"/>
          </a:p>
        </p:txBody>
      </p:sp>
      <p:sp>
        <p:nvSpPr>
          <p:cNvPr id="5" name="Pfeil nach unten 4"/>
          <p:cNvSpPr/>
          <p:nvPr/>
        </p:nvSpPr>
        <p:spPr>
          <a:xfrm>
            <a:off x="5220072" y="5085184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6" name="Rechteck 5"/>
          <p:cNvSpPr/>
          <p:nvPr/>
        </p:nvSpPr>
        <p:spPr>
          <a:xfrm>
            <a:off x="5616116" y="3622190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7" name="Rechteck 6"/>
          <p:cNvSpPr/>
          <p:nvPr/>
        </p:nvSpPr>
        <p:spPr>
          <a:xfrm>
            <a:off x="5616116" y="2132856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564727" y="2298834"/>
            <a:ext cx="553998" cy="28391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2400" dirty="0" err="1" smtClean="0">
                <a:solidFill>
                  <a:srgbClr val="FFFF00"/>
                </a:solidFill>
              </a:rPr>
              <a:t>Credit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use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 9"/>
          <p:cNvSpPr/>
          <p:nvPr/>
        </p:nvSpPr>
        <p:spPr>
          <a:xfrm>
            <a:off x="1433015" y="1610436"/>
            <a:ext cx="4367284" cy="4844955"/>
          </a:xfrm>
          <a:custGeom>
            <a:avLst/>
            <a:gdLst>
              <a:gd name="connsiteX0" fmla="*/ 2852382 w 4367284"/>
              <a:gd name="connsiteY0" fmla="*/ 54591 h 4844955"/>
              <a:gd name="connsiteX1" fmla="*/ 0 w 4367284"/>
              <a:gd name="connsiteY1" fmla="*/ 4844955 h 4844955"/>
              <a:gd name="connsiteX2" fmla="*/ 4285397 w 4367284"/>
              <a:gd name="connsiteY2" fmla="*/ 4844955 h 4844955"/>
              <a:gd name="connsiteX3" fmla="*/ 4367284 w 4367284"/>
              <a:gd name="connsiteY3" fmla="*/ 0 h 4844955"/>
              <a:gd name="connsiteX4" fmla="*/ 2852382 w 4367284"/>
              <a:gd name="connsiteY4" fmla="*/ 54591 h 484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7284" h="4844955">
                <a:moveTo>
                  <a:pt x="2852382" y="54591"/>
                </a:moveTo>
                <a:lnTo>
                  <a:pt x="0" y="4844955"/>
                </a:lnTo>
                <a:lnTo>
                  <a:pt x="4285397" y="4844955"/>
                </a:lnTo>
                <a:lnTo>
                  <a:pt x="4367284" y="0"/>
                </a:lnTo>
                <a:lnTo>
                  <a:pt x="2852382" y="54591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before</a:t>
            </a:r>
            <a:r>
              <a:rPr lang="de-DE" dirty="0" smtClean="0"/>
              <a:t> </a:t>
            </a:r>
            <a:r>
              <a:rPr lang="de-DE" dirty="0" err="1" smtClean="0"/>
              <a:t>credit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W:\WU\Daten\Marketing\wum\An_alle\LOGOS_WU_WUM_ULG\mcore\m.core_blackgroundcolor_justlogo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0470" y="6021288"/>
            <a:ext cx="685906" cy="61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Pfeil nach unten 36"/>
          <p:cNvSpPr/>
          <p:nvPr/>
        </p:nvSpPr>
        <p:spPr>
          <a:xfrm>
            <a:off x="6518858" y="5085184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39" name="Rechteck 38"/>
          <p:cNvSpPr/>
          <p:nvPr/>
        </p:nvSpPr>
        <p:spPr>
          <a:xfrm>
            <a:off x="6914902" y="3622190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40" name="Rechteck 39"/>
          <p:cNvSpPr/>
          <p:nvPr/>
        </p:nvSpPr>
        <p:spPr>
          <a:xfrm>
            <a:off x="6914902" y="1957388"/>
            <a:ext cx="864096" cy="15272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800" b="1" dirty="0" err="1" smtClean="0">
                <a:solidFill>
                  <a:schemeClr val="accent3">
                    <a:lumMod val="50000"/>
                  </a:schemeClr>
                </a:solidFill>
              </a:rPr>
              <a:t>before</a:t>
            </a:r>
            <a:endParaRPr lang="de-DE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863513" y="2298834"/>
            <a:ext cx="553998" cy="28391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2400" dirty="0" err="1" smtClean="0"/>
              <a:t>Credit</a:t>
            </a:r>
            <a:r>
              <a:rPr lang="de-DE" sz="2400" dirty="0" smtClean="0"/>
              <a:t> </a:t>
            </a:r>
            <a:r>
              <a:rPr lang="de-DE" sz="2400" dirty="0" err="1" smtClean="0"/>
              <a:t>use</a:t>
            </a:r>
            <a:endParaRPr lang="de-DE" sz="2400" dirty="0"/>
          </a:p>
        </p:txBody>
      </p:sp>
      <p:sp>
        <p:nvSpPr>
          <p:cNvPr id="16" name="Abgerundetes Rechteck 15"/>
          <p:cNvSpPr/>
          <p:nvPr/>
        </p:nvSpPr>
        <p:spPr>
          <a:xfrm>
            <a:off x="1538734" y="2842863"/>
            <a:ext cx="4595765" cy="19234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err="1">
                <a:solidFill>
                  <a:srgbClr val="FFFF00"/>
                </a:solidFill>
              </a:rPr>
              <a:t>What</a:t>
            </a:r>
            <a:endParaRPr lang="de-DE" sz="2400" dirty="0">
              <a:solidFill>
                <a:srgbClr val="FFFF00"/>
              </a:solidFill>
            </a:endParaRPr>
          </a:p>
          <a:p>
            <a:r>
              <a:rPr lang="de-DE" sz="2400" dirty="0" err="1">
                <a:solidFill>
                  <a:srgbClr val="FFFF00"/>
                </a:solidFill>
              </a:rPr>
              <a:t>Whether</a:t>
            </a:r>
            <a:r>
              <a:rPr lang="de-DE" sz="2400" dirty="0">
                <a:solidFill>
                  <a:srgbClr val="FFFF00"/>
                </a:solidFill>
              </a:rPr>
              <a:t>            </a:t>
            </a:r>
            <a:r>
              <a:rPr lang="de-DE" sz="2400" b="1" dirty="0" err="1">
                <a:solidFill>
                  <a:srgbClr val="FFFF00"/>
                </a:solidFill>
              </a:rPr>
              <a:t>Buy</a:t>
            </a:r>
            <a:endParaRPr lang="de-DE" sz="2400" b="1" dirty="0">
              <a:solidFill>
                <a:srgbClr val="FFFF00"/>
              </a:solidFill>
            </a:endParaRPr>
          </a:p>
          <a:p>
            <a:r>
              <a:rPr lang="de-DE" sz="2400" dirty="0" err="1">
                <a:solidFill>
                  <a:srgbClr val="FFFF00"/>
                </a:solidFill>
              </a:rPr>
              <a:t>How</a:t>
            </a:r>
            <a:r>
              <a:rPr lang="de-DE" sz="2400" dirty="0">
                <a:solidFill>
                  <a:srgbClr val="FFFF00"/>
                </a:solidFill>
              </a:rPr>
              <a:t> to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69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3185314"/>
            <a:ext cx="5435221" cy="33391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1856315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At </a:t>
            </a:r>
            <a:r>
              <a:rPr lang="de-DE" dirty="0" err="1" smtClean="0"/>
              <a:t>credit</a:t>
            </a:r>
            <a:r>
              <a:rPr lang="de-DE" dirty="0" smtClean="0"/>
              <a:t> </a:t>
            </a:r>
            <a:r>
              <a:rPr lang="de-DE" dirty="0" err="1" smtClean="0"/>
              <a:t>take</a:t>
            </a:r>
            <a:r>
              <a:rPr lang="de-DE" dirty="0" smtClean="0"/>
              <a:t> </a:t>
            </a:r>
            <a:r>
              <a:rPr lang="de-DE" dirty="0" err="1" smtClean="0"/>
              <a:t>up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775" y="2466541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412776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888781" y="4325226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412776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756" y="2669290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319818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W:\WU\Daten\Marketing\wum\An_alle\LOGOS_WU_WUM_ULG\mcore\m.core_blackgroundcolor_justlogo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0470" y="6021288"/>
            <a:ext cx="685906" cy="61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feil nach unten 30"/>
          <p:cNvSpPr/>
          <p:nvPr/>
        </p:nvSpPr>
        <p:spPr>
          <a:xfrm>
            <a:off x="6518858" y="5085184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32" name="Rechteck 31"/>
          <p:cNvSpPr/>
          <p:nvPr/>
        </p:nvSpPr>
        <p:spPr>
          <a:xfrm>
            <a:off x="6914902" y="3622190"/>
            <a:ext cx="864096" cy="135179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</a:rPr>
              <a:t>at</a:t>
            </a:r>
          </a:p>
        </p:txBody>
      </p:sp>
      <p:sp>
        <p:nvSpPr>
          <p:cNvPr id="33" name="Rechteck 32"/>
          <p:cNvSpPr/>
          <p:nvPr/>
        </p:nvSpPr>
        <p:spPr>
          <a:xfrm>
            <a:off x="6914902" y="2132856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7863513" y="2298834"/>
            <a:ext cx="553998" cy="28391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2400" dirty="0" err="1" smtClean="0"/>
              <a:t>Credit</a:t>
            </a:r>
            <a:r>
              <a:rPr lang="de-DE" sz="2400" dirty="0" smtClean="0"/>
              <a:t> </a:t>
            </a:r>
            <a:r>
              <a:rPr lang="de-DE" sz="2400" dirty="0" err="1" smtClean="0"/>
              <a:t>use</a:t>
            </a:r>
            <a:endParaRPr lang="de-DE" sz="2400" dirty="0"/>
          </a:p>
        </p:txBody>
      </p:sp>
      <p:sp>
        <p:nvSpPr>
          <p:cNvPr id="36" name="Abgerundetes Rechteck 35"/>
          <p:cNvSpPr/>
          <p:nvPr/>
        </p:nvSpPr>
        <p:spPr>
          <a:xfrm>
            <a:off x="1538734" y="2842863"/>
            <a:ext cx="4595765" cy="19234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 smtClean="0">
                <a:solidFill>
                  <a:srgbClr val="FFFF00"/>
                </a:solidFill>
              </a:rPr>
              <a:t>Which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credit</a:t>
            </a:r>
            <a:r>
              <a:rPr lang="de-DE" sz="2400" dirty="0" smtClean="0">
                <a:solidFill>
                  <a:srgbClr val="FFFF00"/>
                </a:solidFill>
              </a:rPr>
              <a:t>?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6420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1628800"/>
            <a:ext cx="5435221" cy="489567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479" y="2447778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After </a:t>
            </a:r>
            <a:r>
              <a:rPr lang="de-DE" dirty="0" err="1" smtClean="0"/>
              <a:t>credit</a:t>
            </a:r>
            <a:r>
              <a:rPr lang="de-DE" dirty="0" smtClean="0"/>
              <a:t> </a:t>
            </a:r>
            <a:r>
              <a:rPr lang="de-DE" dirty="0" err="1" smtClean="0"/>
              <a:t>take</a:t>
            </a:r>
            <a:r>
              <a:rPr lang="de-DE" dirty="0" smtClean="0"/>
              <a:t> </a:t>
            </a:r>
            <a:r>
              <a:rPr lang="de-DE" dirty="0" err="1" smtClean="0"/>
              <a:t>up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752" y="3047451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327" y="2004239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61" y="2004239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29" y="4685117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1670202" y="5091211"/>
            <a:ext cx="2291212" cy="507129"/>
          </a:xfrm>
          <a:prstGeom prst="rightArrow">
            <a:avLst>
              <a:gd name="adj1" fmla="val 6810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11281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Pfeil nach rechts 28"/>
          <p:cNvSpPr/>
          <p:nvPr/>
        </p:nvSpPr>
        <p:spPr>
          <a:xfrm rot="1539135">
            <a:off x="3527084" y="3852051"/>
            <a:ext cx="848581" cy="374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1" name="Picture 2" descr="W:\WU\Daten\Marketing\wum\An_alle\LOGOS_WU_WUM_ULG\mcore\m.core_blackgroundcolor_justlogo.png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0470" y="6021288"/>
            <a:ext cx="685906" cy="61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Pfeil nach unten 31"/>
          <p:cNvSpPr/>
          <p:nvPr/>
        </p:nvSpPr>
        <p:spPr>
          <a:xfrm>
            <a:off x="6518858" y="5085184"/>
            <a:ext cx="1656184" cy="158417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800" b="1" dirty="0">
                <a:solidFill>
                  <a:schemeClr val="accent3">
                    <a:lumMod val="50000"/>
                  </a:schemeClr>
                </a:solidFill>
              </a:rPr>
              <a:t>after</a:t>
            </a:r>
          </a:p>
        </p:txBody>
      </p:sp>
      <p:sp>
        <p:nvSpPr>
          <p:cNvPr id="33" name="Rechteck 32"/>
          <p:cNvSpPr/>
          <p:nvPr/>
        </p:nvSpPr>
        <p:spPr>
          <a:xfrm>
            <a:off x="6914902" y="3622190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35" name="Rechteck 34"/>
          <p:cNvSpPr/>
          <p:nvPr/>
        </p:nvSpPr>
        <p:spPr>
          <a:xfrm>
            <a:off x="6914902" y="2132856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863513" y="2298834"/>
            <a:ext cx="553998" cy="28391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2400" dirty="0" err="1" smtClean="0"/>
              <a:t>Credit</a:t>
            </a:r>
            <a:r>
              <a:rPr lang="de-DE" sz="2400" dirty="0" smtClean="0"/>
              <a:t> </a:t>
            </a:r>
            <a:r>
              <a:rPr lang="de-DE" sz="2400" dirty="0" err="1" smtClean="0"/>
              <a:t>use</a:t>
            </a:r>
            <a:endParaRPr lang="de-DE" sz="2400" dirty="0"/>
          </a:p>
        </p:txBody>
      </p:sp>
      <p:sp>
        <p:nvSpPr>
          <p:cNvPr id="37" name="Abgerundetes Rechteck 36"/>
          <p:cNvSpPr/>
          <p:nvPr/>
        </p:nvSpPr>
        <p:spPr>
          <a:xfrm>
            <a:off x="1538734" y="2842863"/>
            <a:ext cx="4595765" cy="19234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 smtClean="0">
                <a:solidFill>
                  <a:srgbClr val="FFFF00"/>
                </a:solidFill>
              </a:rPr>
              <a:t>What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now</a:t>
            </a:r>
            <a:r>
              <a:rPr lang="de-DE" sz="2400" dirty="0" smtClean="0">
                <a:solidFill>
                  <a:srgbClr val="FFFF00"/>
                </a:solidFill>
              </a:rPr>
              <a:t>?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94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Bringing the perspectives together</a:t>
            </a:r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827584" y="3861048"/>
            <a:ext cx="7668769" cy="1000132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2 at a time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188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439390" y="3510761"/>
            <a:ext cx="3311320" cy="1351796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403648" y="5007662"/>
            <a:ext cx="5814646" cy="1351796"/>
          </a:xfrm>
          <a:prstGeom prst="rect">
            <a:avLst/>
          </a:prstGeom>
          <a:solidFill>
            <a:srgbClr val="F9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03648" y="1995318"/>
            <a:ext cx="7740352" cy="1351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 fontScale="90000"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</a:t>
            </a:r>
            <a:r>
              <a:rPr lang="de-DE" sz="2700" b="0" dirty="0" err="1" smtClean="0"/>
              <a:t>reflection</a:t>
            </a:r>
            <a:r>
              <a:rPr lang="de-DE" sz="2700" b="0" dirty="0" smtClean="0"/>
              <a:t> of </a:t>
            </a:r>
            <a:r>
              <a:rPr lang="de-DE" sz="2700" b="0" dirty="0" err="1" smtClean="0"/>
              <a:t>the</a:t>
            </a:r>
            <a:r>
              <a:rPr lang="de-DE" sz="2700" b="0" dirty="0" smtClean="0"/>
              <a:t> </a:t>
            </a:r>
            <a:r>
              <a:rPr lang="de-DE" sz="2700" b="0" dirty="0" err="1" smtClean="0"/>
              <a:t>situation</a:t>
            </a:r>
            <a:endParaRPr lang="de-DE" sz="2700" b="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4"/>
          <a:stretch/>
        </p:blipFill>
        <p:spPr bwMode="auto">
          <a:xfrm>
            <a:off x="6890682" y="4509120"/>
            <a:ext cx="2238369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602408" y="1995318"/>
            <a:ext cx="367141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demographics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5868144" y="2038334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availability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2195736" y="2638067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Life </a:t>
            </a:r>
            <a:r>
              <a:rPr lang="de-DE" b="1" dirty="0" err="1" smtClean="0"/>
              <a:t>events</a:t>
            </a:r>
            <a:endParaRPr lang="de-DE" b="1" dirty="0"/>
          </a:p>
        </p:txBody>
      </p:sp>
      <p:sp>
        <p:nvSpPr>
          <p:cNvPr id="14" name="Abgerundetes Rechteck 13"/>
          <p:cNvSpPr/>
          <p:nvPr/>
        </p:nvSpPr>
        <p:spPr>
          <a:xfrm>
            <a:off x="5309566" y="2599232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/>
              <a:t>e</a:t>
            </a:r>
            <a:r>
              <a:rPr lang="de-DE" b="1" dirty="0" err="1" smtClean="0"/>
              <a:t>conomic</a:t>
            </a:r>
            <a:r>
              <a:rPr lang="de-DE" b="1" dirty="0" smtClean="0"/>
              <a:t> </a:t>
            </a:r>
            <a:r>
              <a:rPr lang="de-DE" b="1" dirty="0" err="1" smtClean="0"/>
              <a:t>background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601251" y="3822601"/>
            <a:ext cx="1746613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Access </a:t>
            </a:r>
            <a:r>
              <a:rPr lang="de-DE" b="1" dirty="0" err="1" smtClean="0"/>
              <a:t>as</a:t>
            </a:r>
            <a:r>
              <a:rPr lang="de-DE" b="1" dirty="0" smtClean="0"/>
              <a:t> DV</a:t>
            </a:r>
            <a:endParaRPr lang="de-DE" b="1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175325" y="3538860"/>
            <a:ext cx="135015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Search </a:t>
            </a:r>
            <a:r>
              <a:rPr lang="de-DE" b="1" dirty="0" err="1" smtClean="0"/>
              <a:t>as</a:t>
            </a:r>
            <a:r>
              <a:rPr lang="de-DE" b="1" dirty="0" smtClean="0"/>
              <a:t> DV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799692" y="5229200"/>
            <a:ext cx="3096344" cy="864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Repayment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a </a:t>
            </a:r>
            <a:r>
              <a:rPr lang="de-DE" b="1" dirty="0" err="1" smtClean="0"/>
              <a:t>function</a:t>
            </a:r>
            <a:r>
              <a:rPr lang="de-DE" b="1" dirty="0" smtClean="0"/>
              <a:t> of </a:t>
            </a:r>
            <a:r>
              <a:rPr lang="de-DE" b="1" dirty="0" err="1" smtClean="0"/>
              <a:t>situation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4750710" y="5557328"/>
            <a:ext cx="1126645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014865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1403648" y="5007662"/>
            <a:ext cx="5814646" cy="1351796"/>
          </a:xfrm>
          <a:prstGeom prst="rect">
            <a:avLst/>
          </a:prstGeom>
          <a:solidFill>
            <a:srgbClr val="F9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03648" y="1995318"/>
            <a:ext cx="7452828" cy="1351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</a:t>
            </a:r>
            <a:r>
              <a:rPr lang="de-DE" sz="2700" b="0" dirty="0" err="1" smtClean="0"/>
              <a:t>reflection</a:t>
            </a:r>
            <a:r>
              <a:rPr lang="de-DE" sz="2700" b="0" dirty="0" smtClean="0"/>
              <a:t> of </a:t>
            </a:r>
            <a:r>
              <a:rPr lang="de-DE" sz="2700" b="0" dirty="0" err="1" smtClean="0"/>
              <a:t>the</a:t>
            </a:r>
            <a:r>
              <a:rPr lang="de-DE" sz="2700" b="0" dirty="0" smtClean="0"/>
              <a:t> Person</a:t>
            </a:r>
            <a:endParaRPr lang="de-DE" sz="2700" b="0" dirty="0"/>
          </a:p>
        </p:txBody>
      </p:sp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599763" y="2527248"/>
            <a:ext cx="2250637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Desire</a:t>
            </a:r>
            <a:r>
              <a:rPr lang="de-DE" b="1" dirty="0" smtClean="0"/>
              <a:t> </a:t>
            </a:r>
            <a:r>
              <a:rPr lang="de-DE" b="1" dirty="0" err="1" smtClean="0"/>
              <a:t>for</a:t>
            </a:r>
            <a:r>
              <a:rPr lang="de-DE" b="1" dirty="0" smtClean="0"/>
              <a:t> </a:t>
            </a:r>
            <a:r>
              <a:rPr lang="de-DE" b="1" dirty="0" err="1" smtClean="0"/>
              <a:t>good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3256957" y="2016433"/>
            <a:ext cx="3528392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Desire</a:t>
            </a:r>
            <a:r>
              <a:rPr lang="de-DE" b="1" dirty="0" smtClean="0"/>
              <a:t> </a:t>
            </a:r>
            <a:r>
              <a:rPr lang="de-DE" b="1" dirty="0" err="1" smtClean="0"/>
              <a:t>for</a:t>
            </a:r>
            <a:r>
              <a:rPr lang="de-DE" b="1" dirty="0" smtClean="0"/>
              <a:t> </a:t>
            </a:r>
            <a:r>
              <a:rPr lang="de-DE" b="1" dirty="0" err="1" smtClean="0"/>
              <a:t>now</a:t>
            </a:r>
            <a:endParaRPr lang="de-DE" b="1" dirty="0"/>
          </a:p>
        </p:txBody>
      </p:sp>
      <p:sp>
        <p:nvSpPr>
          <p:cNvPr id="14" name="Abgerundetes Rechteck 13"/>
          <p:cNvSpPr/>
          <p:nvPr/>
        </p:nvSpPr>
        <p:spPr>
          <a:xfrm>
            <a:off x="5580112" y="2527248"/>
            <a:ext cx="3276364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Desire</a:t>
            </a:r>
            <a:r>
              <a:rPr lang="de-DE" b="1" dirty="0" smtClean="0"/>
              <a:t> </a:t>
            </a:r>
            <a:r>
              <a:rPr lang="de-DE" b="1" dirty="0" err="1" smtClean="0"/>
              <a:t>for</a:t>
            </a:r>
            <a:r>
              <a:rPr lang="de-DE" b="1" dirty="0" smtClean="0"/>
              <a:t> </a:t>
            </a:r>
            <a:r>
              <a:rPr lang="de-DE" b="1" dirty="0" err="1" smtClean="0"/>
              <a:t>credit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765825" y="5041839"/>
            <a:ext cx="3096344" cy="6978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Repayment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a </a:t>
            </a:r>
            <a:r>
              <a:rPr lang="de-DE" b="1" dirty="0" err="1" smtClean="0"/>
              <a:t>function</a:t>
            </a:r>
            <a:r>
              <a:rPr lang="de-DE" b="1" dirty="0" smtClean="0"/>
              <a:t> of </a:t>
            </a:r>
            <a:r>
              <a:rPr lang="de-DE" b="1" dirty="0" err="1" smtClean="0"/>
              <a:t>person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4229179" y="5683560"/>
            <a:ext cx="2907323" cy="7308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IV: </a:t>
            </a:r>
            <a:r>
              <a:rPr lang="de-DE" b="1" dirty="0" err="1" smtClean="0"/>
              <a:t>well</a:t>
            </a:r>
            <a:r>
              <a:rPr lang="de-DE" b="1" dirty="0" smtClean="0"/>
              <a:t> </a:t>
            </a:r>
            <a:r>
              <a:rPr lang="de-DE" b="1" dirty="0" err="1" smtClean="0"/>
              <a:t>being</a:t>
            </a:r>
            <a:r>
              <a:rPr lang="de-DE" b="1" dirty="0" smtClean="0"/>
              <a:t>, </a:t>
            </a:r>
            <a:r>
              <a:rPr lang="de-DE" b="1" dirty="0" err="1" smtClean="0"/>
              <a:t>attitude</a:t>
            </a:r>
            <a:endParaRPr lang="de-DE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526" y="5334310"/>
            <a:ext cx="1097835" cy="1517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181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439390" y="3510761"/>
            <a:ext cx="3456646" cy="1351796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403648" y="5007662"/>
            <a:ext cx="5472608" cy="1351796"/>
          </a:xfrm>
          <a:prstGeom prst="rect">
            <a:avLst/>
          </a:prstGeom>
          <a:solidFill>
            <a:srgbClr val="F9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03648" y="1995318"/>
            <a:ext cx="5976664" cy="1351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a </a:t>
            </a:r>
            <a:r>
              <a:rPr lang="de-DE" sz="2700" b="0" dirty="0" err="1" smtClean="0"/>
              <a:t>social</a:t>
            </a:r>
            <a:r>
              <a:rPr lang="de-DE" sz="2700" b="0" dirty="0" smtClean="0"/>
              <a:t> </a:t>
            </a:r>
            <a:r>
              <a:rPr lang="de-DE" sz="2700" b="0" dirty="0" err="1" smtClean="0"/>
              <a:t>practice</a:t>
            </a:r>
            <a:endParaRPr lang="de-DE" sz="2700" b="0" dirty="0"/>
          </a:p>
        </p:txBody>
      </p:sp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602408" y="1995318"/>
            <a:ext cx="367141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society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1454614" y="2564904"/>
            <a:ext cx="3070861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Reference </a:t>
            </a:r>
            <a:r>
              <a:rPr lang="de-DE" b="1" dirty="0" err="1" smtClean="0"/>
              <a:t>group</a:t>
            </a:r>
            <a:r>
              <a:rPr lang="de-DE" b="1" dirty="0" smtClean="0"/>
              <a:t> </a:t>
            </a:r>
            <a:r>
              <a:rPr lang="de-DE" b="1" dirty="0" err="1" smtClean="0"/>
              <a:t>stimulating</a:t>
            </a:r>
            <a:r>
              <a:rPr lang="de-DE" b="1" dirty="0" smtClean="0"/>
              <a:t> </a:t>
            </a:r>
            <a:r>
              <a:rPr lang="de-DE" b="1" dirty="0" err="1" smtClean="0"/>
              <a:t>desire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4527205" y="2238001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</a:t>
            </a:r>
            <a:r>
              <a:rPr lang="de-DE" b="1" dirty="0" err="1" smtClean="0"/>
              <a:t>learned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601251" y="3822601"/>
            <a:ext cx="1746613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Access </a:t>
            </a:r>
            <a:r>
              <a:rPr lang="de-DE" b="1" dirty="0" err="1" smtClean="0"/>
              <a:t>as</a:t>
            </a:r>
            <a:r>
              <a:rPr lang="de-DE" b="1" dirty="0" smtClean="0"/>
              <a:t> DV</a:t>
            </a:r>
            <a:endParaRPr lang="de-DE" b="1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229980" y="3538860"/>
            <a:ext cx="166605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Borrower-lender</a:t>
            </a:r>
            <a:r>
              <a:rPr lang="de-DE" b="1" dirty="0" smtClean="0"/>
              <a:t> 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799692" y="5229200"/>
            <a:ext cx="3096344" cy="864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Repayment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a </a:t>
            </a:r>
            <a:r>
              <a:rPr lang="de-DE" b="1" dirty="0" err="1" smtClean="0"/>
              <a:t>function</a:t>
            </a:r>
            <a:r>
              <a:rPr lang="de-DE" b="1" dirty="0" smtClean="0"/>
              <a:t> </a:t>
            </a:r>
            <a:r>
              <a:rPr lang="de-DE" b="1" dirty="0" err="1" smtClean="0"/>
              <a:t>social</a:t>
            </a:r>
            <a:r>
              <a:rPr lang="de-DE" b="1" dirty="0" smtClean="0"/>
              <a:t> </a:t>
            </a:r>
            <a:r>
              <a:rPr lang="de-DE" b="1" dirty="0" err="1" smtClean="0"/>
              <a:t>influences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4525475" y="5557328"/>
            <a:ext cx="2134757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IV: </a:t>
            </a:r>
            <a:r>
              <a:rPr lang="de-DE" b="1" dirty="0" err="1" smtClean="0"/>
              <a:t>social</a:t>
            </a:r>
            <a:r>
              <a:rPr lang="de-DE" b="1" dirty="0" smtClean="0"/>
              <a:t> </a:t>
            </a:r>
            <a:r>
              <a:rPr lang="de-DE" b="1" dirty="0" err="1" smtClean="0"/>
              <a:t>life</a:t>
            </a:r>
            <a:endParaRPr lang="de-DE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614" y="5360043"/>
            <a:ext cx="2043386" cy="149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92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Credit use </a:t>
            </a:r>
            <a:br>
              <a:rPr lang="en-GB" dirty="0" smtClean="0"/>
            </a:br>
            <a:r>
              <a:rPr lang="en-GB" b="0" dirty="0" smtClean="0"/>
              <a:t>as a </a:t>
            </a:r>
            <a:r>
              <a:rPr lang="en-GB" dirty="0" smtClean="0"/>
              <a:t>decision and cognitive </a:t>
            </a:r>
            <a:r>
              <a:rPr lang="en-GB" dirty="0" smtClean="0"/>
              <a:t>process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860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439390" y="3510761"/>
            <a:ext cx="8173170" cy="1351796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403647" y="5007662"/>
            <a:ext cx="6121749" cy="1351796"/>
          </a:xfrm>
          <a:prstGeom prst="rect">
            <a:avLst/>
          </a:prstGeom>
          <a:solidFill>
            <a:srgbClr val="F9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54615" y="1995318"/>
            <a:ext cx="6357746" cy="1351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a </a:t>
            </a:r>
            <a:r>
              <a:rPr lang="de-DE" sz="2700" b="0" dirty="0" err="1" smtClean="0"/>
              <a:t>cognitive</a:t>
            </a:r>
            <a:r>
              <a:rPr lang="de-DE" sz="2700" b="0" dirty="0" smtClean="0"/>
              <a:t> </a:t>
            </a:r>
            <a:r>
              <a:rPr lang="de-DE" sz="2700" b="0" dirty="0" err="1" smtClean="0"/>
              <a:t>process</a:t>
            </a:r>
            <a:endParaRPr lang="de-DE" sz="2700" b="0" dirty="0"/>
          </a:p>
        </p:txBody>
      </p:sp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602408" y="1995318"/>
            <a:ext cx="367141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Intertemporal </a:t>
            </a:r>
            <a:r>
              <a:rPr lang="de-DE" b="1" dirty="0" err="1" smtClean="0"/>
              <a:t>trade</a:t>
            </a:r>
            <a:r>
              <a:rPr lang="de-DE" b="1" dirty="0" smtClean="0"/>
              <a:t> </a:t>
            </a:r>
            <a:r>
              <a:rPr lang="de-DE" b="1" dirty="0" err="1" smtClean="0"/>
              <a:t>offs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2051720" y="2573312"/>
            <a:ext cx="1606364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Rational </a:t>
            </a:r>
            <a:r>
              <a:rPr lang="de-DE" b="1" dirty="0" err="1" smtClean="0"/>
              <a:t>reasons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4525475" y="2573312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Mental </a:t>
            </a:r>
            <a:r>
              <a:rPr lang="de-DE" b="1" dirty="0" err="1" smtClean="0"/>
              <a:t>accounting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602408" y="3667635"/>
            <a:ext cx="1746613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Info </a:t>
            </a:r>
            <a:r>
              <a:rPr lang="de-DE" b="1" dirty="0" err="1" smtClean="0"/>
              <a:t>search</a:t>
            </a:r>
            <a:endParaRPr lang="de-DE" b="1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887433" y="3538860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installments</a:t>
            </a:r>
            <a:r>
              <a:rPr lang="de-DE" b="1" dirty="0" smtClean="0"/>
              <a:t> 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639228" y="5094296"/>
            <a:ext cx="2788756" cy="6454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perception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2785450" y="5631719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IV: </a:t>
            </a:r>
            <a:r>
              <a:rPr lang="de-DE" b="1" dirty="0" err="1" smtClean="0"/>
              <a:t>thinking</a:t>
            </a:r>
            <a:r>
              <a:rPr lang="de-DE" b="1" dirty="0" smtClean="0"/>
              <a:t> </a:t>
            </a:r>
            <a:r>
              <a:rPr lang="de-DE" b="1" dirty="0" err="1" smtClean="0"/>
              <a:t>patterns</a:t>
            </a:r>
            <a:endParaRPr lang="de-DE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482936"/>
            <a:ext cx="112236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bgerundetes Rechteck 17"/>
          <p:cNvSpPr/>
          <p:nvPr/>
        </p:nvSpPr>
        <p:spPr>
          <a:xfrm>
            <a:off x="5931277" y="3504069"/>
            <a:ext cx="1502639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duration</a:t>
            </a:r>
            <a:endParaRPr lang="de-DE" b="1" dirty="0"/>
          </a:p>
        </p:txBody>
      </p:sp>
      <p:sp>
        <p:nvSpPr>
          <p:cNvPr id="23" name="Abgerundetes Rechteck 22"/>
          <p:cNvSpPr/>
          <p:nvPr/>
        </p:nvSpPr>
        <p:spPr>
          <a:xfrm>
            <a:off x="4735422" y="4040375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Cost</a:t>
            </a:r>
            <a:r>
              <a:rPr lang="de-DE" b="1" dirty="0" smtClean="0"/>
              <a:t>&amp; </a:t>
            </a:r>
            <a:r>
              <a:rPr lang="de-DE" b="1" dirty="0" err="1" smtClean="0"/>
              <a:t>interests</a:t>
            </a:r>
            <a:endParaRPr lang="de-DE" b="1" dirty="0"/>
          </a:p>
        </p:txBody>
      </p:sp>
      <p:sp>
        <p:nvSpPr>
          <p:cNvPr id="24" name="Abgerundetes Rechteck 23"/>
          <p:cNvSpPr/>
          <p:nvPr/>
        </p:nvSpPr>
        <p:spPr>
          <a:xfrm>
            <a:off x="7665723" y="3842018"/>
            <a:ext cx="1292531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risk</a:t>
            </a:r>
            <a:endParaRPr lang="de-DE" b="1" dirty="0"/>
          </a:p>
        </p:txBody>
      </p:sp>
      <p:sp>
        <p:nvSpPr>
          <p:cNvPr id="25" name="Abgerundetes Rechteck 24"/>
          <p:cNvSpPr/>
          <p:nvPr/>
        </p:nvSpPr>
        <p:spPr>
          <a:xfrm>
            <a:off x="2860996" y="4160550"/>
            <a:ext cx="1823699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knowledge</a:t>
            </a:r>
            <a:endParaRPr lang="de-DE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4909355" y="5007662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DV: </a:t>
            </a:r>
            <a:r>
              <a:rPr lang="de-DE" b="1" dirty="0" err="1" smtClean="0"/>
              <a:t>knowledge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919198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439390" y="3510761"/>
            <a:ext cx="8173170" cy="1351796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403647" y="5007662"/>
            <a:ext cx="6121749" cy="1351796"/>
          </a:xfrm>
          <a:prstGeom prst="rect">
            <a:avLst/>
          </a:prstGeom>
          <a:solidFill>
            <a:srgbClr val="F9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54615" y="1995318"/>
            <a:ext cx="6357746" cy="13517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a </a:t>
            </a:r>
            <a:r>
              <a:rPr lang="de-DE" sz="2700" b="0" dirty="0" err="1" smtClean="0"/>
              <a:t>cognitive</a:t>
            </a:r>
            <a:r>
              <a:rPr lang="de-DE" sz="2700" b="0" dirty="0" smtClean="0"/>
              <a:t> </a:t>
            </a:r>
            <a:r>
              <a:rPr lang="de-DE" sz="2700" b="0" dirty="0" err="1" smtClean="0"/>
              <a:t>process</a:t>
            </a:r>
            <a:endParaRPr lang="de-DE" sz="2700" b="0" dirty="0"/>
          </a:p>
        </p:txBody>
      </p:sp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602408" y="1995318"/>
            <a:ext cx="367141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Intertemporal </a:t>
            </a:r>
            <a:r>
              <a:rPr lang="de-DE" b="1" dirty="0" err="1" smtClean="0"/>
              <a:t>trade</a:t>
            </a:r>
            <a:r>
              <a:rPr lang="de-DE" b="1" dirty="0" smtClean="0"/>
              <a:t> </a:t>
            </a:r>
            <a:r>
              <a:rPr lang="de-DE" b="1" dirty="0" err="1" smtClean="0"/>
              <a:t>offs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2051720" y="2573312"/>
            <a:ext cx="1606364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Rational </a:t>
            </a:r>
            <a:r>
              <a:rPr lang="de-DE" b="1" dirty="0" err="1" smtClean="0"/>
              <a:t>reasons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4525475" y="2573312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Mental </a:t>
            </a:r>
            <a:r>
              <a:rPr lang="de-DE" b="1" dirty="0" err="1" smtClean="0"/>
              <a:t>accounting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602408" y="3667635"/>
            <a:ext cx="1746613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Info </a:t>
            </a:r>
            <a:r>
              <a:rPr lang="de-DE" b="1" dirty="0" err="1" smtClean="0"/>
              <a:t>search</a:t>
            </a:r>
            <a:endParaRPr lang="de-DE" b="1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887433" y="3538860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installments</a:t>
            </a:r>
            <a:r>
              <a:rPr lang="de-DE" b="1" dirty="0" smtClean="0"/>
              <a:t> 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639228" y="5094296"/>
            <a:ext cx="2788756" cy="6454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perception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2785450" y="5631719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IV: </a:t>
            </a:r>
            <a:r>
              <a:rPr lang="de-DE" b="1" dirty="0" err="1" smtClean="0"/>
              <a:t>thinking</a:t>
            </a:r>
            <a:r>
              <a:rPr lang="de-DE" b="1" dirty="0" smtClean="0"/>
              <a:t> </a:t>
            </a:r>
            <a:r>
              <a:rPr lang="de-DE" b="1" dirty="0" err="1" smtClean="0"/>
              <a:t>patterns</a:t>
            </a:r>
            <a:endParaRPr lang="de-DE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482936"/>
            <a:ext cx="112236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bgerundetes Rechteck 17"/>
          <p:cNvSpPr/>
          <p:nvPr/>
        </p:nvSpPr>
        <p:spPr>
          <a:xfrm>
            <a:off x="5931277" y="3504069"/>
            <a:ext cx="1502639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duration</a:t>
            </a:r>
            <a:endParaRPr lang="de-DE" b="1" dirty="0"/>
          </a:p>
        </p:txBody>
      </p:sp>
      <p:sp>
        <p:nvSpPr>
          <p:cNvPr id="23" name="Abgerundetes Rechteck 22"/>
          <p:cNvSpPr/>
          <p:nvPr/>
        </p:nvSpPr>
        <p:spPr>
          <a:xfrm>
            <a:off x="4735422" y="4040375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Cost</a:t>
            </a:r>
            <a:r>
              <a:rPr lang="de-DE" b="1" dirty="0" smtClean="0"/>
              <a:t>&amp; </a:t>
            </a:r>
            <a:r>
              <a:rPr lang="de-DE" b="1" dirty="0" err="1" smtClean="0"/>
              <a:t>interests</a:t>
            </a:r>
            <a:endParaRPr lang="de-DE" b="1" dirty="0"/>
          </a:p>
        </p:txBody>
      </p:sp>
      <p:sp>
        <p:nvSpPr>
          <p:cNvPr id="24" name="Abgerundetes Rechteck 23"/>
          <p:cNvSpPr/>
          <p:nvPr/>
        </p:nvSpPr>
        <p:spPr>
          <a:xfrm>
            <a:off x="7665723" y="3842018"/>
            <a:ext cx="1292531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risk</a:t>
            </a:r>
            <a:endParaRPr lang="de-DE" b="1" dirty="0"/>
          </a:p>
        </p:txBody>
      </p:sp>
      <p:sp>
        <p:nvSpPr>
          <p:cNvPr id="25" name="Abgerundetes Rechteck 24"/>
          <p:cNvSpPr/>
          <p:nvPr/>
        </p:nvSpPr>
        <p:spPr>
          <a:xfrm>
            <a:off x="2860996" y="4160550"/>
            <a:ext cx="1823699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knowledge</a:t>
            </a:r>
            <a:endParaRPr lang="de-DE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4909355" y="5007662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DV: </a:t>
            </a:r>
            <a:r>
              <a:rPr lang="de-DE" b="1" dirty="0" err="1" smtClean="0"/>
              <a:t>knowledge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1556965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Rational(</a:t>
            </a:r>
            <a:r>
              <a:rPr lang="en-GB" dirty="0" err="1" smtClean="0"/>
              <a:t>ised</a:t>
            </a:r>
            <a:r>
              <a:rPr lang="en-GB" dirty="0" smtClean="0"/>
              <a:t>) Reasons</a:t>
            </a:r>
            <a:br>
              <a:rPr lang="en-GB" dirty="0" smtClean="0"/>
            </a:br>
            <a:endParaRPr lang="en-GB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1192102" y="2204864"/>
            <a:ext cx="73733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988" lvl="7"/>
            <a:r>
              <a:rPr lang="en-GB" sz="2400" b="1" dirty="0" smtClean="0"/>
              <a:t>weighting </a:t>
            </a:r>
            <a:r>
              <a:rPr lang="en-GB" sz="2400" b="1" dirty="0" smtClean="0">
                <a:solidFill>
                  <a:schemeClr val="accent3"/>
                </a:solidFill>
              </a:rPr>
              <a:t>pros and cons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Self-control </a:t>
            </a:r>
            <a:r>
              <a:rPr lang="en-GB" sz="2400" dirty="0" smtClean="0"/>
              <a:t>through commitment/ </a:t>
            </a:r>
            <a:br>
              <a:rPr lang="en-GB" sz="2400" dirty="0" smtClean="0"/>
            </a:br>
            <a:r>
              <a:rPr lang="en-GB" sz="2400" dirty="0" smtClean="0"/>
              <a:t>protect savings </a:t>
            </a:r>
            <a:r>
              <a:rPr lang="en-GB" sz="1600" dirty="0" smtClean="0"/>
              <a:t>(Erasmus &amp; </a:t>
            </a:r>
            <a:r>
              <a:rPr lang="en-GB" sz="1600" dirty="0" err="1" smtClean="0"/>
              <a:t>Mathunjwa</a:t>
            </a:r>
            <a:r>
              <a:rPr lang="en-GB" sz="1600" dirty="0" smtClean="0"/>
              <a:t>, 2011</a:t>
            </a:r>
            <a:r>
              <a:rPr lang="en-GB" sz="16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Take advantage of a temporary offer </a:t>
            </a:r>
            <a:br>
              <a:rPr lang="en-GB" sz="2400" dirty="0" smtClean="0"/>
            </a:br>
            <a:r>
              <a:rPr lang="en-GB" sz="1600" dirty="0" smtClean="0"/>
              <a:t>(Erasmus &amp; </a:t>
            </a:r>
            <a:r>
              <a:rPr lang="en-GB" sz="1600" dirty="0" err="1" smtClean="0"/>
              <a:t>Mathunjwa</a:t>
            </a:r>
            <a:r>
              <a:rPr lang="en-GB" sz="1600" dirty="0" smtClean="0"/>
              <a:t>, 2011</a:t>
            </a:r>
            <a:r>
              <a:rPr lang="en-GB" sz="16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Translate expectations into effective demand </a:t>
            </a:r>
            <a:r>
              <a:rPr lang="en-GB" sz="1600" dirty="0" smtClean="0"/>
              <a:t>(Christie &amp; Munro, 2003)</a:t>
            </a:r>
          </a:p>
        </p:txBody>
      </p:sp>
      <p:pic>
        <p:nvPicPr>
          <p:cNvPr id="19458" name="Picture 2" descr="C:\Program Files (x86)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1815084" cy="15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1801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Intertemporal</a:t>
            </a:r>
            <a:r>
              <a:rPr lang="en-GB" dirty="0" smtClean="0"/>
              <a:t> </a:t>
            </a:r>
            <a:r>
              <a:rPr lang="en-GB" dirty="0" smtClean="0"/>
              <a:t>trade- offs</a:t>
            </a:r>
            <a:endParaRPr lang="en-GB" sz="18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2843808" y="1941839"/>
            <a:ext cx="6120680" cy="439102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Present </a:t>
            </a:r>
            <a:r>
              <a:rPr lang="en-GB" sz="2800" dirty="0"/>
              <a:t>rewards loom larger </a:t>
            </a:r>
            <a:r>
              <a:rPr lang="en-GB" sz="2800" dirty="0"/>
              <a:t>&amp; Future </a:t>
            </a:r>
            <a:r>
              <a:rPr lang="en-GB" sz="2800" dirty="0"/>
              <a:t>costs loom smaller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(e.g., </a:t>
            </a:r>
            <a:r>
              <a:rPr lang="en-GB" sz="1800" dirty="0" err="1" smtClean="0"/>
              <a:t>Loewenstein</a:t>
            </a:r>
            <a:r>
              <a:rPr lang="en-GB" sz="1800" dirty="0" smtClean="0"/>
              <a:t> </a:t>
            </a:r>
            <a:r>
              <a:rPr lang="en-GB" sz="1800" dirty="0"/>
              <a:t>&amp; </a:t>
            </a:r>
            <a:r>
              <a:rPr lang="en-GB" sz="1800" dirty="0" err="1"/>
              <a:t>Thaler</a:t>
            </a:r>
            <a:r>
              <a:rPr lang="en-GB" sz="1800" dirty="0"/>
              <a:t>, 1989; </a:t>
            </a:r>
            <a:r>
              <a:rPr lang="en-GB" sz="1800" dirty="0" err="1"/>
              <a:t>Webley</a:t>
            </a:r>
            <a:r>
              <a:rPr lang="en-GB" sz="1800" dirty="0"/>
              <a:t> &amp; </a:t>
            </a:r>
            <a:r>
              <a:rPr lang="en-GB" sz="1800" dirty="0" err="1"/>
              <a:t>Nyhus</a:t>
            </a:r>
            <a:r>
              <a:rPr lang="en-GB" sz="1800" dirty="0"/>
              <a:t>, 2008</a:t>
            </a:r>
            <a:r>
              <a:rPr lang="en-GB" sz="1800" dirty="0" smtClean="0"/>
              <a:t>)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Particularly </a:t>
            </a:r>
            <a:r>
              <a:rPr lang="en-GB" sz="2800" dirty="0" smtClean="0"/>
              <a:t>pronounced for </a:t>
            </a:r>
            <a:r>
              <a:rPr lang="en-GB" sz="2800" dirty="0" smtClean="0"/>
              <a:t>small </a:t>
            </a:r>
            <a:r>
              <a:rPr lang="en-GB" sz="2800" dirty="0" smtClean="0"/>
              <a:t>loans</a:t>
            </a:r>
            <a:endParaRPr lang="en-GB" sz="2800" dirty="0"/>
          </a:p>
        </p:txBody>
      </p:sp>
      <p:pic>
        <p:nvPicPr>
          <p:cNvPr id="20482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1952531" cy="207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663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19" y="430318"/>
            <a:ext cx="6558253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mental </a:t>
            </a:r>
            <a:r>
              <a:rPr lang="en-GB" dirty="0" smtClean="0"/>
              <a:t>accounting</a:t>
            </a:r>
            <a:endParaRPr lang="en-GB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2204864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endParaRPr lang="en-GB" sz="2400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489437" y="2165979"/>
            <a:ext cx="6403041" cy="446305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651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17463">
              <a:buNone/>
            </a:pPr>
            <a:r>
              <a:rPr lang="en-GB" sz="2800" dirty="0" smtClean="0"/>
              <a:t>mentally separating/ tracking </a:t>
            </a:r>
            <a:r>
              <a:rPr lang="en-GB" sz="2800" dirty="0" smtClean="0"/>
              <a:t>income </a:t>
            </a:r>
            <a:r>
              <a:rPr lang="en-GB" sz="2800" dirty="0"/>
              <a:t>and expenditures </a:t>
            </a:r>
            <a:r>
              <a:rPr lang="en-GB" sz="2000" dirty="0" smtClean="0"/>
              <a:t>(</a:t>
            </a:r>
            <a:r>
              <a:rPr lang="en-GB" sz="2000" dirty="0" err="1" smtClean="0"/>
              <a:t>Thaler</a:t>
            </a:r>
            <a:r>
              <a:rPr lang="en-GB" sz="2000" dirty="0" smtClean="0"/>
              <a:t>, 1980)</a:t>
            </a:r>
          </a:p>
          <a:p>
            <a:pPr marL="746125" indent="-457200"/>
            <a:r>
              <a:rPr lang="en-GB" sz="2800" dirty="0" smtClean="0"/>
              <a:t>match source </a:t>
            </a:r>
            <a:r>
              <a:rPr lang="en-GB" sz="2800" dirty="0" smtClean="0"/>
              <a:t>and </a:t>
            </a:r>
            <a:r>
              <a:rPr lang="en-GB" sz="2800" dirty="0" smtClean="0"/>
              <a:t>purpose </a:t>
            </a:r>
            <a:r>
              <a:rPr lang="en-GB" sz="2000" dirty="0" smtClean="0"/>
              <a:t>(</a:t>
            </a:r>
            <a:r>
              <a:rPr lang="nb-NO" sz="2000" dirty="0" smtClean="0"/>
              <a:t>Karlsson</a:t>
            </a:r>
            <a:r>
              <a:rPr lang="nb-NO" sz="2000" dirty="0"/>
              <a:t>, </a:t>
            </a:r>
            <a:r>
              <a:rPr lang="nb-NO" sz="2000" dirty="0" smtClean="0"/>
              <a:t>Gärling &amp; Selart, 1997) </a:t>
            </a:r>
          </a:p>
          <a:p>
            <a:pPr marL="631825" indent="-342900"/>
            <a:r>
              <a:rPr lang="en-GB" sz="2800" b="1" dirty="0" smtClean="0"/>
              <a:t>Integrate </a:t>
            </a:r>
            <a:r>
              <a:rPr lang="en-GB" sz="2800" dirty="0" smtClean="0"/>
              <a:t>anticipated (discounted) pleasure and </a:t>
            </a:r>
            <a:r>
              <a:rPr lang="en-GB" sz="2800" dirty="0" smtClean="0"/>
              <a:t>pain </a:t>
            </a:r>
            <a:r>
              <a:rPr lang="en-GB" sz="2800" dirty="0" smtClean="0"/>
              <a:t>over time – debt aversion except for long-lasting goods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000" dirty="0" smtClean="0"/>
              <a:t>(</a:t>
            </a:r>
            <a:r>
              <a:rPr lang="en-GB" sz="2000" dirty="0" err="1" smtClean="0"/>
              <a:t>Prelec</a:t>
            </a:r>
            <a:r>
              <a:rPr lang="en-GB" sz="2000" dirty="0" smtClean="0"/>
              <a:t> &amp; </a:t>
            </a:r>
            <a:r>
              <a:rPr lang="en-GB" sz="2000" dirty="0" err="1" smtClean="0"/>
              <a:t>Loewenstein</a:t>
            </a:r>
            <a:r>
              <a:rPr lang="en-GB" sz="2000" dirty="0" smtClean="0"/>
              <a:t>, 1998</a:t>
            </a:r>
            <a:r>
              <a:rPr lang="en-GB" sz="2000" dirty="0" smtClean="0"/>
              <a:t>)</a:t>
            </a:r>
            <a:endParaRPr lang="en-GB" sz="2000" dirty="0" smtClean="0"/>
          </a:p>
        </p:txBody>
      </p:sp>
      <p:pic>
        <p:nvPicPr>
          <p:cNvPr id="21506" name="Picture 2" descr="https://encrypted-tbn0.gstatic.com/images?q=tbn:ANd9GcTjorUWCD24p49A0TkVR7AQQgi8i9gCdKY2pj-1Ql7l77txsoK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22" y="2204864"/>
            <a:ext cx="2158417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530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89306" y="620688"/>
            <a:ext cx="8475181" cy="72548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de-DE" b="0" cap="none" dirty="0" smtClean="0"/>
              <a:t>Double-Mental Entry accounting</a:t>
            </a:r>
            <a:r>
              <a:rPr lang="en-US" altLang="de-DE" cap="none" dirty="0" smtClean="0"/>
              <a:t/>
            </a:r>
            <a:br>
              <a:rPr lang="en-US" altLang="de-DE" cap="none" dirty="0" smtClean="0"/>
            </a:br>
            <a:r>
              <a:rPr lang="en-US" altLang="de-DE" cap="none" dirty="0" smtClean="0"/>
              <a:t>Coupling</a:t>
            </a:r>
            <a:endParaRPr lang="en-US" altLang="de-DE" cap="none" dirty="0" smtClean="0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267494" y="1772816"/>
            <a:ext cx="869699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en-US" altLang="de-DE" sz="2400" dirty="0" smtClean="0">
                <a:solidFill>
                  <a:srgbClr val="4C4A00"/>
                </a:solidFill>
                <a:latin typeface="Georgia" pitchFamily="18" charset="0"/>
              </a:rPr>
              <a:t>the </a:t>
            </a:r>
            <a:r>
              <a:rPr lang="en-US" altLang="de-DE" sz="2400" dirty="0">
                <a:solidFill>
                  <a:srgbClr val="4C4A00"/>
                </a:solidFill>
                <a:latin typeface="Georgia" pitchFamily="18" charset="0"/>
              </a:rPr>
              <a:t>degree to which thoughts of payment arouse thoughts of consumption and vice versa </a:t>
            </a:r>
            <a:r>
              <a:rPr lang="en-US" altLang="de-DE" dirty="0">
                <a:solidFill>
                  <a:srgbClr val="4C4A00"/>
                </a:solidFill>
                <a:latin typeface="Georgia" pitchFamily="18" charset="0"/>
              </a:rPr>
              <a:t>(</a:t>
            </a:r>
            <a:r>
              <a:rPr lang="en-US" altLang="de-DE" dirty="0" err="1">
                <a:solidFill>
                  <a:srgbClr val="4C4A00"/>
                </a:solidFill>
                <a:latin typeface="Georgia" pitchFamily="18" charset="0"/>
              </a:rPr>
              <a:t>Prelec</a:t>
            </a:r>
            <a:r>
              <a:rPr lang="en-US" altLang="de-DE" dirty="0">
                <a:solidFill>
                  <a:srgbClr val="4C4A00"/>
                </a:solidFill>
                <a:latin typeface="Georgia" pitchFamily="18" charset="0"/>
              </a:rPr>
              <a:t> &amp; </a:t>
            </a:r>
            <a:r>
              <a:rPr lang="en-US" altLang="de-DE" dirty="0" err="1">
                <a:solidFill>
                  <a:srgbClr val="4C4A00"/>
                </a:solidFill>
                <a:latin typeface="Georgia" pitchFamily="18" charset="0"/>
              </a:rPr>
              <a:t>Loewenstein</a:t>
            </a:r>
            <a:r>
              <a:rPr lang="en-US" altLang="de-DE" dirty="0">
                <a:solidFill>
                  <a:srgbClr val="4C4A00"/>
                </a:solidFill>
                <a:latin typeface="Georgia" pitchFamily="18" charset="0"/>
              </a:rPr>
              <a:t>, 1998)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900113" y="3546872"/>
            <a:ext cx="2087562" cy="431800"/>
          </a:xfrm>
          <a:prstGeom prst="rect">
            <a:avLst/>
          </a:prstGeom>
          <a:solidFill>
            <a:srgbClr val="D8FF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altLang="de-DE" sz="2000" b="1">
                <a:solidFill>
                  <a:srgbClr val="4C4A00"/>
                </a:solidFill>
                <a:latin typeface="Georgia" pitchFamily="18" charset="0"/>
                <a:cs typeface="Arial" charset="0"/>
              </a:rPr>
              <a:t>payment</a:t>
            </a:r>
            <a:endParaRPr lang="en-US" altLang="de-DE" sz="1600" b="1">
              <a:solidFill>
                <a:srgbClr val="4C4A00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5975350" y="3546872"/>
            <a:ext cx="2087563" cy="431800"/>
          </a:xfrm>
          <a:prstGeom prst="rect">
            <a:avLst/>
          </a:prstGeom>
          <a:solidFill>
            <a:srgbClr val="D8FF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altLang="de-DE" sz="2000" b="1">
                <a:solidFill>
                  <a:srgbClr val="4C4A00"/>
                </a:solidFill>
                <a:latin typeface="Georgia" pitchFamily="18" charset="0"/>
                <a:cs typeface="Arial" charset="0"/>
              </a:rPr>
              <a:t>consumption</a:t>
            </a:r>
            <a:endParaRPr lang="en-US" altLang="de-DE" sz="1600" b="1">
              <a:solidFill>
                <a:srgbClr val="4C4A00"/>
              </a:solidFill>
              <a:latin typeface="Georgia" pitchFamily="18" charset="0"/>
              <a:cs typeface="Arial" charset="0"/>
            </a:endParaRPr>
          </a:p>
        </p:txBody>
      </p:sp>
      <p:cxnSp>
        <p:nvCxnSpPr>
          <p:cNvPr id="58382" name="AutoShape 14"/>
          <p:cNvCxnSpPr>
            <a:cxnSpLocks noChangeShapeType="1"/>
            <a:stCxn id="58380" idx="0"/>
            <a:endCxn id="58381" idx="0"/>
          </p:cNvCxnSpPr>
          <p:nvPr/>
        </p:nvCxnSpPr>
        <p:spPr bwMode="auto">
          <a:xfrm rot="5400000" flipV="1">
            <a:off x="4481513" y="1010047"/>
            <a:ext cx="1587" cy="5075237"/>
          </a:xfrm>
          <a:prstGeom prst="curvedConnector3">
            <a:avLst>
              <a:gd name="adj1" fmla="val -31685449"/>
            </a:avLst>
          </a:prstGeom>
          <a:noFill/>
          <a:ln w="28575">
            <a:solidFill>
              <a:srgbClr val="868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383" name="AutoShape 15"/>
          <p:cNvCxnSpPr>
            <a:cxnSpLocks noChangeShapeType="1"/>
            <a:stCxn id="58380" idx="2"/>
            <a:endCxn id="58381" idx="2"/>
          </p:cNvCxnSpPr>
          <p:nvPr/>
        </p:nvCxnSpPr>
        <p:spPr bwMode="auto">
          <a:xfrm rot="16200000" flipH="1">
            <a:off x="4481513" y="1441847"/>
            <a:ext cx="1587" cy="5075237"/>
          </a:xfrm>
          <a:prstGeom prst="curvedConnector3">
            <a:avLst>
              <a:gd name="adj1" fmla="val 14400005"/>
            </a:avLst>
          </a:prstGeom>
          <a:noFill/>
          <a:ln w="28575">
            <a:solidFill>
              <a:srgbClr val="868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86" name="Oval 18"/>
          <p:cNvSpPr>
            <a:spLocks noChangeArrowheads="1"/>
          </p:cNvSpPr>
          <p:nvPr/>
        </p:nvSpPr>
        <p:spPr bwMode="auto">
          <a:xfrm>
            <a:off x="4175125" y="4051697"/>
            <a:ext cx="431800" cy="431800"/>
          </a:xfrm>
          <a:prstGeom prst="ellipse">
            <a:avLst/>
          </a:prstGeom>
          <a:solidFill>
            <a:srgbClr val="DAD88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de-DE" b="1">
                <a:solidFill>
                  <a:srgbClr val="4D4D4D"/>
                </a:solidFill>
              </a:rPr>
              <a:t>β</a:t>
            </a:r>
            <a:endParaRPr lang="de-AT" altLang="de-DE" b="1">
              <a:solidFill>
                <a:srgbClr val="4D4D4D"/>
              </a:solidFill>
            </a:endParaRPr>
          </a:p>
        </p:txBody>
      </p:sp>
      <p:pic>
        <p:nvPicPr>
          <p:cNvPr id="58388" name="Picture 2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13" y="2970609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9" name="Picture 2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043634"/>
            <a:ext cx="8842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90" name="AutoShape 22"/>
          <p:cNvSpPr>
            <a:spLocks/>
          </p:cNvSpPr>
          <p:nvPr/>
        </p:nvSpPr>
        <p:spPr bwMode="auto">
          <a:xfrm>
            <a:off x="460375" y="4724797"/>
            <a:ext cx="3598863" cy="1944563"/>
          </a:xfrm>
          <a:prstGeom prst="borderCallout1">
            <a:avLst>
              <a:gd name="adj1" fmla="val 5292"/>
              <a:gd name="adj2" fmla="val 102116"/>
              <a:gd name="adj3" fmla="val -68407"/>
              <a:gd name="adj4" fmla="val 107278"/>
            </a:avLst>
          </a:prstGeom>
          <a:solidFill>
            <a:schemeClr val="bg1"/>
          </a:solidFill>
          <a:ln w="9525">
            <a:solidFill>
              <a:srgbClr val="8683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de-DE" b="1" dirty="0">
                <a:solidFill>
                  <a:srgbClr val="4D4D4D"/>
                </a:solidFill>
              </a:rPr>
              <a:t>α</a:t>
            </a:r>
            <a:r>
              <a:rPr lang="en-US" altLang="de-DE" dirty="0">
                <a:solidFill>
                  <a:srgbClr val="4D4D4D"/>
                </a:solidFill>
              </a:rPr>
              <a:t> (attenuation)</a:t>
            </a:r>
          </a:p>
          <a:p>
            <a:pPr algn="ctr" eaLnBrk="1" hangingPunct="1"/>
            <a:r>
              <a:rPr lang="en-US" altLang="de-DE" b="1" dirty="0">
                <a:solidFill>
                  <a:srgbClr val="4C4A00"/>
                </a:solidFill>
              </a:rPr>
              <a:t>degree to which thoughts related to consumption evoke thoughts of payment</a:t>
            </a:r>
          </a:p>
          <a:p>
            <a:pPr algn="ctr" eaLnBrk="1" hangingPunct="1"/>
            <a:r>
              <a:rPr lang="en-US" altLang="de-DE" sz="1100" b="1" dirty="0" smtClean="0">
                <a:solidFill>
                  <a:srgbClr val="4C4A00"/>
                </a:solidFill>
              </a:rPr>
              <a:t/>
            </a:r>
            <a:br>
              <a:rPr lang="en-US" altLang="de-DE" sz="1100" b="1" dirty="0" smtClean="0">
                <a:solidFill>
                  <a:srgbClr val="4C4A00"/>
                </a:solidFill>
              </a:rPr>
            </a:br>
            <a:r>
              <a:rPr lang="en-US" altLang="de-DE" sz="2000" b="1" dirty="0" smtClean="0">
                <a:solidFill>
                  <a:srgbClr val="4C4A00"/>
                </a:solidFill>
              </a:rPr>
              <a:t>Benefit-to-cost association</a:t>
            </a:r>
            <a:endParaRPr lang="de-AT" altLang="de-DE" sz="2000" b="1" dirty="0">
              <a:solidFill>
                <a:srgbClr val="4C4A00"/>
              </a:solidFill>
            </a:endParaRPr>
          </a:p>
        </p:txBody>
      </p:sp>
      <p:sp>
        <p:nvSpPr>
          <p:cNvPr id="58391" name="AutoShape 23"/>
          <p:cNvSpPr>
            <a:spLocks/>
          </p:cNvSpPr>
          <p:nvPr/>
        </p:nvSpPr>
        <p:spPr bwMode="auto">
          <a:xfrm>
            <a:off x="4787900" y="4699397"/>
            <a:ext cx="3960813" cy="1969963"/>
          </a:xfrm>
          <a:prstGeom prst="borderCallout1">
            <a:avLst>
              <a:gd name="adj1" fmla="val 5292"/>
              <a:gd name="adj2" fmla="val -1926"/>
              <a:gd name="adj3" fmla="val -10727"/>
              <a:gd name="adj4" fmla="val -9296"/>
            </a:avLst>
          </a:prstGeom>
          <a:solidFill>
            <a:schemeClr val="bg1"/>
          </a:solidFill>
          <a:ln w="9525" algn="ctr">
            <a:solidFill>
              <a:srgbClr val="8683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de-DE" b="1" dirty="0">
                <a:solidFill>
                  <a:srgbClr val="4D4D4D"/>
                </a:solidFill>
              </a:rPr>
              <a:t>β</a:t>
            </a:r>
            <a:r>
              <a:rPr lang="en-US" altLang="de-DE" dirty="0">
                <a:solidFill>
                  <a:srgbClr val="4D4D4D"/>
                </a:solidFill>
              </a:rPr>
              <a:t> (buffering)</a:t>
            </a:r>
          </a:p>
          <a:p>
            <a:pPr algn="ctr" eaLnBrk="1" hangingPunct="1"/>
            <a:r>
              <a:rPr lang="en-US" altLang="de-DE" b="1" dirty="0">
                <a:solidFill>
                  <a:srgbClr val="4C4A00"/>
                </a:solidFill>
              </a:rPr>
              <a:t>degree to which thoughts related to payment evoke thoughts of </a:t>
            </a:r>
            <a:r>
              <a:rPr lang="en-US" altLang="de-DE" b="1" dirty="0" smtClean="0">
                <a:solidFill>
                  <a:srgbClr val="4C4A00"/>
                </a:solidFill>
              </a:rPr>
              <a:t>consumption</a:t>
            </a:r>
          </a:p>
          <a:p>
            <a:pPr algn="ctr" eaLnBrk="1" hangingPunct="1"/>
            <a:endParaRPr lang="en-US" altLang="de-DE" b="1" dirty="0">
              <a:solidFill>
                <a:srgbClr val="4C4A00"/>
              </a:solidFill>
            </a:endParaRPr>
          </a:p>
          <a:p>
            <a:pPr algn="ctr" eaLnBrk="1" hangingPunct="1"/>
            <a:r>
              <a:rPr lang="en-US" altLang="de-DE" sz="2000" b="1" dirty="0">
                <a:solidFill>
                  <a:srgbClr val="4C4A00"/>
                </a:solidFill>
              </a:rPr>
              <a:t>Cost-to-benefit </a:t>
            </a:r>
            <a:r>
              <a:rPr lang="en-US" altLang="de-DE" sz="2000" b="1" dirty="0" smtClean="0">
                <a:solidFill>
                  <a:srgbClr val="4C4A00"/>
                </a:solidFill>
              </a:rPr>
              <a:t>association</a:t>
            </a:r>
            <a:endParaRPr lang="de-AT" altLang="de-DE" sz="2000" b="1" dirty="0">
              <a:solidFill>
                <a:srgbClr val="4C4A00"/>
              </a:solidFill>
            </a:endParaRPr>
          </a:p>
        </p:txBody>
      </p:sp>
      <p:cxnSp>
        <p:nvCxnSpPr>
          <p:cNvPr id="58392" name="AutoShape 24"/>
          <p:cNvCxnSpPr>
            <a:cxnSpLocks noChangeShapeType="1"/>
          </p:cNvCxnSpPr>
          <p:nvPr/>
        </p:nvCxnSpPr>
        <p:spPr bwMode="auto">
          <a:xfrm rot="5400000" flipV="1">
            <a:off x="4463256" y="991791"/>
            <a:ext cx="1587" cy="5111750"/>
          </a:xfrm>
          <a:prstGeom prst="curvedConnector3">
            <a:avLst>
              <a:gd name="adj1" fmla="val -30500009"/>
            </a:avLst>
          </a:prstGeom>
          <a:noFill/>
          <a:ln w="57150">
            <a:solidFill>
              <a:srgbClr val="868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87" name="Oval 19"/>
          <p:cNvSpPr>
            <a:spLocks noChangeArrowheads="1"/>
          </p:cNvSpPr>
          <p:nvPr/>
        </p:nvSpPr>
        <p:spPr bwMode="auto">
          <a:xfrm>
            <a:off x="4175125" y="2827734"/>
            <a:ext cx="431800" cy="431800"/>
          </a:xfrm>
          <a:prstGeom prst="ellipse">
            <a:avLst/>
          </a:prstGeom>
          <a:solidFill>
            <a:srgbClr val="DAD88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de-DE" b="1">
                <a:solidFill>
                  <a:srgbClr val="4D4D4D"/>
                </a:solidFill>
              </a:rPr>
              <a:t>α</a:t>
            </a:r>
            <a:endParaRPr lang="de-AT" altLang="de-DE" b="1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96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0" grpId="0" animBg="1"/>
      <p:bldP spid="58381" grpId="0" animBg="1"/>
      <p:bldP spid="58386" grpId="0" animBg="1"/>
      <p:bldP spid="58390" grpId="0" animBg="1"/>
      <p:bldP spid="58391" grpId="0" animBg="1"/>
      <p:bldP spid="5838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439390" y="3510761"/>
            <a:ext cx="8173170" cy="13517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403647" y="5007662"/>
            <a:ext cx="6121749" cy="1351796"/>
          </a:xfrm>
          <a:prstGeom prst="rect">
            <a:avLst/>
          </a:prstGeom>
          <a:solidFill>
            <a:srgbClr val="F9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54615" y="1995318"/>
            <a:ext cx="6357746" cy="1351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a </a:t>
            </a:r>
            <a:r>
              <a:rPr lang="de-DE" sz="2700" b="0" dirty="0" err="1" smtClean="0"/>
              <a:t>cognitive</a:t>
            </a:r>
            <a:r>
              <a:rPr lang="de-DE" sz="2700" b="0" dirty="0" smtClean="0"/>
              <a:t> </a:t>
            </a:r>
            <a:r>
              <a:rPr lang="de-DE" sz="2700" b="0" dirty="0" err="1" smtClean="0"/>
              <a:t>process</a:t>
            </a:r>
            <a:endParaRPr lang="de-DE" sz="2700" b="0" dirty="0"/>
          </a:p>
        </p:txBody>
      </p:sp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602408" y="1995318"/>
            <a:ext cx="367141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Intertemporal </a:t>
            </a:r>
            <a:r>
              <a:rPr lang="de-DE" b="1" dirty="0" err="1" smtClean="0"/>
              <a:t>trade</a:t>
            </a:r>
            <a:r>
              <a:rPr lang="de-DE" b="1" dirty="0" smtClean="0"/>
              <a:t> </a:t>
            </a:r>
            <a:r>
              <a:rPr lang="de-DE" b="1" dirty="0" err="1" smtClean="0"/>
              <a:t>offs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2051720" y="2573312"/>
            <a:ext cx="1606364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Rational </a:t>
            </a:r>
            <a:r>
              <a:rPr lang="de-DE" b="1" dirty="0" err="1" smtClean="0"/>
              <a:t>reasons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4525475" y="2573312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Mental </a:t>
            </a:r>
            <a:r>
              <a:rPr lang="de-DE" b="1" dirty="0" err="1" smtClean="0"/>
              <a:t>accounting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602408" y="3667635"/>
            <a:ext cx="1746613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Info </a:t>
            </a:r>
            <a:r>
              <a:rPr lang="de-DE" b="1" dirty="0" err="1" smtClean="0"/>
              <a:t>search</a:t>
            </a:r>
            <a:endParaRPr lang="de-DE" b="1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887433" y="3538860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installments</a:t>
            </a:r>
            <a:r>
              <a:rPr lang="de-DE" b="1" dirty="0" smtClean="0"/>
              <a:t> 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639228" y="5094296"/>
            <a:ext cx="2788756" cy="6454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perception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2785450" y="5631719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IV: </a:t>
            </a:r>
            <a:r>
              <a:rPr lang="de-DE" b="1" dirty="0" err="1" smtClean="0"/>
              <a:t>thinking</a:t>
            </a:r>
            <a:r>
              <a:rPr lang="de-DE" b="1" dirty="0" smtClean="0"/>
              <a:t> </a:t>
            </a:r>
            <a:r>
              <a:rPr lang="de-DE" b="1" dirty="0" err="1" smtClean="0"/>
              <a:t>patterns</a:t>
            </a:r>
            <a:endParaRPr lang="de-DE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482936"/>
            <a:ext cx="112236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bgerundetes Rechteck 17"/>
          <p:cNvSpPr/>
          <p:nvPr/>
        </p:nvSpPr>
        <p:spPr>
          <a:xfrm>
            <a:off x="5931277" y="3504069"/>
            <a:ext cx="1502639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duration</a:t>
            </a:r>
            <a:endParaRPr lang="de-DE" b="1" dirty="0"/>
          </a:p>
        </p:txBody>
      </p:sp>
      <p:sp>
        <p:nvSpPr>
          <p:cNvPr id="23" name="Abgerundetes Rechteck 22"/>
          <p:cNvSpPr/>
          <p:nvPr/>
        </p:nvSpPr>
        <p:spPr>
          <a:xfrm>
            <a:off x="4735422" y="4040375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Cost</a:t>
            </a:r>
            <a:r>
              <a:rPr lang="de-DE" b="1" dirty="0" smtClean="0"/>
              <a:t>&amp; </a:t>
            </a:r>
            <a:r>
              <a:rPr lang="de-DE" b="1" dirty="0" err="1" smtClean="0"/>
              <a:t>interests</a:t>
            </a:r>
            <a:endParaRPr lang="de-DE" b="1" dirty="0"/>
          </a:p>
        </p:txBody>
      </p:sp>
      <p:sp>
        <p:nvSpPr>
          <p:cNvPr id="24" name="Abgerundetes Rechteck 23"/>
          <p:cNvSpPr/>
          <p:nvPr/>
        </p:nvSpPr>
        <p:spPr>
          <a:xfrm>
            <a:off x="7665723" y="3842018"/>
            <a:ext cx="1292531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risk</a:t>
            </a:r>
            <a:endParaRPr lang="de-DE" b="1" dirty="0"/>
          </a:p>
        </p:txBody>
      </p:sp>
      <p:sp>
        <p:nvSpPr>
          <p:cNvPr id="25" name="Abgerundetes Rechteck 24"/>
          <p:cNvSpPr/>
          <p:nvPr/>
        </p:nvSpPr>
        <p:spPr>
          <a:xfrm>
            <a:off x="2860996" y="4160550"/>
            <a:ext cx="1823699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knowledge</a:t>
            </a:r>
            <a:endParaRPr lang="de-DE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4909355" y="5007662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DV: </a:t>
            </a:r>
            <a:r>
              <a:rPr lang="de-DE" b="1" dirty="0" err="1" smtClean="0"/>
              <a:t>knowledge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21024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Search </a:t>
            </a:r>
            <a:r>
              <a:rPr lang="en-GB" dirty="0" smtClean="0"/>
              <a:t>for information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979712" y="2134294"/>
            <a:ext cx="6845900" cy="4463058"/>
          </a:xfrm>
        </p:spPr>
        <p:txBody>
          <a:bodyPr>
            <a:normAutofit/>
          </a:bodyPr>
          <a:lstStyle/>
          <a:p>
            <a:pPr marL="896938" indent="-355600">
              <a:buNone/>
            </a:pPr>
            <a:r>
              <a:rPr lang="en-GB" dirty="0" smtClean="0"/>
              <a:t>= relevant for reaching an economically sound decision</a:t>
            </a:r>
          </a:p>
          <a:p>
            <a:pPr marL="0" indent="0">
              <a:buNone/>
            </a:pPr>
            <a:endParaRPr lang="en-GB" sz="1600" dirty="0"/>
          </a:p>
          <a:p>
            <a:pPr>
              <a:buFontTx/>
              <a:buChar char="-"/>
            </a:pPr>
            <a:r>
              <a:rPr lang="en-GB" sz="2400" dirty="0" smtClean="0"/>
              <a:t>Low levels of information search </a:t>
            </a:r>
            <a:r>
              <a:rPr lang="en-GB" sz="1600" dirty="0" smtClean="0"/>
              <a:t>(e.g., Peterson </a:t>
            </a:r>
            <a:r>
              <a:rPr lang="en-GB" sz="1600" dirty="0" smtClean="0"/>
              <a:t>&amp; Black, 1984)</a:t>
            </a:r>
          </a:p>
          <a:p>
            <a:pPr>
              <a:buFontTx/>
              <a:buChar char="-"/>
            </a:pPr>
            <a:r>
              <a:rPr lang="en-GB" sz="2400" dirty="0" smtClean="0"/>
              <a:t>Failure to search may be due to the perception of high search and switch costs </a:t>
            </a:r>
            <a:r>
              <a:rPr lang="en-GB" sz="1600" dirty="0" smtClean="0"/>
              <a:t>(Canner &amp; </a:t>
            </a:r>
            <a:r>
              <a:rPr lang="en-GB" sz="1600" dirty="0" err="1" smtClean="0"/>
              <a:t>Lucket</a:t>
            </a:r>
            <a:r>
              <a:rPr lang="en-GB" sz="1600" dirty="0" smtClean="0"/>
              <a:t>, 1992)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8" name="Abgerundetes Rechteck 7"/>
          <p:cNvSpPr/>
          <p:nvPr/>
        </p:nvSpPr>
        <p:spPr>
          <a:xfrm>
            <a:off x="2009965" y="5229200"/>
            <a:ext cx="6696744" cy="117250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 smtClean="0">
                <a:solidFill>
                  <a:srgbClr val="FFFF00"/>
                </a:solidFill>
              </a:rPr>
              <a:t>Searching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does</a:t>
            </a:r>
            <a:r>
              <a:rPr lang="de-DE" sz="2400" dirty="0" smtClean="0">
                <a:solidFill>
                  <a:srgbClr val="FFFF00"/>
                </a:solidFill>
              </a:rPr>
              <a:t> not </a:t>
            </a:r>
            <a:r>
              <a:rPr lang="de-DE" sz="2400" dirty="0" err="1" smtClean="0">
                <a:solidFill>
                  <a:srgbClr val="FFFF00"/>
                </a:solidFill>
              </a:rPr>
              <a:t>necessarily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translate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into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better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decisions</a:t>
            </a:r>
            <a:endParaRPr lang="de-DE" sz="2400" dirty="0">
              <a:solidFill>
                <a:srgbClr val="FFFF00"/>
              </a:solidFill>
            </a:endParaRPr>
          </a:p>
        </p:txBody>
      </p:sp>
      <p:pic>
        <p:nvPicPr>
          <p:cNvPr id="29698" name="Picture 2" descr="https://encrypted-tbn0.gstatic.com/images?q=tbn:ANd9GcQiQgu5tHf_ST5gvuIof6bLuziscBc4uUIS_w6NeMmzk8GeJ_9Zp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1772816"/>
            <a:ext cx="20193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8934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35393"/>
            <a:ext cx="792088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Perception </a:t>
            </a:r>
            <a:r>
              <a:rPr lang="en-GB" dirty="0"/>
              <a:t>of credit components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2660177" y="2101810"/>
            <a:ext cx="6244630" cy="4382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Consumers </a:t>
            </a:r>
            <a:r>
              <a:rPr lang="en-GB" dirty="0" smtClean="0"/>
              <a:t>care most about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>
                <a:solidFill>
                  <a:schemeClr val="accent3"/>
                </a:solidFill>
              </a:rPr>
              <a:t>immediate implications</a:t>
            </a:r>
            <a:endParaRPr lang="en-GB" sz="1600" b="1" dirty="0" smtClean="0"/>
          </a:p>
          <a:p>
            <a:pPr marL="712788" lvl="1" indent="-457200">
              <a:buFont typeface="+mj-lt"/>
              <a:buAutoNum type="arabicPeriod"/>
            </a:pPr>
            <a:r>
              <a:rPr lang="en-GB" b="1" dirty="0" smtClean="0"/>
              <a:t>Monthly repayment amount </a:t>
            </a:r>
            <a:r>
              <a:rPr lang="en-GB" sz="1300" dirty="0"/>
              <a:t>(</a:t>
            </a:r>
            <a:r>
              <a:rPr lang="en-US" sz="1500" dirty="0"/>
              <a:t>e.g., Herrmann &amp; </a:t>
            </a:r>
            <a:r>
              <a:rPr lang="en-US" sz="1500" dirty="0" err="1"/>
              <a:t>Wricke</a:t>
            </a:r>
            <a:r>
              <a:rPr lang="en-US" sz="1500" dirty="0"/>
              <a:t>, 1998; </a:t>
            </a:r>
            <a:r>
              <a:rPr lang="en-US" sz="1500" dirty="0" err="1"/>
              <a:t>Ranyard</a:t>
            </a:r>
            <a:r>
              <a:rPr lang="en-US" sz="1500" dirty="0"/>
              <a:t> &amp; Craig, 1995; </a:t>
            </a:r>
            <a:r>
              <a:rPr lang="en-US" sz="1500" dirty="0" err="1"/>
              <a:t>Ranyard</a:t>
            </a:r>
            <a:r>
              <a:rPr lang="en-US" sz="1500" dirty="0"/>
              <a:t>, </a:t>
            </a:r>
            <a:r>
              <a:rPr lang="en-US" sz="1500" dirty="0" err="1"/>
              <a:t>Hinkley</a:t>
            </a:r>
            <a:r>
              <a:rPr lang="en-US" sz="1500" dirty="0"/>
              <a:t>, Williamson, &amp; McHugh, 2006)</a:t>
            </a:r>
            <a:endParaRPr lang="en-GB" sz="1500" dirty="0"/>
          </a:p>
          <a:p>
            <a:pPr marL="712788" lvl="1" indent="-457200">
              <a:buFont typeface="+mj-lt"/>
              <a:buAutoNum type="arabicPeriod"/>
            </a:pPr>
            <a:r>
              <a:rPr lang="en-GB" dirty="0" smtClean="0"/>
              <a:t>Loan </a:t>
            </a:r>
            <a:r>
              <a:rPr lang="en-GB" dirty="0" smtClean="0"/>
              <a:t>duration</a:t>
            </a:r>
          </a:p>
          <a:p>
            <a:pPr marL="712788" lvl="1" indent="-457200">
              <a:buFont typeface="+mj-lt"/>
              <a:buAutoNum type="arabicPeriod"/>
            </a:pPr>
            <a:r>
              <a:rPr lang="en-GB" dirty="0" smtClean="0"/>
              <a:t>Total costs</a:t>
            </a:r>
          </a:p>
          <a:p>
            <a:pPr marL="712788" lvl="1" indent="-457200">
              <a:buFont typeface="+mj-lt"/>
              <a:buAutoNum type="arabicPeriod"/>
            </a:pPr>
            <a:r>
              <a:rPr lang="en-GB" dirty="0" smtClean="0"/>
              <a:t>Interest rates</a:t>
            </a:r>
          </a:p>
          <a:p>
            <a:pPr lvl="1"/>
            <a:endParaRPr lang="en-GB" dirty="0"/>
          </a:p>
          <a:p>
            <a:r>
              <a:rPr lang="en-GB" dirty="0" smtClean="0"/>
              <a:t>Consumers care less about </a:t>
            </a:r>
            <a:r>
              <a:rPr lang="en-GB" dirty="0" smtClean="0">
                <a:solidFill>
                  <a:schemeClr val="accent3"/>
                </a:solidFill>
              </a:rPr>
              <a:t>auxiliary </a:t>
            </a:r>
            <a:r>
              <a:rPr lang="en-GB" dirty="0" smtClean="0">
                <a:solidFill>
                  <a:schemeClr val="accent3"/>
                </a:solidFill>
              </a:rPr>
              <a:t>features; </a:t>
            </a:r>
            <a:r>
              <a:rPr lang="en-GB" sz="2000" dirty="0"/>
              <a:t>e.g. rebates </a:t>
            </a:r>
            <a:r>
              <a:rPr lang="en-GB" sz="1600" dirty="0" smtClean="0"/>
              <a:t>(</a:t>
            </a:r>
            <a:r>
              <a:rPr lang="en-GB" sz="1600" dirty="0"/>
              <a:t>e.g., Wonder, Wilhelm, &amp; </a:t>
            </a:r>
            <a:r>
              <a:rPr lang="en-GB" sz="1600" dirty="0" err="1" smtClean="0"/>
              <a:t>Fewings</a:t>
            </a:r>
            <a:r>
              <a:rPr lang="en-GB" sz="1600" dirty="0" smtClean="0"/>
              <a:t>, 2008)</a:t>
            </a:r>
            <a:endParaRPr lang="en-GB" sz="1600" dirty="0"/>
          </a:p>
        </p:txBody>
      </p:sp>
      <p:sp>
        <p:nvSpPr>
          <p:cNvPr id="5" name="Inhaltsplatzhalter 4"/>
          <p:cNvSpPr txBox="1">
            <a:spLocks/>
          </p:cNvSpPr>
          <p:nvPr/>
        </p:nvSpPr>
        <p:spPr>
          <a:xfrm>
            <a:off x="462404" y="1846262"/>
            <a:ext cx="8430075" cy="439102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651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 smtClean="0"/>
          </a:p>
        </p:txBody>
      </p:sp>
      <p:pic>
        <p:nvPicPr>
          <p:cNvPr id="32770" name="Picture 2" descr="https://encrypted-tbn0.gstatic.com/images?q=tbn:ANd9GcSVsMGIDaHPhsRpxpi1GPOkioSqhy6YEKTCWcYUsf9RGEOvnvh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" y="1700808"/>
            <a:ext cx="259228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781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b="0" dirty="0" smtClean="0"/>
              <a:t>Credit components: </a:t>
            </a:r>
            <a:br>
              <a:rPr lang="en-GB" sz="2200" b="0" dirty="0" smtClean="0"/>
            </a:br>
            <a:r>
              <a:rPr lang="en-GB" dirty="0" smtClean="0"/>
              <a:t>select Peculiarities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979712" y="1772816"/>
            <a:ext cx="7056784" cy="5085184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GB" sz="2400" dirty="0" smtClean="0"/>
              <a:t>First digit and</a:t>
            </a:r>
            <a:r>
              <a:rPr lang="en-GB" sz="2400" dirty="0" smtClean="0"/>
              <a:t> </a:t>
            </a:r>
            <a:r>
              <a:rPr lang="en-GB" sz="2400" dirty="0" smtClean="0"/>
              <a:t>“psychological odd” numbers - rates look smaller </a:t>
            </a:r>
            <a:r>
              <a:rPr lang="en-GB" sz="1400" dirty="0" smtClean="0"/>
              <a:t>(</a:t>
            </a:r>
            <a:r>
              <a:rPr lang="en-GB" sz="1400" dirty="0" err="1" smtClean="0"/>
              <a:t>Estelami</a:t>
            </a:r>
            <a:r>
              <a:rPr lang="en-GB" sz="1400" dirty="0" smtClean="0"/>
              <a:t>, 2001; Wonder et al., 2008)</a:t>
            </a:r>
          </a:p>
          <a:p>
            <a:r>
              <a:rPr lang="en-GB" sz="2400" dirty="0" smtClean="0"/>
              <a:t>“Get it over with” </a:t>
            </a:r>
            <a:r>
              <a:rPr lang="en-GB" sz="1400" dirty="0" smtClean="0"/>
              <a:t>(e.g., Amar et al 2011, Wonder </a:t>
            </a:r>
            <a:r>
              <a:rPr lang="en-GB" sz="1400" dirty="0"/>
              <a:t>et al</a:t>
            </a:r>
            <a:r>
              <a:rPr lang="en-GB" sz="1400" dirty="0" smtClean="0"/>
              <a:t>., 2008</a:t>
            </a:r>
            <a:r>
              <a:rPr lang="en-GB" sz="1400" dirty="0"/>
              <a:t>)</a:t>
            </a:r>
            <a:endParaRPr lang="en-GB" sz="1400" dirty="0" smtClean="0"/>
          </a:p>
          <a:p>
            <a:pPr lvl="1"/>
            <a:r>
              <a:rPr lang="en-GB" dirty="0" smtClean="0"/>
              <a:t>Unwillingness to commit very long</a:t>
            </a:r>
          </a:p>
          <a:p>
            <a:pPr lvl="1">
              <a:spcAft>
                <a:spcPts val="1800"/>
              </a:spcAft>
            </a:pPr>
            <a:r>
              <a:rPr lang="en-GB" dirty="0" smtClean="0"/>
              <a:t>Reduce </a:t>
            </a:r>
            <a:r>
              <a:rPr lang="en-GB" dirty="0" err="1" smtClean="0"/>
              <a:t>comittment</a:t>
            </a:r>
            <a:r>
              <a:rPr lang="en-GB" dirty="0" smtClean="0"/>
              <a:t> </a:t>
            </a:r>
            <a:r>
              <a:rPr lang="en-GB" sz="1400" dirty="0" smtClean="0"/>
              <a:t>(e.g., </a:t>
            </a:r>
            <a:r>
              <a:rPr lang="en-GB" sz="1400" dirty="0" err="1" smtClean="0"/>
              <a:t>Hoelzl</a:t>
            </a:r>
            <a:r>
              <a:rPr lang="en-GB" sz="1400" dirty="0"/>
              <a:t>, Kamleitner, &amp; </a:t>
            </a:r>
            <a:r>
              <a:rPr lang="en-GB" sz="1400" dirty="0" err="1"/>
              <a:t>Kirchler</a:t>
            </a:r>
            <a:r>
              <a:rPr lang="en-GB" sz="1400" dirty="0"/>
              <a:t>, 2011)</a:t>
            </a:r>
          </a:p>
          <a:p>
            <a:pPr>
              <a:spcAft>
                <a:spcPts val="1800"/>
              </a:spcAft>
            </a:pPr>
            <a:r>
              <a:rPr lang="en-GB" sz="2400" dirty="0" smtClean="0"/>
              <a:t>little interest understanding but APR as price </a:t>
            </a:r>
            <a:r>
              <a:rPr lang="en-GB" sz="1600" dirty="0" smtClean="0"/>
              <a:t>(e.g., Herrmann </a:t>
            </a:r>
            <a:r>
              <a:rPr lang="en-GB" sz="1600" dirty="0"/>
              <a:t>&amp; </a:t>
            </a:r>
            <a:r>
              <a:rPr lang="en-GB" sz="1600" dirty="0" err="1"/>
              <a:t>Wricke</a:t>
            </a:r>
            <a:r>
              <a:rPr lang="en-GB" sz="1600" dirty="0"/>
              <a:t>, </a:t>
            </a:r>
            <a:r>
              <a:rPr lang="en-GB" sz="1600" dirty="0" smtClean="0"/>
              <a:t>1998, </a:t>
            </a:r>
            <a:r>
              <a:rPr lang="en-GB" sz="1600" dirty="0"/>
              <a:t>McHugh et al., </a:t>
            </a:r>
            <a:r>
              <a:rPr lang="en-GB" sz="1600" dirty="0" smtClean="0"/>
              <a:t>2011)</a:t>
            </a:r>
          </a:p>
          <a:p>
            <a:pPr>
              <a:spcAft>
                <a:spcPts val="1800"/>
              </a:spcAft>
            </a:pPr>
            <a:r>
              <a:rPr lang="en-GB" sz="2400" dirty="0" smtClean="0"/>
              <a:t>Duration underestimated </a:t>
            </a:r>
            <a:r>
              <a:rPr lang="en-GB" sz="1400" dirty="0" smtClean="0"/>
              <a:t>(</a:t>
            </a:r>
            <a:r>
              <a:rPr lang="en-GB" sz="1400" dirty="0" err="1" smtClean="0"/>
              <a:t>e.g.,Overton</a:t>
            </a:r>
            <a:r>
              <a:rPr lang="en-GB" sz="1400" dirty="0" smtClean="0"/>
              <a:t> &amp; </a:t>
            </a:r>
            <a:r>
              <a:rPr lang="en-GB" sz="1400" dirty="0" err="1" smtClean="0"/>
              <a:t>MacFaden</a:t>
            </a:r>
            <a:r>
              <a:rPr lang="en-GB" sz="1400" dirty="0" smtClean="0"/>
              <a:t>, 1998)</a:t>
            </a:r>
          </a:p>
          <a:p>
            <a:pPr>
              <a:spcAft>
                <a:spcPts val="1800"/>
              </a:spcAft>
            </a:pPr>
            <a:r>
              <a:rPr lang="en-GB" sz="2400" dirty="0" smtClean="0"/>
              <a:t>Risk denial for short, small loans</a:t>
            </a:r>
            <a:r>
              <a:rPr lang="en-GB" sz="2800" dirty="0" smtClean="0"/>
              <a:t> </a:t>
            </a:r>
            <a:r>
              <a:rPr lang="en-GB" sz="1400" dirty="0" smtClean="0"/>
              <a:t>(</a:t>
            </a:r>
            <a:r>
              <a:rPr lang="en-GB" sz="1400" dirty="0" err="1" smtClean="0"/>
              <a:t>Ranyard</a:t>
            </a:r>
            <a:r>
              <a:rPr lang="en-GB" sz="1400" dirty="0" smtClean="0"/>
              <a:t>, Hinckley &amp; Williamson, 2001)</a:t>
            </a:r>
            <a:endParaRPr lang="en-GB" sz="1400" dirty="0"/>
          </a:p>
          <a:p>
            <a:pPr>
              <a:spcAft>
                <a:spcPts val="1800"/>
              </a:spcAft>
            </a:pPr>
            <a:endParaRPr lang="en-GB" sz="2400" dirty="0" smtClean="0"/>
          </a:p>
          <a:p>
            <a:pPr>
              <a:spcAft>
                <a:spcPts val="1800"/>
              </a:spcAft>
            </a:pPr>
            <a:endParaRPr lang="en-GB" sz="2400" dirty="0"/>
          </a:p>
          <a:p>
            <a:pPr>
              <a:spcAft>
                <a:spcPts val="1800"/>
              </a:spcAft>
            </a:pPr>
            <a:endParaRPr lang="en-GB" sz="2400" dirty="0" smtClean="0"/>
          </a:p>
          <a:p>
            <a:pPr>
              <a:spcAft>
                <a:spcPts val="1800"/>
              </a:spcAft>
            </a:pPr>
            <a:endParaRPr lang="en-GB" sz="1600" dirty="0" smtClean="0"/>
          </a:p>
          <a:p>
            <a:pPr marL="0" indent="0">
              <a:spcAft>
                <a:spcPts val="1800"/>
              </a:spcAft>
              <a:buNone/>
            </a:pPr>
            <a:endParaRPr lang="en-GB" sz="1400" dirty="0"/>
          </a:p>
        </p:txBody>
      </p:sp>
      <p:pic>
        <p:nvPicPr>
          <p:cNvPr id="33794" name="Picture 2" descr="https://encrypted-tbn1.gstatic.com/images?q=tbn:ANd9GcRrczP-SuUL3T97vRrwua04fN6sTrUV_2KO3VTJNNYAEtLK75_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9424"/>
            <a:ext cx="155318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2697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Financial </a:t>
            </a:r>
            <a:r>
              <a:rPr lang="en-GB" dirty="0" smtClean="0"/>
              <a:t>knowledge</a:t>
            </a:r>
            <a:endParaRPr lang="en-GB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411760" y="2492896"/>
            <a:ext cx="5981804" cy="482309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651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Knowledge can help</a:t>
            </a:r>
            <a:r>
              <a:rPr lang="en-GB" dirty="0" smtClean="0"/>
              <a:t> </a:t>
            </a:r>
            <a:r>
              <a:rPr lang="en-GB" sz="2400" dirty="0" smtClean="0"/>
              <a:t>but not necessarily </a:t>
            </a:r>
            <a:r>
              <a:rPr lang="en-GB" sz="2400" dirty="0"/>
              <a:t>a </a:t>
            </a:r>
            <a:r>
              <a:rPr lang="en-GB" sz="2400" dirty="0" smtClean="0"/>
              <a:t>lot </a:t>
            </a:r>
            <a:r>
              <a:rPr lang="en-GB" sz="1600" dirty="0" smtClean="0"/>
              <a:t>(</a:t>
            </a:r>
            <a:r>
              <a:rPr lang="en-GB" sz="1600" dirty="0"/>
              <a:t>e.g., Campbell, 2006 </a:t>
            </a:r>
            <a:r>
              <a:rPr lang="en-US" sz="1600" dirty="0" err="1"/>
              <a:t>Levinger</a:t>
            </a:r>
            <a:r>
              <a:rPr lang="en-US" sz="1600" dirty="0"/>
              <a:t> et al 2011</a:t>
            </a:r>
            <a:r>
              <a:rPr lang="en-GB" sz="1600" dirty="0"/>
              <a:t>) </a:t>
            </a:r>
            <a:endParaRPr lang="en-GB" sz="2400" dirty="0" smtClean="0"/>
          </a:p>
          <a:p>
            <a:r>
              <a:rPr lang="en-GB" sz="2400" dirty="0" smtClean="0"/>
              <a:t>more </a:t>
            </a:r>
            <a:r>
              <a:rPr lang="en-GB" sz="2400" dirty="0"/>
              <a:t>knowledgeable </a:t>
            </a:r>
            <a:r>
              <a:rPr lang="en-GB" sz="2400" dirty="0" smtClean="0"/>
              <a:t>consumers receive </a:t>
            </a:r>
            <a:r>
              <a:rPr lang="en-GB" sz="2400" dirty="0"/>
              <a:t>better credit scores </a:t>
            </a:r>
            <a:r>
              <a:rPr lang="en-GB" sz="1300" dirty="0"/>
              <a:t>(Perry, 2008).</a:t>
            </a:r>
          </a:p>
          <a:p>
            <a:pPr lvl="1"/>
            <a:endParaRPr lang="en-GB" sz="1600" dirty="0" smtClean="0"/>
          </a:p>
          <a:p>
            <a:endParaRPr lang="en-GB" sz="1100" dirty="0" smtClean="0"/>
          </a:p>
          <a:p>
            <a:pPr marL="0" indent="0">
              <a:buFont typeface="Wingdings" pitchFamily="2" charset="2"/>
              <a:buNone/>
            </a:pPr>
            <a:endParaRPr lang="en-GB" sz="2400" dirty="0" smtClean="0"/>
          </a:p>
          <a:p>
            <a:pPr marL="0" indent="0">
              <a:buFont typeface="Wingdings" pitchFamily="2" charset="2"/>
              <a:buNone/>
            </a:pPr>
            <a:endParaRPr lang="en-GB" sz="2400" dirty="0"/>
          </a:p>
        </p:txBody>
      </p:sp>
      <p:pic>
        <p:nvPicPr>
          <p:cNvPr id="34818" name="Picture 2" descr="https://encrypted-tbn1.gstatic.com/images?q=tbn:ANd9GcQexfdmVgGgZWFfxkUJWjeeIv1pBbNt9LngbrUj4MumgQj29K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1" y="2442402"/>
            <a:ext cx="1538778" cy="172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4472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439390" y="3510761"/>
            <a:ext cx="8173170" cy="1351796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403647" y="5007662"/>
            <a:ext cx="6121749" cy="13517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454615" y="1995318"/>
            <a:ext cx="6357746" cy="1351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0735" y="476672"/>
            <a:ext cx="8103272" cy="1143000"/>
          </a:xfrm>
        </p:spPr>
        <p:txBody>
          <a:bodyPr>
            <a:normAutofit/>
          </a:bodyPr>
          <a:lstStyle/>
          <a:p>
            <a:r>
              <a:rPr lang="de-DE" dirty="0"/>
              <a:t>Research THEMES</a:t>
            </a:r>
            <a:br>
              <a:rPr lang="de-DE" dirty="0"/>
            </a:br>
            <a:r>
              <a:rPr lang="de-DE" sz="2700" b="0" dirty="0" err="1" smtClean="0"/>
              <a:t>Perspective</a:t>
            </a:r>
            <a:r>
              <a:rPr lang="de-DE" sz="2700" b="0" dirty="0" smtClean="0"/>
              <a:t>: a </a:t>
            </a:r>
            <a:r>
              <a:rPr lang="de-DE" sz="2700" b="0" dirty="0" err="1" smtClean="0"/>
              <a:t>cognitive</a:t>
            </a:r>
            <a:r>
              <a:rPr lang="de-DE" sz="2700" b="0" dirty="0" smtClean="0"/>
              <a:t> </a:t>
            </a:r>
            <a:r>
              <a:rPr lang="de-DE" sz="2700" b="0" dirty="0" err="1" smtClean="0"/>
              <a:t>process</a:t>
            </a:r>
            <a:endParaRPr lang="de-DE" sz="2700" b="0" dirty="0"/>
          </a:p>
        </p:txBody>
      </p:sp>
      <p:sp>
        <p:nvSpPr>
          <p:cNvPr id="7" name="Pfeil nach unten 6"/>
          <p:cNvSpPr/>
          <p:nvPr/>
        </p:nvSpPr>
        <p:spPr>
          <a:xfrm>
            <a:off x="143508" y="4947646"/>
            <a:ext cx="1656184" cy="1584176"/>
          </a:xfrm>
          <a:prstGeom prst="downArrow">
            <a:avLst/>
          </a:prstGeom>
          <a:solidFill>
            <a:srgbClr val="222F0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8" name="Rechteck 7"/>
          <p:cNvSpPr/>
          <p:nvPr/>
        </p:nvSpPr>
        <p:spPr>
          <a:xfrm>
            <a:off x="539552" y="3484652"/>
            <a:ext cx="864096" cy="13517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</a:rPr>
              <a:t>at</a:t>
            </a:r>
          </a:p>
        </p:txBody>
      </p:sp>
      <p:sp>
        <p:nvSpPr>
          <p:cNvPr id="9" name="Rechteck 8"/>
          <p:cNvSpPr/>
          <p:nvPr/>
        </p:nvSpPr>
        <p:spPr>
          <a:xfrm>
            <a:off x="539552" y="1995318"/>
            <a:ext cx="864096" cy="13517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000" b="1" dirty="0" err="1" smtClean="0">
                <a:solidFill>
                  <a:srgbClr val="FFFF00"/>
                </a:solidFill>
              </a:rPr>
              <a:t>before</a:t>
            </a:r>
            <a:endParaRPr lang="de-DE" sz="2000" b="1" dirty="0">
              <a:solidFill>
                <a:srgbClr val="FFFF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602408" y="1995318"/>
            <a:ext cx="3671416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Intertemporal </a:t>
            </a:r>
            <a:r>
              <a:rPr lang="de-DE" b="1" dirty="0" err="1" smtClean="0"/>
              <a:t>trade</a:t>
            </a:r>
            <a:r>
              <a:rPr lang="de-DE" b="1" dirty="0" smtClean="0"/>
              <a:t> </a:t>
            </a:r>
            <a:r>
              <a:rPr lang="de-DE" b="1" dirty="0" err="1" smtClean="0"/>
              <a:t>offs</a:t>
            </a:r>
            <a:endParaRPr lang="de-DE" b="1" dirty="0"/>
          </a:p>
        </p:txBody>
      </p:sp>
      <p:sp>
        <p:nvSpPr>
          <p:cNvPr id="12" name="Abgerundetes Rechteck 11"/>
          <p:cNvSpPr/>
          <p:nvPr/>
        </p:nvSpPr>
        <p:spPr>
          <a:xfrm>
            <a:off x="2051720" y="2573312"/>
            <a:ext cx="1606364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Rational </a:t>
            </a:r>
            <a:r>
              <a:rPr lang="de-DE" b="1" dirty="0" err="1" smtClean="0"/>
              <a:t>reasons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4525475" y="2573312"/>
            <a:ext cx="2700300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Mental </a:t>
            </a:r>
            <a:r>
              <a:rPr lang="de-DE" b="1" dirty="0" err="1" smtClean="0"/>
              <a:t>accounting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602408" y="3667635"/>
            <a:ext cx="1746613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Info </a:t>
            </a:r>
            <a:r>
              <a:rPr lang="de-DE" b="1" dirty="0" err="1" smtClean="0"/>
              <a:t>search</a:t>
            </a:r>
            <a:endParaRPr lang="de-DE" b="1" dirty="0"/>
          </a:p>
        </p:txBody>
      </p:sp>
      <p:sp>
        <p:nvSpPr>
          <p:cNvPr id="20" name="Abgerundetes Rechteck 19"/>
          <p:cNvSpPr/>
          <p:nvPr/>
        </p:nvSpPr>
        <p:spPr>
          <a:xfrm>
            <a:off x="3887433" y="3538860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installments</a:t>
            </a:r>
            <a:r>
              <a:rPr lang="de-DE" b="1" dirty="0" smtClean="0"/>
              <a:t> 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639228" y="5094296"/>
            <a:ext cx="2788756" cy="6454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perception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2785450" y="5631719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IV: </a:t>
            </a:r>
            <a:r>
              <a:rPr lang="de-DE" b="1" dirty="0" err="1" smtClean="0"/>
              <a:t>thinking</a:t>
            </a:r>
            <a:r>
              <a:rPr lang="de-DE" b="1" dirty="0" smtClean="0"/>
              <a:t> </a:t>
            </a:r>
            <a:r>
              <a:rPr lang="de-DE" b="1" dirty="0" err="1" smtClean="0"/>
              <a:t>patterns</a:t>
            </a:r>
            <a:endParaRPr lang="de-DE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482936"/>
            <a:ext cx="112236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bgerundetes Rechteck 17"/>
          <p:cNvSpPr/>
          <p:nvPr/>
        </p:nvSpPr>
        <p:spPr>
          <a:xfrm>
            <a:off x="5931277" y="3504069"/>
            <a:ext cx="1502639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duration</a:t>
            </a:r>
            <a:endParaRPr lang="de-DE" b="1" dirty="0"/>
          </a:p>
        </p:txBody>
      </p:sp>
      <p:sp>
        <p:nvSpPr>
          <p:cNvPr id="23" name="Abgerundetes Rechteck 22"/>
          <p:cNvSpPr/>
          <p:nvPr/>
        </p:nvSpPr>
        <p:spPr>
          <a:xfrm>
            <a:off x="4735422" y="4040375"/>
            <a:ext cx="2043844" cy="675898"/>
          </a:xfrm>
          <a:prstGeom prst="round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Cost</a:t>
            </a:r>
            <a:r>
              <a:rPr lang="de-DE" b="1" dirty="0" smtClean="0"/>
              <a:t>&amp; </a:t>
            </a:r>
            <a:r>
              <a:rPr lang="de-DE" b="1" dirty="0" err="1" smtClean="0"/>
              <a:t>interests</a:t>
            </a:r>
            <a:endParaRPr lang="de-DE" b="1" dirty="0"/>
          </a:p>
        </p:txBody>
      </p:sp>
      <p:sp>
        <p:nvSpPr>
          <p:cNvPr id="24" name="Abgerundetes Rechteck 23"/>
          <p:cNvSpPr/>
          <p:nvPr/>
        </p:nvSpPr>
        <p:spPr>
          <a:xfrm>
            <a:off x="7665723" y="3842018"/>
            <a:ext cx="1292531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risk</a:t>
            </a:r>
            <a:endParaRPr lang="de-DE" b="1" dirty="0"/>
          </a:p>
        </p:txBody>
      </p:sp>
      <p:sp>
        <p:nvSpPr>
          <p:cNvPr id="25" name="Abgerundetes Rechteck 24"/>
          <p:cNvSpPr/>
          <p:nvPr/>
        </p:nvSpPr>
        <p:spPr>
          <a:xfrm>
            <a:off x="2860996" y="4160550"/>
            <a:ext cx="1823699" cy="6758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knowledge</a:t>
            </a:r>
            <a:endParaRPr lang="de-DE" b="1" dirty="0"/>
          </a:p>
        </p:txBody>
      </p:sp>
      <p:sp>
        <p:nvSpPr>
          <p:cNvPr id="26" name="Abgerundetes Rechteck 25"/>
          <p:cNvSpPr/>
          <p:nvPr/>
        </p:nvSpPr>
        <p:spPr>
          <a:xfrm>
            <a:off x="4909355" y="5007662"/>
            <a:ext cx="2616042" cy="802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Credit</a:t>
            </a:r>
            <a:r>
              <a:rPr lang="de-DE" b="1" dirty="0" smtClean="0"/>
              <a:t> </a:t>
            </a:r>
            <a:r>
              <a:rPr lang="de-DE" b="1" dirty="0" err="1" smtClean="0"/>
              <a:t>use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DV: </a:t>
            </a:r>
            <a:r>
              <a:rPr lang="de-DE" b="1" dirty="0" err="1" smtClean="0"/>
              <a:t>knowledge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21024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0" dirty="0" smtClean="0"/>
              <a:t> </a:t>
            </a:r>
            <a:r>
              <a:rPr lang="en-GB" dirty="0" smtClean="0"/>
              <a:t>Credit perception</a:t>
            </a:r>
            <a:endParaRPr lang="en-GB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2779192" y="1792288"/>
            <a:ext cx="6372200" cy="4896544"/>
          </a:xfrm>
        </p:spPr>
        <p:txBody>
          <a:bodyPr>
            <a:normAutofit fontScale="92500"/>
          </a:bodyPr>
          <a:lstStyle/>
          <a:p>
            <a:r>
              <a:rPr lang="en-GB" sz="2400" dirty="0" smtClean="0"/>
              <a:t>Perception </a:t>
            </a:r>
            <a:r>
              <a:rPr lang="en-GB" sz="2400" dirty="0" smtClean="0">
                <a:solidFill>
                  <a:srgbClr val="C00000"/>
                </a:solidFill>
              </a:rPr>
              <a:t>sometimes</a:t>
            </a:r>
            <a:r>
              <a:rPr lang="en-GB" sz="2400" dirty="0" smtClean="0"/>
              <a:t> turns </a:t>
            </a:r>
            <a:r>
              <a:rPr lang="en-GB" sz="2400" dirty="0" err="1" smtClean="0"/>
              <a:t>favorable</a:t>
            </a:r>
            <a:r>
              <a:rPr lang="en-GB" sz="2400" dirty="0" smtClean="0"/>
              <a:t>:</a:t>
            </a:r>
            <a:endParaRPr lang="en-GB" sz="2400" dirty="0" smtClean="0"/>
          </a:p>
          <a:p>
            <a:pPr lvl="1"/>
            <a:r>
              <a:rPr lang="en-GB" dirty="0" smtClean="0"/>
              <a:t>an alternative form of income </a:t>
            </a:r>
            <a:r>
              <a:rPr lang="en-GB" sz="1600" dirty="0" smtClean="0"/>
              <a:t>(</a:t>
            </a:r>
            <a:r>
              <a:rPr lang="en-GB" sz="1600" dirty="0" smtClean="0"/>
              <a:t>Norton, 1993)</a:t>
            </a:r>
          </a:p>
          <a:p>
            <a:pPr lvl="1"/>
            <a:r>
              <a:rPr lang="en-GB" dirty="0"/>
              <a:t>a</a:t>
            </a:r>
            <a:r>
              <a:rPr lang="en-GB" dirty="0" smtClean="0"/>
              <a:t> </a:t>
            </a:r>
            <a:r>
              <a:rPr lang="en-GB" dirty="0" smtClean="0"/>
              <a:t>delayed agreed payment </a:t>
            </a:r>
            <a:r>
              <a:rPr lang="en-GB" sz="1600" dirty="0" smtClean="0"/>
              <a:t>(</a:t>
            </a:r>
            <a:r>
              <a:rPr lang="en-GB" sz="1600" dirty="0" err="1" smtClean="0"/>
              <a:t>Katona</a:t>
            </a:r>
            <a:r>
              <a:rPr lang="en-GB" sz="1600" dirty="0" smtClean="0"/>
              <a:t>, </a:t>
            </a:r>
            <a:r>
              <a:rPr lang="en-GB" sz="1600" dirty="0" smtClean="0"/>
              <a:t>1975)</a:t>
            </a:r>
            <a:r>
              <a:rPr lang="en-GB" sz="1600" dirty="0"/>
              <a:t>	</a:t>
            </a:r>
            <a:endParaRPr lang="en-GB" sz="1600" dirty="0" smtClean="0"/>
          </a:p>
          <a:p>
            <a:r>
              <a:rPr lang="en-GB" sz="2400" dirty="0"/>
              <a:t>Reference point shifted to being in debt </a:t>
            </a:r>
            <a:r>
              <a:rPr lang="en-GB" sz="1600" dirty="0"/>
              <a:t>(</a:t>
            </a:r>
            <a:r>
              <a:rPr lang="en-GB" sz="1600" dirty="0" err="1"/>
              <a:t>Beggan</a:t>
            </a:r>
            <a:r>
              <a:rPr lang="en-GB" sz="1600" dirty="0"/>
              <a:t>, 1994</a:t>
            </a:r>
            <a:r>
              <a:rPr lang="en-GB" sz="1600" dirty="0" smtClean="0"/>
              <a:t>)</a:t>
            </a:r>
          </a:p>
          <a:p>
            <a:r>
              <a:rPr lang="en-GB" sz="2400" dirty="0" smtClean="0"/>
              <a:t>Loan burden: Habituation or recollection and forecasting bias?</a:t>
            </a:r>
            <a:br>
              <a:rPr lang="en-GB" sz="2400" dirty="0" smtClean="0"/>
            </a:br>
            <a:r>
              <a:rPr lang="en-GB" sz="1600" dirty="0" smtClean="0"/>
              <a:t>(Hölzl, </a:t>
            </a:r>
            <a:r>
              <a:rPr lang="en-GB" sz="1600" dirty="0" err="1" smtClean="0"/>
              <a:t>Pollai</a:t>
            </a:r>
            <a:r>
              <a:rPr lang="en-GB" sz="1600" dirty="0" smtClean="0"/>
              <a:t> &amp; Kamleitner, 2009)</a:t>
            </a:r>
            <a:endParaRPr lang="en-GB" sz="1600" dirty="0"/>
          </a:p>
          <a:p>
            <a:r>
              <a:rPr lang="en-GB" sz="2400" dirty="0" smtClean="0"/>
              <a:t>Is loan perceived as connected to the good – coupling? </a:t>
            </a:r>
            <a:r>
              <a:rPr lang="en-GB" sz="1600" dirty="0" smtClean="0"/>
              <a:t>(Kamleitner, </a:t>
            </a:r>
            <a:r>
              <a:rPr lang="en-GB" sz="1600" dirty="0" err="1" smtClean="0"/>
              <a:t>Kirchler</a:t>
            </a:r>
            <a:r>
              <a:rPr lang="en-GB" sz="1600" dirty="0" smtClean="0"/>
              <a:t> 2006; Kamleitner, Hölzl, </a:t>
            </a:r>
            <a:r>
              <a:rPr lang="en-GB" sz="1600" dirty="0" err="1" smtClean="0"/>
              <a:t>Kirchler</a:t>
            </a:r>
            <a:r>
              <a:rPr lang="en-GB" sz="1600" dirty="0" smtClean="0"/>
              <a:t>, 2010; Kamleitner et al. 2011)</a:t>
            </a:r>
          </a:p>
          <a:p>
            <a:pPr lvl="1"/>
            <a:r>
              <a:rPr lang="en-GB" dirty="0" smtClean="0"/>
              <a:t>Depends on product</a:t>
            </a:r>
          </a:p>
          <a:p>
            <a:pPr lvl="1"/>
            <a:r>
              <a:rPr lang="en-GB" dirty="0" smtClean="0"/>
              <a:t>Extent of indebtedness</a:t>
            </a:r>
          </a:p>
          <a:p>
            <a:pPr lvl="1"/>
            <a:r>
              <a:rPr lang="en-GB" dirty="0" smtClean="0"/>
              <a:t>If yes, increased payment pain</a:t>
            </a:r>
            <a:endParaRPr lang="en-GB" dirty="0" smtClean="0"/>
          </a:p>
        </p:txBody>
      </p:sp>
      <p:sp>
        <p:nvSpPr>
          <p:cNvPr id="4" name="AutoShape 2" descr="data:image/jpeg;base64,/9j/4AAQSkZJRgABAQAAAQABAAD/2wCEAAkGBxQSEhQUEhQWFRUXGBcXGBYXFBgUFxcUFRgYFxcXGBgYHSggGBolHBcXITEkJSksLi4uFx8zODMsNygtLisBCgoKDg0OGxAQGiwkHCUsLCwsLCwsLCwsLCwsLCwsLCwsLCwsLCwsLCwsLCwsLCwsLCwsLCwsLCwsLCwsNywsLP/AABEIAOYA2wMBIgACEQEDEQH/xAAcAAAABwEBAAAAAAAAAAAAAAAAAQIDBAUGBwj/xABFEAABAwIDBQYEAwUFBgcAAAABAAIRAyEEEjEFQVFhcQYTIoGx8AcykaHB0eFCUnKS8SMzYoKyFBUkU5OiNENjc4PS4v/EABkBAAIDAQAAAAAAAAAAAAAAAAACAQMEBf/EACYRAAICAgMAAQQCAwAAAAAAAAABAhEDMQQSIUEiMlFhExQVQnH/2gAMAwEAAhEDEQA/AOr4P5G9B6J4pnB/I3oPRPKxaHexJCCUgggJCEaCAChFCUggBMIQlIIASAjhGggAoRQlIIAShlSkxjcWykx1So9rGNEuc4wABxQTQ6AhK5R2k+LBkswLBEx31QSTB/Zp7urvosDtLtDicRJq4iq/lnLWgW0aIAOt+arlkSLY4ZM9HPxVMavYOrmj1KU3EMdo5p6EH0Xll7pG467pSaFVzXHIS2OBI9Eiyln9b9nqtrhuI+qU1ecdndsMXRAis58bnuL55SfFYc1s9h/FQm1ZuU8buaZ56t85TxyJlc8MkdcQhVOx+0FHEAZHDN+7Ppx8vorUFOmmU0wyEnKlSgpACoMf/eO97lfKkxjfG5LIeOy2wo8Deg9E8EzhPkb0HonlKEew0ESCkA0EEEABBBBAAQQQQAEEEJQAEERRFyAG8ViG02ue8hrWguc4mAGi5JPJcA7d9sH7Qq5RLKDD4GcT++8fva23DzW0+M3aAtbTwdN0F47ypB/YBhjfMgn/ACBcee+DbTd9lRkl7RqwY/8AZiXE7ve/8VJwWBqVDFNpeTYBrZ33jitZ2J7EPxjg9/hpjU6meHN0eQmTNgezbN2PRwrYpMDbRm1c6OLtT00SJeFssiizh2F7BY9zQRRIBH7Ry+oTeI7A46ld1Ekf4fF6Bd8q4nLuH3Kpdo7YLXtbNy6I96hZsnKxw8TGg5y+DgFXCvYYc0g3HTl1TJ+34fgut9psZRqUhnY0vcco3ON4kmNBO/gsRt3YAEupEESRB1Go462SYuXGe/DQ4Oir2Ptl9J4DSbfLBi4vqeh92XZ+xPbdmIIoVnAVhoZEP0j/ADGd2vmuAvBa69iOFiI/FTKGMdE5yKjLsfvMSck9ZI14LfGVGDLA9UNKUsj8Ou04x+GBef7alDKo4z8r/wDMB9QVrJVydmUDlT4r53dVcKmxfzu6qJDQ2WuEPgb0CfUXCfI3oE/KlCvYtGSkSlKQDCCJAIANBBEgA0JRSoW16xbTdlMEiAeZ3qJOlZMVboYPaCj3vdkmZiY8M8JVnO9YF2DkRF5/P81qNgYwvZld8zbHmNxWfHmbdM0ZcKirRZ1nHKYEmDA4mNFyPsl2vxtbH4ehUcXBzqorNLRAbBcCANMsAA2s68yuuSuVdmq+XbuOdJgUq5v/AIX0j5iGuV0imPqMT252h/tGPxVQ/Kx5pt3+Gl4Gx1LSfNVOxML31drdbjoSXBrRfiSOsFM46qXGTEnxO4FxuVq/hlgC7GtzCIdm/wCm0vB8iW/VZ2bV4kdm2dhG4ai1rdGi/EnjzJn6pqptRpHh8cbh7gHrH2VL2xxb4DQ6ASd3ACx8z9lkMPWrU7MLYncLjoSftoudyeRJvrH4Hx4Oy7M2W2toimA51VtOP/LMS8cOIIm0WXP8Vtp9WoHk5crrDkYPpJ8io+02BxzOOZ3HW54REaeqgVgA5upJHC3OPSTvOm9VYsUZelz+gG2NoB5GuYEEcCWnMfK2qmNxYeG+Vud4+1vLmqUt1BDi4Olt8sg6jpdScO0+FmUk3JvpxiIIjiOS0ywx6JL4EWR2P9pdiTT75habwQDLhIzacNb9OIWNlbgkNMEC/wC0RJI4TdY3GU8r3NGgJjpuV3Hm3aYmWPybH4R7a7naLWaMxAdTI4GC9kdHCB/EvQAcvJezcUaWIpVG2NN7H/yODvwXTtv/ABAxba1Y0quQMrFtOj3IcDSbPzuvrAOk+IQbQdylSMDjbZ2dU2Lb43dVZ4eoXNaSMpIBjhImFVYs+N100hYFthPkb0HopEKNhT4G9B6BPJhWKSpTaWggUgEQQCCRRRIIIAIqt2vUEAKxlZ/bmKAdrdVZpVEtwq5EXE2BKr8FtPuqoJ00PmVGrYslZ/HVZcbrj5eR1aaOnHH2TTOqf7yp5ZzCOt1yt2CqMxDsQ1pLqzMXTqAG+WuD3eusOjyA4JFPHFswbI6eMdNyTPJWf5Fv4Kv6iWmY/F7GqMd8tyQBraZvyEH0Wl7CE4T+2rNMHvIb+1leGgEk6CAdVrMHhS9sv03SJTVXBBz2yPDmEzuAufrH3T5MknC0Soq6YO2b2va2r4gQ35RrlfBkjiOX334yjs4EmGlpkeLSABO8dLLQ7cqmu8tbYcbWG8qn2m/K0MZIb8ovc9TvWCOVv/ppUOqGcrTvLosCdSd53fhqpLcAHkQJIaXSALA3aOcxKZyuDBkYXGJ8NjAIkgRJIB/ZEqywOMY5jmsc0lobpcFpzAa3tF/K6apqPZaFbTfpmsVhc1YAm02gkSLTp0P1V87CAZYa3xAwRqCLwFDr0QagOp/UeXFT8VjxRpaS4vaxoAzE5jDoaNbJpTnOooVKKuyrxFIOkEdDrf2Fj9utiq7mAbe+S2z6DwTmIAMFrXtAq6EkuDLNbNhmE3Nlju0rYrHdIHqVq4ycZ9WyvI7iUjxqfL6rp2LxDXbU2Y/KIrUcC59h4nP1LuJiBJ4BczLVrv8AeDTVweJDhkwzMDTffxTTGZ2Ub4DXacCuiYLps9GFUeNcc7o92VyHA3Fwbg8Qd6psWPGU8tCQLnCDwN6D0CeTGDPgb0HoE/KdCMUEaRKMFBFi0AilBBIpBEdESAEVHQFhtt1+8qGCtpjPlPRYrGANzFY+W3VGvir5KXaFXKImJ+qpnvPQceKlbRqyTN76nUclWPn6rhy9Z0l4OAl5gX/E8Fc7MwQa8F93fYKDs/D3zHRvrr9lMwVTx33qYtKSsjZqs1gAk1rA9N3E2Hqn6ABFoCTUpTIGp08ua60YpmRyozVbDFjnG7puSbfgqfGUwSLgwd0i+o168Vo8a4uGQGCBcFZ7FeE2acomTG+eOp/ouXmxdMj6mzHPtD0J9PwmLFsFpBgjmDqFHr4k+J7iJAa2TqYk34q0oND2nW1r2sOPDUKq2m1oZ4iAZkScpP7x1iJIHJRgbb6sjIlsrxjJdIBJ04ATuT9etnZmGbwOaSDMgb+ka/mkdwwj5gCBOQwLcSdALEzMQFJ2bXZUZDDJElzd0SWjM4bzeBrAPBa5R6+0UJ34ScLTmTGtxed1ryf6LF9q2xWj/CJ63XQMBTAkCBwNuu/RYXtyf+IP8LfRLw3eZjZlWMqsA6nFXvJnuz3YvHeyImORPJLcA5ga2m0PEgvDzLt4BaXEcrRKi4aiaj8o/ce7+Rhf+CNlWGloAMx4pMxwsY+y65z6ts7/APCp9c4BprucfG5tPNr3TYAHGJBhXGLd4zIWZ+DOPzYHI6oHPbUeAzMMwZ4YAbM5QSdBGq0eOPjd73JnoWOy8wfyN6D0CehMYQ+BvQeifToqlsJKCTKU1SKKQAQlAIGQEChKEoAbrNkLEdoGZXEdVt3FYftQQHmTbl6LLy/sNPG+4ytakbuN/fBIw2HkFx3BSsU7wndoFIwbf7AnkffNcFRtnUbHtlYWaMjeSdOSYwmHIdccFP7OPBpluhk/Qqwp4YSr/wCJSUWVOfVtErB07BKeZPhQkNb9Lph2JawFs3jrw/NdCP0r0zP1lZi6X/EADUB0/wBN6i1sPmm4IBJMjTkBlIFpumq2KGeo+8NaZnSTYRyuiOJMNbNzviTYdOYWHkzVmnDEr6YNOo0tLS0ktcLAw6BvAEieJVkdk0q47qu1tRpvI+YOuJbFxrx3clHx0GGubnBEeKOcmReLcYvpqVYbE2vSJALg0ghsTqTEASJJO6J+yqTbpx2O1VplDi+ybqdSlg2OJo4gvyVP2qdNgFWox3k0gXHzK7rbEZQaKdFhY0EE+EOLrRmcZuYO/mpe19o4g1WGg1obSMw9riamZwYQMt2wD9eUqRj8W0szmm4TaILwZE2LenCPqtGdylBFONpS9M4+mWhzr8LnXcJAsLHiue9sP764iWjmt23aPe5pkQ5xEiPC3wxA3SHfT64bttavB3NbvlHDj1yV+h88rgUdGpleDpZw/maR+KN/v1UepchSXsJ09QuqYFtl/wBm5GLwHcB7aneMzGRf+1uGxfLkmQdb7oXdsd/eOt7hZX4ObEY3CtxD6X9q578lQzPdiGjLuizrrX4z53e9yevBE7ZbYQeBvQegTwTOF+RvQeidToqew0ESUpFYpGiagUEIUkuCOYROKBiPjHw0rmu2K5c5xN9bzb7LadpMRDCA6CffBYbaDwG5RqeFrLm86dqjfxYfJXEZy1uvvVP7SxeWKbLaT9krZ1G+Y3Poqfarz3hO6fsuVFeG17Nt2bwWRmYmcwlWVVsHX3wVH2a2w0MDXOiOPJWGN2iwtPymy3Y5QUEZpRk5Ek4ptgHA/Q/0UKvhhWaTo46EWIhZuljXMcSW2PC4I3QVc4bajWU3VDaxI3Xj7J8eVZPGRLG4+ootq1O4Z3cjNbMdbi4HlbduVfs7HfIHatIA53/X7JjaWN73M46ZjvnytrdVdQlrgZ0uOoBv1VEoKTotjJr019OqHgnUm3T2VZ9mhSpV3Fwu4WJE3bv5arIYPaENa0WEtniQD4iPMfdaFhD4cP2SQR00WJxlhdrRotZFRuauJpb8ptfobfh9uSTX2hTDCQQ6Rpu0+1j91h21SahdN4Ec26/Yn7p415EbwPIiP6JnyHdIRcdbZCxjGlz3CAZJ4CwmOQ1+qwPak5q0/wCEa9SPfRbAVCc0/v3+un0WM7Sf3x5T/qK2cFPu2yvP9hVsoZngAyJsdDCnMpCXsLAXAxJLjljgA4A+YKb2XLq9Ob39B+ic2nUirXEn5iBHIxddU56qzu/wx2O7DYJgdUL+8PegZcoYHicouZBs7qSrXGnxu97kOxtXPgcI7jQp/wCgJON+d3vcrHpCQ2y6wnyt6D0Tibw3yN6D0TqZFT2ElBBBoUkBhKlJQJQSKKQ5HKrdqbVbSbeZ6JZSUVbJjFyfhnu1+MDXQIkan8li6mILjMxG/kpHaLGOqvJNuSp6LwD4r8Bu6lcDk5P5JOtHXxR6RNPs1oIGp5zA8lC2/RFoHmmqe0co1v7sOX6qPj9ol4AjT1Pv7JHJdaQ6Tuwtm0xnANxv+ifrju32JIlI2a0T4jH5q2dQa4G4F5nySRi5LwlumLwmCpVogQdbWIJSe1mCdTw5DT4YM+Ekm28NuDzmEVOg6iZY6QrDa2J72gSGzluQZALd8lsEWXR49Ner0y5LT80cw2c+19Bu0kgRPJBwlsxcn7cFENUNqED5XSRcG/1g++SmU3EievpP3EonCnYydkGoHNi/vkrXYW28pyvPzAtjfIB+91BeCYJHhniOn5DyVdiGAOzNuR4jytr6J1COSNMG3H1G9w75kgyDlcP4Xf1KU7ESJGpzDzvH39Fl9mbTAMEw0sDCN9hYj+U/VSsBtA5STEtcYmY4gzzkCVhnxGnaLlmtUS3VLuA3kPb5C6ye0cSRWJHCL8xJH3IV2MYBmB0l2U6HKQCT9j7KzGIq5nOcd5Jjqt3GxuLdlOWSaJewGziGcpP/AGkT9womOrnvap4vd/qK0XYbAGpVzdGg7vEb25ABZnKTJF7AnqRePTyW34MXyehPhfie82XhT+61zP5HvaPsArPG/O7y9As18F6s7NDd7KtQfWHfiVpMa453e9yd6EhsucL8jegTqZwfyN6D0CeTorewJQSQjQAZKbfUA1SzoqLbeMDQRmg8Ek5dVY0I9mK2ltlgEAmeVljMfiy43Pn70SMbiJNzPVV9czfXof1XG5PJcvDqYsKihnEwbWKodpNyOkaKZiXu4dDYFMhweMrjPDr9FmxqnZdILC1/f5qRTfGvTzKrsPhnZsrQSeHRP1n5SJHX371Tygr8Isv8HgHPGbQWjmpbsKWgw7SY58T9Qk7Lxoc3fP2Frjhy+ql0HBzSZ8V7TPEj7EIUIUK27GMHi3NIsT9/f6rTUqLalJzQIka8I3Kp2VTzCSBfRXeCs13huNY/RbOLBoozM4n2gwvc13scSQSTMyWuJNweHX9VEp4oghp3b5seYP4q57fY7vK5AuOcG8xadPLisqyvbKQC2dN46HULbKKZTGRb1sT4QSZA3dN1vdlXOxwJMjodeW9KYQbNeR/Ff7j8k5TwpAMd0ePig8N8JYxUSZdmV3fZTbcZCcw+MN2m87ueg99E5V2eJkuaBwBzkfy2+6Om5tP5Ln94i/kNAn8orUJX6P4uqQCD8zgARwaNB1lQcpNhebDqdEb3ybrY/Drs0/E1e8LfAw2kau/ICUJDzkkjYdidi9zh6j/+XRqGf/ULHel/suPEloiBI33kW6r07/u4Nw76LNXMe2eLnNInluXm/IR3jXDK4biIII1Bnhonn4VYkpXZ1T4E1P8AhcS392s0j/Mz/wDIW1xYOd35rJfBbBOp4Wu5wIFSqMs2kNbBI+uq2OKaM7uql6FSplrhB4G9B6BPJjCfK3oPQJ1WIqewEoSgoe0cUKbCf0UN0rJSsi7Z2kKYjedBvKxOPxZcXbzxtb6qRj8TmJJvxuqbEQbH6AaDnbX3zXI5WZvR0cGNJEetUm+pTeGqS6Dp7mTuSMW6LAkceX01Kj4dwBBMCLaa/WVgUb9ZrLypstrhax5SQqDEYZ1N+kmVp9n4psXt53Vdt6m0uBaevkrXSViRfwWuxcr2ggAGIi0zxT21NiU3tHhAgzMef4Kl2ESCYMHT66a81psPiszSHCCB7vvsr8bUl+yudpmLxWGNIlvuOaLB4yHTNt/MWn3zT/aXGZjYREjyMfmq/C0y4gCSszX4Lfj01WzsXkcREtJEHgTdbbYdM5JOrr/osTsrZrhlDxYwR14romDpw0DoulwYy2zFypL4Mb20+HdPFl1XDkUq51BtTqHWXR8rje++bjeuN7b2BXwjsuIpOpncSJY7+F48LvIr02UmtRa9pa9rXtOrXNDgeoNiug4WZI5GjytSTcXXobaPw62fVv3HdnjSc6n9h4T9FUu+EeC3PxA/+Rv/ANFX0Zd/MqOIPKIGbC5NgI3nhxK7tQ+FOAaZcKz+TqsD/sDT91odjdmcJhb0MPTYdM0Zn/zul33UrGK834OR9kfhpXxBbUxINCjrBEVXjgGn5BzK7Ts3Z9OgxtOkwMa0QAOAUoIKxKimUmxNVpLSAYMGDEwYsYNivOW3dmHC1sRRrTWqyP7Vri0AuvmcHN8U2NjA4r0eVwDadRuNxG0sQ57m5GudTAgTkc1jATvkBLMmB0f4SbJqYfBlz6mZtYh7GRZgEtJneXWnd4Vo8V8xWY+Du1jWwPdO+bDvLJ4sfL2fTxDyWpxI8RUPQ8Nss8L8reg9E6SmsL8reg9Ep5gKxaKnsN5hY3tBtQuflaLCdd8b+EKy23trKC2nd3HhKx2Jrakm59b+7rDys6SpGzj4ndsbxFW8cPuQo0iN0+n6pDzoT099T6Hio9evmP2+mq485uTOgo0M13zJUSCd8D1HspdR0gwmq2n038N6aKBjrKhJtoOBsDb7qQyrOuiZwGGc+A2wv/VWFfZL2ARJjeJRKN6Ac2MQ4vnWJHlI/FX2w6wcyNSJ679PJZbBVu7fHs7yOhIH1VjsivlqwLCY/JPjfWSEmvCDtHD5q+Q6Zj1uTZWuzGNZWysExv3e9yd2wwZxUGoBtzPv8U5sSjBqOiYgTGp387JnGslEX9Nlg7aEVQ0GYGY8o1/FXPZnbhrudTe0hzRLT+y5swYJ3gxNt/AScvh3T3r2gTEaiIv5abzpyXN+0Ad3hdRls6hjzEiBI0ImNIsQep6PGkYuQj0gjAXllu0sa3StiWgcKlUD6ylU+0+NabYrEf8AWefUrZ2MlHqOUMy857K7W7Qc9rBjnszGz6tSGCATDrHWPqQtFhPiXtDu/C2jU7oDvKjwGl2Y2hoe0WFjlB4wEd0T1Z2olEuQV/jM6YbhGkcXViJO+AG2v1Vhsz4xUHWr0KlL/ExwqNnpAcp7IjqzqCCodkdr8FiB/ZYhhP7riabh5PAKvGulTaCmB7ZBGkgieq827X2a7CV61CqCXCxc3RwP7R6gyeEr0XisbTp/O9jTEgOeATHKV512ptZ2IrV6tZ4DyPDlZmBuMrCQ4ZIF5gpJlmNtHVPhBsjucM+rurOBb/DTzNk9TP8AKVrMRGYrn/wh7QO7qrRruAZSyOpGNGuLs45NnKZ5rdNxAqeOn4mnRwgg7rKHolbZb4Yw0X3D0VPt7agY0jU9YU2pigykCb208gsJtfGF7yftfysFRyc3SNLZbhx9nZHq1sxkmfx/GFCdWvxv9/foiq1ItbmfwCZFxJ00H19Vx8k7Ogo0DEVIH1n8lWVau4fkP1t6pWMqTr78lGom/M/X7+/RGOKqxiawQJcbDRQqjy90bpgBOY6tMNGmnUqZsDAZ3Sd346eiaMfkiw2O7rrv/PmrzZG2c4yv0vF7zzvZQdsbLi4VA0mmT7toiNxf7CSTRr9r7IGXOwWmxA+x4fqqXD1C19+hKtOz+1g6KTtDa/HUa23JO1cBD8wuDvBmOMjUfceWj5IprsiuL9pknHPHdgPfldruBjTWeI+gCh1dtAU+7ogX3gzrfXefd0xtVuZrC9zWAC8tzkxawvx5nkRoeBr0aV25qjosS3KBYiw3e9E8n4mRFfkuNh0Syi5z/wBriYMHfO4rmu38ZlxTgSMpIuCDP+I5bcjC6iypUdQMjUSRy3W4e+RzeC+HzcTULspY0mZzO+0m/mt/GhUDFnl6ZRmIgiCZJAABueQA1XSuyPY+lXw7jjsN4nEZC8ZagZFz4btkxrey0fZ7shhsIJpUwXxBqPl7z0J0HILQtYtaiZ3IwVb4T4PNNN9anfQOa4cN7ZH1TWL+FNEvDqVao2wDg4NdJHDLljTS66LlQyo6oOzRxTbXwjxDXE4d7KrSTAccjo87KqHwx2h/ym+VVnDqu/kIKOiJ/kZwM/DXaDRPcz0qMJ+gMx0QrbB2pgmOfFalTYC5z21AQAP4XGNAu+Lmvxs2xkw9LCtMOrOzv/8AaZp0lxb1ylQ4pDKdmJofEDU1KEuLWtNTvJqODQQJcRpc2EC5Wew1D/aKji2Q3UuIAIk2ENtKpyFt+zOzSKbWgS95BgXJLrABKCuwsJghTGUTJ1M6xJBjRdW7Lf8AhaWmh/1FYGvgu7c4VJa9pIIgWIMa79x8wt/2YAOFpHkf9RQx4jm3sXFNrQd3n/TRZJ77nSeunvRaLtBUhrY4C/GB6LK4h9rWOn6+tty5nKf1G3CvBiu69uvmk1YjhA9+aNpn1nlx9VFxT9QFz9s0Ih4mSnaGHsXe4/omwyenX7q3ogNEZd2p+3vmrJSpUTRRvbGu7ctP2bygkW3eoVBiGlxNoCfw2IyOzDQbuMdE6loWUbNXtjDktkXAuVj8RSk7o4FaHCbca8eKwmOPLT3qFV7Row62+YPvVGSr7IWGqZX0mQ4RIPXgtHi3d4GOsCQJPGIv74BU1Btgd9vPmrnZniaWnVpBE8d/ofojG7fUJ/kZrYFrwBUfAGvTlwPNWmD2VhqYnNMC4zDQCSYgJ4YJr9ZBN51jopNPYNIQSCepN+t1qeN+JFPdDuy8T3t2AAcDbcIV3Txb2xLGkf4XBV7aW5kA8N0brIm4d41C6OBVEx5tl3T2gDq0j7qQzFA8foqmiOSltCvKCyZXbxTjXhVqVKgCwlAqvz80YrHigKJpXmv4i7b/ANrx9ao0yxpFKn/BTkT5uzO81134j9p3YXCubTk16wLGBoktabPqQNwBtzPJefaoI1BHkR6pZMaPjJWycP3lVoOmp6D9bLuXw62SIdiHDQljJ6DM4W/yjq5ch7PUw0Fx1du5bvuu+bEqNpUKbAZLWiYH7Zu77kpY+jSdIofiJsp2UV6TS59mOa25d+64DfFweUcFP7J2wlEOBaQ0y13hI8R1BuFYYgl5k+Q/RKotsPe9TJBjZlttVHOeATpprA5+SoMU8SeHryVzteoQ53nEclR95JtxgLi8j2R0sfiEuMaiPyj8j7lVlapJ+v3VljGQDebfboqmn4jHPVZ0i5FnsyjJmAQL8venmrssDh1vPAciomHotDRO76Ex7H1UarXfMjy+lj6pvFsh29Fk3ZzALxrx/BIxGx2nQxI+hVc3OdDeI1Nt9z+Km4WgQCM3nfQ2H4pk4v4I9K12zHA2uLjja/DzTjHXh8kHcY3WtNgR+BUzGh7PFmtPlN7J7um1WmPmZfTWT7+oQ4gpEGpgi3QzfoCDFuRuE5XqCmAREb734T1EKVSmBOokHTQTBNuFvJLpYIF0RIn19laMWD5KcmQc2PjDVaC18lp+UakX+i1VF9hNuSh4HBMa2GMa0nVwFz1TmLwVQgZYtp7K2uDUTOppsld3ex9hWFIyLj6qqwmGrGC+RHS/3VrTpOIjQ7zKMfb8EZHGh5lAJRoqSwQECtiMjZDcxAtUqERagCGVB2ztIYahVrOEimwujiQLDzMDzVy6mqjtHsUYrD1KBcWd4AMzQCRDg7Q66IJR5+xXanFVKjnvqkknexhgbgJaYAtASztN1VsVHF197WncZi3P7LZ4z4QVRJpYhjuAexzL83Nzein7E+F+UtOJeIAH9nTcYJGuZ5AMTNgPNVdWy1NIyPZTZbsRiWMAJAOZ+sNa2T4uAMEXXbaNAMEb01gNlsosDKTG02DQNAAn8+qld0U8Y0VzlY29ECnO7PBIARIIGE2y+ajhuBI+5VXVxGVth0+mpQQXCyfcdaGiFXqO3mbegCVs2lcnh6SiQVY/wXL25W6DWPX8lGFXN157vIalBBRLZCJNMWHAyY/h0HO/HiotfFyCL3uZOoF49PoggmAD8QHCDMnnvLh9lL2Sw5pnWx1uCAUSCaKtkPRfYfDAG+qmYHCBBBdXCjBlZc0KQCdBQQWpFAtLaUEFJDHQ5KD0aCkUUjRIIIAhCJBAAIRZUEEADKiyBGggkTkUCtT8RujQVch4n//Z"/>
          <p:cNvSpPr>
            <a:spLocks noChangeAspect="1" noChangeArrowheads="1"/>
          </p:cNvSpPr>
          <p:nvPr/>
        </p:nvSpPr>
        <p:spPr bwMode="auto">
          <a:xfrm>
            <a:off x="155575" y="-1646238"/>
            <a:ext cx="3267075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20859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encrypted-tbn0.gstatic.com/images?q=tbn:ANd9GcTjorUWCD24p49A0TkVR7AQQgi8i9gCdKY2pj-1Ql7l77txso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08597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58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(Financial) </a:t>
            </a:r>
            <a:r>
              <a:rPr lang="en-GB" dirty="0" smtClean="0"/>
              <a:t>knowledge</a:t>
            </a:r>
            <a:endParaRPr lang="en-GB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407485" y="2034902"/>
            <a:ext cx="5981804" cy="482309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651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people often badly informed </a:t>
            </a:r>
            <a:r>
              <a:rPr lang="en-GB" dirty="0"/>
              <a:t>about their </a:t>
            </a:r>
            <a:r>
              <a:rPr lang="en-GB" dirty="0" smtClean="0"/>
              <a:t>credit plans </a:t>
            </a:r>
            <a:r>
              <a:rPr lang="en-GB" sz="1600" dirty="0" smtClean="0"/>
              <a:t>(</a:t>
            </a:r>
            <a:r>
              <a:rPr lang="en-GB" sz="1600" dirty="0"/>
              <a:t>Emmons, 2004</a:t>
            </a:r>
            <a:r>
              <a:rPr lang="en-GB" sz="1600" dirty="0" smtClean="0"/>
              <a:t>)</a:t>
            </a:r>
            <a:endParaRPr lang="en-GB" sz="1600" dirty="0"/>
          </a:p>
          <a:p>
            <a:endParaRPr lang="en-GB" sz="1600" dirty="0"/>
          </a:p>
          <a:p>
            <a:r>
              <a:rPr lang="en-GB" dirty="0"/>
              <a:t>Most people know:</a:t>
            </a:r>
          </a:p>
          <a:p>
            <a:pPr lvl="2"/>
            <a:r>
              <a:rPr lang="en-GB" dirty="0"/>
              <a:t>how much their monthly </a:t>
            </a:r>
            <a:r>
              <a:rPr lang="en-GB" dirty="0" err="1"/>
              <a:t>installment</a:t>
            </a:r>
            <a:r>
              <a:rPr lang="en-GB" dirty="0"/>
              <a:t> is</a:t>
            </a:r>
          </a:p>
          <a:p>
            <a:pPr lvl="2"/>
            <a:r>
              <a:rPr lang="en-GB" dirty="0"/>
              <a:t>how large a part of their income that is </a:t>
            </a:r>
            <a:r>
              <a:rPr lang="en-GB" sz="1400" dirty="0"/>
              <a:t>(</a:t>
            </a:r>
            <a:r>
              <a:rPr lang="en-GB" sz="1400" dirty="0" err="1"/>
              <a:t>Katona</a:t>
            </a:r>
            <a:r>
              <a:rPr lang="en-GB" sz="1400" dirty="0"/>
              <a:t>, 1975)</a:t>
            </a:r>
          </a:p>
          <a:p>
            <a:pPr lvl="1"/>
            <a:endParaRPr lang="en-GB" sz="1600" dirty="0" smtClean="0"/>
          </a:p>
          <a:p>
            <a:r>
              <a:rPr lang="en-GB" dirty="0" smtClean="0"/>
              <a:t>Financial knowledge in general: </a:t>
            </a:r>
            <a:br>
              <a:rPr lang="en-GB" dirty="0" smtClean="0"/>
            </a:br>
            <a:r>
              <a:rPr lang="en-GB" dirty="0" smtClean="0"/>
              <a:t>those who owe more, know more</a:t>
            </a:r>
          </a:p>
          <a:p>
            <a:r>
              <a:rPr lang="en-GB" dirty="0" smtClean="0"/>
              <a:t>Knowledge in terms of financial literacy can help </a:t>
            </a:r>
            <a:r>
              <a:rPr lang="en-GB" sz="1400" dirty="0" smtClean="0"/>
              <a:t>(</a:t>
            </a:r>
            <a:r>
              <a:rPr lang="da-DK" sz="1400" dirty="0" smtClean="0"/>
              <a:t>Bolton </a:t>
            </a:r>
            <a:r>
              <a:rPr lang="da-DK" sz="1400" dirty="0"/>
              <a:t>et </a:t>
            </a:r>
            <a:r>
              <a:rPr lang="da-DK" sz="1400" dirty="0" smtClean="0"/>
              <a:t>al., 2011</a:t>
            </a:r>
            <a:r>
              <a:rPr lang="da-DK" sz="1400" dirty="0"/>
              <a:t>)</a:t>
            </a:r>
            <a:endParaRPr lang="en-GB" sz="1400" dirty="0" smtClean="0"/>
          </a:p>
          <a:p>
            <a:pPr marL="0" indent="0">
              <a:buFont typeface="Wingdings" pitchFamily="2" charset="2"/>
              <a:buNone/>
            </a:pPr>
            <a:endParaRPr lang="en-GB" sz="2400" dirty="0" smtClean="0"/>
          </a:p>
          <a:p>
            <a:pPr marL="0" indent="0">
              <a:buFont typeface="Wingdings" pitchFamily="2" charset="2"/>
              <a:buNone/>
            </a:pPr>
            <a:endParaRPr lang="en-GB" sz="2400" dirty="0"/>
          </a:p>
        </p:txBody>
      </p:sp>
      <p:pic>
        <p:nvPicPr>
          <p:cNvPr id="34818" name="Picture 2" descr="https://encrypted-tbn1.gstatic.com/images?q=tbn:ANd9GcQexfdmVgGgZWFfxkUJWjeeIv1pBbNt9LngbrUj4MumgQj29K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1" y="2442402"/>
            <a:ext cx="1538778" cy="172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3985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467544" y="3933056"/>
            <a:ext cx="9289032" cy="828000"/>
          </a:xfrm>
        </p:spPr>
        <p:txBody>
          <a:bodyPr/>
          <a:lstStyle/>
          <a:p>
            <a:r>
              <a:rPr lang="de-DE" dirty="0" err="1" smtClean="0"/>
              <a:t>Credit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r>
              <a:rPr lang="de-DE" dirty="0" smtClean="0"/>
              <a:t> a </a:t>
            </a:r>
            <a:r>
              <a:rPr lang="de-DE" dirty="0" err="1" smtClean="0"/>
              <a:t>rich</a:t>
            </a:r>
            <a:r>
              <a:rPr lang="de-DE" dirty="0" smtClean="0"/>
              <a:t> </a:t>
            </a:r>
            <a:r>
              <a:rPr lang="de-DE" dirty="0" err="1" smtClean="0"/>
              <a:t>field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inquiry</a:t>
            </a:r>
            <a:endParaRPr lang="de-DE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8210141" cy="828000"/>
          </a:xfrm>
        </p:spPr>
        <p:txBody>
          <a:bodyPr/>
          <a:lstStyle/>
          <a:p>
            <a:r>
              <a:rPr lang="de-DE" dirty="0" err="1"/>
              <a:t>Challenges</a:t>
            </a:r>
            <a:r>
              <a:rPr lang="de-DE" dirty="0"/>
              <a:t> and </a:t>
            </a:r>
            <a:r>
              <a:rPr lang="de-DE" dirty="0" err="1"/>
              <a:t>limitations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6342063"/>
            <a:ext cx="892175" cy="365125"/>
          </a:xfrm>
        </p:spPr>
        <p:txBody>
          <a:bodyPr/>
          <a:lstStyle/>
          <a:p>
            <a:r>
              <a:rPr lang="de-AT" smtClean="0"/>
              <a:t>Seite </a:t>
            </a:r>
            <a:fld id="{680737D9-CC42-4855-ABAC-B759A1A9D624}" type="slidenum">
              <a:rPr lang="de-AT" smtClean="0"/>
              <a:pPr/>
              <a:t>36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136845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Current</a:t>
            </a:r>
            <a:r>
              <a:rPr lang="de-DE" dirty="0" smtClean="0"/>
              <a:t> 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challenges</a:t>
            </a:r>
            <a:r>
              <a:rPr lang="de-DE" dirty="0" smtClean="0"/>
              <a:t> </a:t>
            </a:r>
            <a:r>
              <a:rPr lang="de-DE" b="0" dirty="0" err="1" smtClean="0"/>
              <a:t>across</a:t>
            </a:r>
            <a:r>
              <a:rPr lang="de-DE" b="0" dirty="0" smtClean="0"/>
              <a:t> </a:t>
            </a:r>
            <a:r>
              <a:rPr lang="de-DE" b="0" dirty="0" err="1" smtClean="0"/>
              <a:t>perspectives</a:t>
            </a:r>
            <a:endParaRPr lang="de-DE" b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7485" y="1412776"/>
            <a:ext cx="7421963" cy="4391026"/>
          </a:xfrm>
        </p:spPr>
        <p:txBody>
          <a:bodyPr>
            <a:noAutofit/>
          </a:bodyPr>
          <a:lstStyle/>
          <a:p>
            <a:endParaRPr lang="de-DE" sz="2400" dirty="0"/>
          </a:p>
          <a:p>
            <a:pPr lvl="1"/>
            <a:r>
              <a:rPr lang="en-GB" sz="2400" b="1" dirty="0" smtClean="0"/>
              <a:t>geographic </a:t>
            </a:r>
            <a:r>
              <a:rPr lang="en-GB" sz="2400" b="1" dirty="0"/>
              <a:t>gap</a:t>
            </a:r>
          </a:p>
          <a:p>
            <a:pPr lvl="2"/>
            <a:r>
              <a:rPr lang="en-GB" sz="2000" dirty="0" smtClean="0"/>
              <a:t>Cultural differences?</a:t>
            </a:r>
            <a:endParaRPr lang="en-GB" sz="2000" dirty="0"/>
          </a:p>
          <a:p>
            <a:pPr marL="519113" lvl="2" indent="0">
              <a:buNone/>
            </a:pPr>
            <a:endParaRPr lang="en-GB" sz="2000" b="1" dirty="0" smtClean="0"/>
          </a:p>
          <a:p>
            <a:pPr lvl="1"/>
            <a:r>
              <a:rPr lang="en-GB" sz="2400" b="1" dirty="0" smtClean="0"/>
              <a:t>pre – past crisis gap</a:t>
            </a:r>
          </a:p>
          <a:p>
            <a:pPr lvl="2"/>
            <a:r>
              <a:rPr lang="en-GB" sz="2000" dirty="0" smtClean="0"/>
              <a:t>Can research </a:t>
            </a:r>
            <a:r>
              <a:rPr lang="en-GB" sz="2000" dirty="0"/>
              <a:t>done before the financial crisis </a:t>
            </a:r>
            <a:r>
              <a:rPr lang="en-GB" sz="2000" dirty="0" smtClean="0"/>
              <a:t>be </a:t>
            </a:r>
            <a:r>
              <a:rPr lang="en-GB" sz="2000" dirty="0"/>
              <a:t>compared with “past crisis” </a:t>
            </a:r>
            <a:r>
              <a:rPr lang="en-GB" sz="2000" dirty="0" smtClean="0"/>
              <a:t>research?</a:t>
            </a:r>
          </a:p>
          <a:p>
            <a:pPr lvl="2"/>
            <a:endParaRPr lang="en-GB" sz="2000" dirty="0"/>
          </a:p>
          <a:p>
            <a:pPr lvl="1"/>
            <a:r>
              <a:rPr lang="en-GB" sz="2400" b="1" dirty="0"/>
              <a:t>measurement</a:t>
            </a:r>
          </a:p>
          <a:p>
            <a:pPr lvl="2"/>
            <a:r>
              <a:rPr lang="en-GB" sz="2000" dirty="0"/>
              <a:t>What is consumer credit?</a:t>
            </a:r>
          </a:p>
          <a:p>
            <a:pPr lvl="2"/>
            <a:endParaRPr lang="en-GB" sz="2000" dirty="0"/>
          </a:p>
          <a:p>
            <a:pPr lvl="1"/>
            <a:r>
              <a:rPr lang="en-GB" sz="2800" b="1" dirty="0">
                <a:solidFill>
                  <a:srgbClr val="C00000"/>
                </a:solidFill>
              </a:rPr>
              <a:t>Different types of credit – </a:t>
            </a:r>
            <a:r>
              <a:rPr lang="en-GB" sz="2800" b="1" dirty="0" smtClean="0">
                <a:solidFill>
                  <a:srgbClr val="C00000"/>
                </a:solidFill>
              </a:rPr>
              <a:t/>
            </a:r>
            <a:br>
              <a:rPr lang="en-GB" sz="2800" b="1" dirty="0" smtClean="0">
                <a:solidFill>
                  <a:srgbClr val="C00000"/>
                </a:solidFill>
              </a:rPr>
            </a:br>
            <a:r>
              <a:rPr lang="en-GB" sz="2800" b="1" dirty="0" smtClean="0">
                <a:solidFill>
                  <a:srgbClr val="C00000"/>
                </a:solidFill>
              </a:rPr>
              <a:t>same </a:t>
            </a:r>
            <a:r>
              <a:rPr lang="en-GB" sz="2800" b="1" dirty="0">
                <a:solidFill>
                  <a:srgbClr val="C00000"/>
                </a:solidFill>
              </a:rPr>
              <a:t>theories?</a:t>
            </a:r>
            <a:endParaRPr lang="de-DE" sz="2800" b="1" dirty="0">
              <a:solidFill>
                <a:srgbClr val="C00000"/>
              </a:solidFill>
            </a:endParaRPr>
          </a:p>
          <a:p>
            <a:pPr lvl="2"/>
            <a:endParaRPr lang="en-GB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2896"/>
            <a:ext cx="172819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://www.channelbiz.es/wp-content/uploads/2012/12/ima-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87" y="4217723"/>
            <a:ext cx="1274529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896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 </a:t>
            </a:r>
            <a:r>
              <a:rPr lang="de-DE" dirty="0" err="1" smtClean="0"/>
              <a:t>merrits</a:t>
            </a:r>
            <a:r>
              <a:rPr lang="de-DE" dirty="0" smtClean="0"/>
              <a:t> of a  </a:t>
            </a:r>
            <a:r>
              <a:rPr lang="de-DE" dirty="0" err="1" smtClean="0"/>
              <a:t>cognitive</a:t>
            </a:r>
            <a:r>
              <a:rPr lang="de-DE" dirty="0" smtClean="0"/>
              <a:t> </a:t>
            </a:r>
            <a:r>
              <a:rPr lang="de-DE" dirty="0" err="1" smtClean="0"/>
              <a:t>perspective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7544" y="2277373"/>
            <a:ext cx="7349955" cy="5011738"/>
          </a:xfrm>
        </p:spPr>
        <p:txBody>
          <a:bodyPr>
            <a:noAutofit/>
          </a:bodyPr>
          <a:lstStyle/>
          <a:p>
            <a:r>
              <a:rPr lang="de-DE" sz="2400" dirty="0" smtClean="0"/>
              <a:t>The </a:t>
            </a:r>
            <a:r>
              <a:rPr lang="de-DE" sz="2400" dirty="0" err="1" smtClean="0"/>
              <a:t>smallest</a:t>
            </a:r>
            <a:r>
              <a:rPr lang="de-DE" sz="2400" dirty="0" smtClean="0"/>
              <a:t> </a:t>
            </a:r>
            <a:r>
              <a:rPr lang="de-DE" sz="2400" dirty="0" err="1" smtClean="0"/>
              <a:t>common</a:t>
            </a:r>
            <a:r>
              <a:rPr lang="de-DE" sz="2400" dirty="0" smtClean="0"/>
              <a:t> </a:t>
            </a:r>
            <a:r>
              <a:rPr lang="de-DE" sz="2400" dirty="0" err="1" smtClean="0"/>
              <a:t>denominator</a:t>
            </a:r>
            <a:endParaRPr lang="de-DE" sz="2400" dirty="0" smtClean="0"/>
          </a:p>
          <a:p>
            <a:endParaRPr lang="de-DE" sz="2400" dirty="0" smtClean="0"/>
          </a:p>
          <a:p>
            <a:r>
              <a:rPr lang="de-DE" sz="2400" dirty="0" err="1" smtClean="0"/>
              <a:t>Equally</a:t>
            </a:r>
            <a:r>
              <a:rPr lang="de-DE" sz="2400" dirty="0" smtClean="0"/>
              <a:t> </a:t>
            </a:r>
            <a:r>
              <a:rPr lang="de-DE" sz="2400" dirty="0" err="1" smtClean="0"/>
              <a:t>important</a:t>
            </a:r>
            <a:r>
              <a:rPr lang="de-DE" sz="2400" dirty="0" smtClean="0"/>
              <a:t> </a:t>
            </a:r>
            <a:r>
              <a:rPr lang="de-DE" sz="2400" dirty="0" err="1" smtClean="0"/>
              <a:t>across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phases</a:t>
            </a:r>
            <a:endParaRPr lang="de-DE" sz="2400" dirty="0" smtClean="0"/>
          </a:p>
          <a:p>
            <a:endParaRPr lang="de-DE" sz="2400" dirty="0"/>
          </a:p>
          <a:p>
            <a:r>
              <a:rPr lang="de-DE" sz="2400" dirty="0" smtClean="0"/>
              <a:t>Can deal </a:t>
            </a:r>
            <a:r>
              <a:rPr lang="de-DE" sz="2400" dirty="0" err="1" smtClean="0"/>
              <a:t>with</a:t>
            </a:r>
            <a:r>
              <a:rPr lang="de-DE" sz="2400" dirty="0" smtClean="0"/>
              <a:t> different </a:t>
            </a:r>
            <a:r>
              <a:rPr lang="de-DE" sz="2400" dirty="0" err="1" smtClean="0"/>
              <a:t>decisions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and </a:t>
            </a:r>
            <a:r>
              <a:rPr lang="de-DE" sz="2400" dirty="0" err="1" smtClean="0"/>
              <a:t>decision</a:t>
            </a:r>
            <a:r>
              <a:rPr lang="de-DE" sz="2400" dirty="0" smtClean="0"/>
              <a:t> </a:t>
            </a:r>
            <a:r>
              <a:rPr lang="de-DE" sz="2400" dirty="0" err="1" smtClean="0"/>
              <a:t>components</a:t>
            </a:r>
            <a:endParaRPr lang="de-DE" sz="2400" dirty="0" smtClean="0"/>
          </a:p>
          <a:p>
            <a:endParaRPr lang="de-DE" sz="2400" dirty="0"/>
          </a:p>
        </p:txBody>
      </p:sp>
      <p:sp>
        <p:nvSpPr>
          <p:cNvPr id="7" name="Freihandform 6"/>
          <p:cNvSpPr/>
          <p:nvPr/>
        </p:nvSpPr>
        <p:spPr>
          <a:xfrm>
            <a:off x="5831024" y="2295216"/>
            <a:ext cx="1628138" cy="2877815"/>
          </a:xfrm>
          <a:custGeom>
            <a:avLst/>
            <a:gdLst>
              <a:gd name="connsiteX0" fmla="*/ 440266 w 3759200"/>
              <a:gd name="connsiteY0" fmla="*/ 3471334 h 5113867"/>
              <a:gd name="connsiteX1" fmla="*/ 1134533 w 3759200"/>
              <a:gd name="connsiteY1" fmla="*/ 4470400 h 5113867"/>
              <a:gd name="connsiteX2" fmla="*/ 2302933 w 3759200"/>
              <a:gd name="connsiteY2" fmla="*/ 4436534 h 5113867"/>
              <a:gd name="connsiteX3" fmla="*/ 2286000 w 3759200"/>
              <a:gd name="connsiteY3" fmla="*/ 2421467 h 5113867"/>
              <a:gd name="connsiteX4" fmla="*/ 1845733 w 3759200"/>
              <a:gd name="connsiteY4" fmla="*/ 1930400 h 5113867"/>
              <a:gd name="connsiteX5" fmla="*/ 1744133 w 3759200"/>
              <a:gd name="connsiteY5" fmla="*/ 220134 h 5113867"/>
              <a:gd name="connsiteX6" fmla="*/ 3318933 w 3759200"/>
              <a:gd name="connsiteY6" fmla="*/ 0 h 5113867"/>
              <a:gd name="connsiteX7" fmla="*/ 3691466 w 3759200"/>
              <a:gd name="connsiteY7" fmla="*/ 2878667 h 5113867"/>
              <a:gd name="connsiteX8" fmla="*/ 3759200 w 3759200"/>
              <a:gd name="connsiteY8" fmla="*/ 4978400 h 5113867"/>
              <a:gd name="connsiteX9" fmla="*/ 0 w 3759200"/>
              <a:gd name="connsiteY9" fmla="*/ 5113867 h 5113867"/>
              <a:gd name="connsiteX10" fmla="*/ 355600 w 3759200"/>
              <a:gd name="connsiteY10" fmla="*/ 3488267 h 5113867"/>
              <a:gd name="connsiteX11" fmla="*/ 440266 w 3759200"/>
              <a:gd name="connsiteY11" fmla="*/ 3471334 h 511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9200" h="5113867">
                <a:moveTo>
                  <a:pt x="440266" y="3471334"/>
                </a:moveTo>
                <a:lnTo>
                  <a:pt x="1134533" y="4470400"/>
                </a:lnTo>
                <a:lnTo>
                  <a:pt x="2302933" y="4436534"/>
                </a:lnTo>
                <a:lnTo>
                  <a:pt x="2286000" y="2421467"/>
                </a:lnTo>
                <a:lnTo>
                  <a:pt x="1845733" y="1930400"/>
                </a:lnTo>
                <a:lnTo>
                  <a:pt x="1744133" y="220134"/>
                </a:lnTo>
                <a:lnTo>
                  <a:pt x="3318933" y="0"/>
                </a:lnTo>
                <a:lnTo>
                  <a:pt x="3691466" y="2878667"/>
                </a:lnTo>
                <a:lnTo>
                  <a:pt x="3759200" y="4978400"/>
                </a:lnTo>
                <a:lnTo>
                  <a:pt x="0" y="5113867"/>
                </a:lnTo>
                <a:lnTo>
                  <a:pt x="355600" y="3488267"/>
                </a:lnTo>
                <a:lnTo>
                  <a:pt x="440266" y="3471334"/>
                </a:lnTo>
                <a:close/>
              </a:path>
            </a:pathLst>
          </a:custGeom>
          <a:solidFill>
            <a:srgbClr val="E1FFE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" name="Freihandform 8"/>
          <p:cNvSpPr/>
          <p:nvPr/>
        </p:nvSpPr>
        <p:spPr>
          <a:xfrm>
            <a:off x="6313055" y="3424752"/>
            <a:ext cx="2414205" cy="2034049"/>
          </a:xfrm>
          <a:custGeom>
            <a:avLst/>
            <a:gdLst>
              <a:gd name="connsiteX0" fmla="*/ 0 w 5266266"/>
              <a:gd name="connsiteY0" fmla="*/ 1100666 h 3843866"/>
              <a:gd name="connsiteX1" fmla="*/ 33866 w 5266266"/>
              <a:gd name="connsiteY1" fmla="*/ 2387600 h 3843866"/>
              <a:gd name="connsiteX2" fmla="*/ 1100666 w 5266266"/>
              <a:gd name="connsiteY2" fmla="*/ 2472266 h 3843866"/>
              <a:gd name="connsiteX3" fmla="*/ 1185333 w 5266266"/>
              <a:gd name="connsiteY3" fmla="*/ 3589866 h 3843866"/>
              <a:gd name="connsiteX4" fmla="*/ 3860800 w 5266266"/>
              <a:gd name="connsiteY4" fmla="*/ 3843866 h 3843866"/>
              <a:gd name="connsiteX5" fmla="*/ 5266266 w 5266266"/>
              <a:gd name="connsiteY5" fmla="*/ 3352800 h 3843866"/>
              <a:gd name="connsiteX6" fmla="*/ 5215466 w 5266266"/>
              <a:gd name="connsiteY6" fmla="*/ 762000 h 3843866"/>
              <a:gd name="connsiteX7" fmla="*/ 3251200 w 5266266"/>
              <a:gd name="connsiteY7" fmla="*/ 0 h 3843866"/>
              <a:gd name="connsiteX8" fmla="*/ 2269066 w 5266266"/>
              <a:gd name="connsiteY8" fmla="*/ 914400 h 3843866"/>
              <a:gd name="connsiteX9" fmla="*/ 0 w 5266266"/>
              <a:gd name="connsiteY9" fmla="*/ 1185333 h 3843866"/>
              <a:gd name="connsiteX10" fmla="*/ 16933 w 5266266"/>
              <a:gd name="connsiteY10" fmla="*/ 1185333 h 384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66266" h="3843866">
                <a:moveTo>
                  <a:pt x="0" y="1100666"/>
                </a:moveTo>
                <a:lnTo>
                  <a:pt x="33866" y="2387600"/>
                </a:lnTo>
                <a:lnTo>
                  <a:pt x="1100666" y="2472266"/>
                </a:lnTo>
                <a:lnTo>
                  <a:pt x="1185333" y="3589866"/>
                </a:lnTo>
                <a:lnTo>
                  <a:pt x="3860800" y="3843866"/>
                </a:lnTo>
                <a:lnTo>
                  <a:pt x="5266266" y="3352800"/>
                </a:lnTo>
                <a:lnTo>
                  <a:pt x="5215466" y="762000"/>
                </a:lnTo>
                <a:lnTo>
                  <a:pt x="3251200" y="0"/>
                </a:lnTo>
                <a:lnTo>
                  <a:pt x="2269066" y="914400"/>
                </a:lnTo>
                <a:lnTo>
                  <a:pt x="0" y="1185333"/>
                </a:lnTo>
                <a:lnTo>
                  <a:pt x="16933" y="1185333"/>
                </a:lnTo>
              </a:path>
            </a:pathLst>
          </a:cu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6444208" y="3370057"/>
            <a:ext cx="1043000" cy="1802974"/>
          </a:xfrm>
          <a:prstGeom prst="ellipse">
            <a:avLst/>
          </a:prstGeom>
          <a:solidFill>
            <a:schemeClr val="bg2">
              <a:lumMod val="75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92" y="3653628"/>
            <a:ext cx="729327" cy="6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6752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type="body" idx="1"/>
          </p:nvPr>
        </p:nvSpPr>
        <p:spPr>
          <a:xfrm>
            <a:off x="1195016" y="5305198"/>
            <a:ext cx="6948689" cy="1000132"/>
          </a:xfrm>
        </p:spPr>
        <p:txBody>
          <a:bodyPr/>
          <a:lstStyle/>
          <a:p>
            <a:pPr marL="812800" indent="-812800">
              <a:buNone/>
            </a:pPr>
            <a:r>
              <a:rPr lang="de-DE" sz="2400" dirty="0" smtClean="0"/>
              <a:t>…..</a:t>
            </a:r>
            <a:r>
              <a:rPr lang="de-DE" sz="2400" dirty="0" err="1" smtClean="0"/>
              <a:t>some</a:t>
            </a:r>
            <a:r>
              <a:rPr lang="de-DE" sz="2400" dirty="0" smtClean="0"/>
              <a:t> </a:t>
            </a:r>
            <a:r>
              <a:rPr lang="de-DE" sz="2400" dirty="0" err="1" smtClean="0"/>
              <a:t>specific</a:t>
            </a:r>
            <a:r>
              <a:rPr lang="de-DE" sz="2400" dirty="0" smtClean="0"/>
              <a:t> </a:t>
            </a:r>
            <a:r>
              <a:rPr lang="de-DE" sz="2400" dirty="0" err="1" smtClean="0"/>
              <a:t>challenges</a:t>
            </a:r>
            <a:r>
              <a:rPr lang="de-DE" sz="2400" dirty="0" smtClean="0"/>
              <a:t>/ </a:t>
            </a:r>
            <a:r>
              <a:rPr lang="de-DE" sz="2400" dirty="0" err="1" smtClean="0"/>
              <a:t>opportunities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6342063"/>
            <a:ext cx="892175" cy="365125"/>
          </a:xfrm>
        </p:spPr>
        <p:txBody>
          <a:bodyPr/>
          <a:lstStyle/>
          <a:p>
            <a:r>
              <a:rPr lang="de-AT" smtClean="0"/>
              <a:t>Seite </a:t>
            </a:r>
            <a:fld id="{680737D9-CC42-4855-ABAC-B759A1A9D624}" type="slidenum">
              <a:rPr lang="de-AT" smtClean="0"/>
              <a:pPr/>
              <a:t>39</a:t>
            </a:fld>
            <a:endParaRPr lang="de-AT" dirty="0"/>
          </a:p>
        </p:txBody>
      </p:sp>
      <p:sp>
        <p:nvSpPr>
          <p:cNvPr id="9" name="Abgerundetes Rechteck 8"/>
          <p:cNvSpPr/>
          <p:nvPr/>
        </p:nvSpPr>
        <p:spPr>
          <a:xfrm>
            <a:off x="814760" y="2204864"/>
            <a:ext cx="7560840" cy="194421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solidFill>
                  <a:srgbClr val="FFFF00"/>
                </a:solidFill>
              </a:rPr>
              <a:t>The </a:t>
            </a:r>
            <a:r>
              <a:rPr lang="de-DE" sz="3200" b="1" dirty="0" err="1" smtClean="0">
                <a:solidFill>
                  <a:srgbClr val="FFFF00"/>
                </a:solidFill>
              </a:rPr>
              <a:t>main</a:t>
            </a:r>
            <a:r>
              <a:rPr lang="de-DE" sz="3200" b="1" dirty="0" smtClean="0">
                <a:solidFill>
                  <a:srgbClr val="FFFF00"/>
                </a:solidFill>
              </a:rPr>
              <a:t> </a:t>
            </a:r>
            <a:r>
              <a:rPr lang="de-DE" sz="3200" b="1" dirty="0" err="1" smtClean="0">
                <a:solidFill>
                  <a:srgbClr val="FFFF00"/>
                </a:solidFill>
              </a:rPr>
              <a:t>current</a:t>
            </a:r>
            <a:r>
              <a:rPr lang="de-DE" sz="3200" b="1" dirty="0" smtClean="0">
                <a:solidFill>
                  <a:srgbClr val="FFFF00"/>
                </a:solidFill>
              </a:rPr>
              <a:t> </a:t>
            </a:r>
            <a:r>
              <a:rPr lang="de-DE" sz="3200" b="1" dirty="0" err="1" smtClean="0">
                <a:solidFill>
                  <a:srgbClr val="FFFF00"/>
                </a:solidFill>
              </a:rPr>
              <a:t>limitation</a:t>
            </a:r>
            <a:r>
              <a:rPr lang="de-DE" sz="3200" b="1" dirty="0" smtClean="0">
                <a:solidFill>
                  <a:srgbClr val="FFFF00"/>
                </a:solidFill>
              </a:rPr>
              <a:t>: </a:t>
            </a:r>
          </a:p>
          <a:p>
            <a:pPr algn="ctr"/>
            <a:endParaRPr lang="de-DE" sz="2400" b="1" dirty="0" smtClean="0">
              <a:solidFill>
                <a:srgbClr val="FFFF00"/>
              </a:solidFill>
            </a:endParaRPr>
          </a:p>
          <a:p>
            <a:pPr algn="ctr"/>
            <a:r>
              <a:rPr lang="de-DE" sz="2400" b="1" dirty="0" err="1" smtClean="0">
                <a:solidFill>
                  <a:schemeClr val="bg1"/>
                </a:solidFill>
              </a:rPr>
              <a:t>assumption</a:t>
            </a:r>
            <a:r>
              <a:rPr lang="de-DE" sz="2400" b="1" dirty="0" smtClean="0">
                <a:solidFill>
                  <a:schemeClr val="bg1"/>
                </a:solidFill>
              </a:rPr>
              <a:t> </a:t>
            </a:r>
            <a:r>
              <a:rPr lang="de-DE" sz="2400" b="1" dirty="0" err="1" smtClean="0">
                <a:solidFill>
                  <a:schemeClr val="bg1"/>
                </a:solidFill>
              </a:rPr>
              <a:t>that</a:t>
            </a:r>
            <a:r>
              <a:rPr lang="de-DE" sz="2400" b="1" dirty="0" smtClean="0">
                <a:solidFill>
                  <a:schemeClr val="bg1"/>
                </a:solidFill>
              </a:rPr>
              <a:t> </a:t>
            </a:r>
            <a:r>
              <a:rPr lang="de-DE" sz="2400" b="1" dirty="0" err="1" smtClean="0">
                <a:solidFill>
                  <a:srgbClr val="FFFF00"/>
                </a:solidFill>
              </a:rPr>
              <a:t>people</a:t>
            </a:r>
            <a:r>
              <a:rPr lang="de-DE" sz="2400" b="1" dirty="0" smtClean="0">
                <a:solidFill>
                  <a:srgbClr val="FFFF00"/>
                </a:solidFill>
              </a:rPr>
              <a:t> </a:t>
            </a:r>
            <a:r>
              <a:rPr lang="de-DE" sz="2400" b="1" dirty="0" err="1" smtClean="0">
                <a:solidFill>
                  <a:srgbClr val="FFFF00"/>
                </a:solidFill>
              </a:rPr>
              <a:t>pay</a:t>
            </a:r>
            <a:r>
              <a:rPr lang="de-DE" sz="2400" b="1" dirty="0" smtClean="0">
                <a:solidFill>
                  <a:srgbClr val="FFFF00"/>
                </a:solidFill>
              </a:rPr>
              <a:t> </a:t>
            </a:r>
            <a:r>
              <a:rPr lang="de-DE" sz="2400" b="1" dirty="0" err="1" smtClean="0">
                <a:solidFill>
                  <a:srgbClr val="FFFF00"/>
                </a:solidFill>
              </a:rPr>
              <a:t>attention</a:t>
            </a:r>
            <a:r>
              <a:rPr lang="de-DE" sz="2400" b="1" dirty="0" smtClean="0">
                <a:solidFill>
                  <a:srgbClr val="FFFF00"/>
                </a:solidFill>
              </a:rPr>
              <a:t> to </a:t>
            </a:r>
            <a:r>
              <a:rPr lang="de-DE" sz="2400" b="1" dirty="0" err="1" smtClean="0">
                <a:solidFill>
                  <a:srgbClr val="FFFF00"/>
                </a:solidFill>
              </a:rPr>
              <a:t>the</a:t>
            </a:r>
            <a:r>
              <a:rPr lang="de-DE" sz="2400" b="1" dirty="0" smtClean="0">
                <a:solidFill>
                  <a:srgbClr val="FFFF00"/>
                </a:solidFill>
              </a:rPr>
              <a:t> </a:t>
            </a:r>
            <a:r>
              <a:rPr lang="de-DE" sz="2400" b="1" dirty="0" err="1" smtClean="0">
                <a:solidFill>
                  <a:srgbClr val="FFFF00"/>
                </a:solidFill>
              </a:rPr>
              <a:t>credit</a:t>
            </a:r>
            <a:r>
              <a:rPr lang="de-DE" sz="2400" b="1" dirty="0" smtClean="0">
                <a:solidFill>
                  <a:srgbClr val="FFFF00"/>
                </a:solidFill>
              </a:rPr>
              <a:t> </a:t>
            </a:r>
            <a:r>
              <a:rPr lang="de-DE" sz="2400" b="1" dirty="0" err="1" smtClean="0">
                <a:solidFill>
                  <a:srgbClr val="FFFF00"/>
                </a:solidFill>
              </a:rPr>
              <a:t>part</a:t>
            </a:r>
            <a:r>
              <a:rPr lang="de-DE" sz="2400" b="1" dirty="0" smtClean="0">
                <a:solidFill>
                  <a:srgbClr val="FFFF00"/>
                </a:solidFill>
              </a:rPr>
              <a:t> </a:t>
            </a:r>
            <a:r>
              <a:rPr lang="de-DE" sz="2400" b="1" dirty="0" smtClean="0">
                <a:solidFill>
                  <a:schemeClr val="bg1"/>
                </a:solidFill>
              </a:rPr>
              <a:t>of a </a:t>
            </a:r>
            <a:r>
              <a:rPr lang="de-DE" sz="2400" b="1" dirty="0" err="1" smtClean="0">
                <a:solidFill>
                  <a:schemeClr val="bg1"/>
                </a:solidFill>
              </a:rPr>
              <a:t>decision</a:t>
            </a:r>
            <a:endParaRPr lang="de-DE" sz="2400" b="1" dirty="0">
              <a:solidFill>
                <a:schemeClr val="bg1"/>
              </a:solidFill>
            </a:endParaRPr>
          </a:p>
        </p:txBody>
      </p:sp>
      <p:sp>
        <p:nvSpPr>
          <p:cNvPr id="10" name="Pfeil nach rechts 9"/>
          <p:cNvSpPr/>
          <p:nvPr/>
        </p:nvSpPr>
        <p:spPr>
          <a:xfrm>
            <a:off x="179512" y="5085184"/>
            <a:ext cx="1008112" cy="72008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30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el 1"/>
          <p:cNvSpPr txBox="1">
            <a:spLocks/>
          </p:cNvSpPr>
          <p:nvPr/>
        </p:nvSpPr>
        <p:spPr bwMode="gray">
          <a:xfrm>
            <a:off x="614419" y="582718"/>
            <a:ext cx="6270227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Gap &amp;</a:t>
            </a:r>
            <a:br>
              <a:rPr lang="de-DE" smtClean="0"/>
            </a:br>
            <a:r>
              <a:rPr lang="de-DE" smtClean="0"/>
              <a:t>opportunity</a:t>
            </a:r>
            <a:endParaRPr lang="de-DE" dirty="0"/>
          </a:p>
        </p:txBody>
      </p:sp>
      <p:sp>
        <p:nvSpPr>
          <p:cNvPr id="32" name="Abgerundetes Rechteck 31"/>
          <p:cNvSpPr/>
          <p:nvPr/>
        </p:nvSpPr>
        <p:spPr>
          <a:xfrm>
            <a:off x="1" y="3113195"/>
            <a:ext cx="8676456" cy="3552375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Abgerundetes Rechteck 34"/>
          <p:cNvSpPr/>
          <p:nvPr/>
        </p:nvSpPr>
        <p:spPr>
          <a:xfrm>
            <a:off x="5435221" y="216471"/>
            <a:ext cx="3477909" cy="283683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 smtClean="0"/>
              <a:t>Social</a:t>
            </a:r>
            <a:r>
              <a:rPr lang="de-DE" sz="2800" dirty="0" smtClean="0"/>
              <a:t> </a:t>
            </a:r>
            <a:r>
              <a:rPr lang="de-DE" sz="2800" dirty="0" err="1" smtClean="0"/>
              <a:t>aspects</a:t>
            </a:r>
            <a:r>
              <a:rPr lang="de-DE" sz="2800" dirty="0" smtClean="0"/>
              <a:t> </a:t>
            </a:r>
            <a:r>
              <a:rPr lang="de-DE" sz="2800" dirty="0" err="1" smtClean="0"/>
              <a:t>as</a:t>
            </a:r>
            <a:r>
              <a:rPr lang="de-DE" sz="2800" dirty="0" smtClean="0"/>
              <a:t> </a:t>
            </a:r>
            <a:r>
              <a:rPr lang="de-DE" sz="2800" dirty="0" err="1" smtClean="0"/>
              <a:t>decision</a:t>
            </a:r>
            <a:r>
              <a:rPr lang="de-DE" sz="2800" dirty="0" smtClean="0"/>
              <a:t> </a:t>
            </a:r>
            <a:r>
              <a:rPr lang="de-DE" sz="2800" dirty="0" err="1" smtClean="0"/>
              <a:t>moderators</a:t>
            </a:r>
            <a:r>
              <a:rPr lang="de-DE" sz="2800" dirty="0" smtClean="0"/>
              <a:t>?</a:t>
            </a:r>
          </a:p>
          <a:p>
            <a:pPr algn="ctr"/>
            <a:r>
              <a:rPr lang="de-DE" sz="2400" dirty="0" err="1" smtClean="0">
                <a:solidFill>
                  <a:srgbClr val="FFFF00"/>
                </a:solidFill>
              </a:rPr>
              <a:t>Decison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for</a:t>
            </a:r>
            <a:r>
              <a:rPr lang="de-DE" sz="2400" dirty="0">
                <a:solidFill>
                  <a:srgbClr val="FFFF00"/>
                </a:solidFill>
              </a:rPr>
              <a:t> </a:t>
            </a:r>
            <a:r>
              <a:rPr lang="de-DE" sz="2400" dirty="0" smtClean="0">
                <a:solidFill>
                  <a:srgbClr val="FFFF00"/>
                </a:solidFill>
              </a:rPr>
              <a:t>n &gt;1, </a:t>
            </a:r>
            <a:r>
              <a:rPr lang="de-DE" sz="2400" dirty="0" err="1" smtClean="0">
                <a:solidFill>
                  <a:srgbClr val="FFFF00"/>
                </a:solidFill>
              </a:rPr>
              <a:t>advisor</a:t>
            </a:r>
            <a:r>
              <a:rPr lang="de-DE" sz="2400" dirty="0" smtClean="0">
                <a:solidFill>
                  <a:srgbClr val="FFFF00"/>
                </a:solidFill>
              </a:rPr>
              <a:t> and </a:t>
            </a:r>
            <a:r>
              <a:rPr lang="de-DE" sz="2400" dirty="0" err="1" smtClean="0">
                <a:solidFill>
                  <a:srgbClr val="FFFF00"/>
                </a:solidFill>
              </a:rPr>
              <a:t>advisee</a:t>
            </a:r>
            <a:r>
              <a:rPr lang="de-DE" sz="2400" dirty="0" smtClean="0">
                <a:solidFill>
                  <a:srgbClr val="FFFF00"/>
                </a:solidFill>
              </a:rPr>
              <a:t>, </a:t>
            </a:r>
            <a:r>
              <a:rPr lang="de-DE" sz="2400" dirty="0" err="1" smtClean="0">
                <a:solidFill>
                  <a:srgbClr val="FFFF00"/>
                </a:solidFill>
              </a:rPr>
              <a:t>the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err="1" smtClean="0">
                <a:solidFill>
                  <a:srgbClr val="FFFF00"/>
                </a:solidFill>
              </a:rPr>
              <a:t>role</a:t>
            </a:r>
            <a:r>
              <a:rPr lang="de-DE" sz="2400" dirty="0" smtClean="0">
                <a:solidFill>
                  <a:srgbClr val="FFFF00"/>
                </a:solidFill>
              </a:rPr>
              <a:t> of </a:t>
            </a:r>
            <a:r>
              <a:rPr lang="de-DE" sz="2400" dirty="0" err="1" smtClean="0">
                <a:solidFill>
                  <a:srgbClr val="FFFF00"/>
                </a:solidFill>
              </a:rPr>
              <a:t>culture</a:t>
            </a:r>
            <a:r>
              <a:rPr lang="de-DE" sz="2400" dirty="0" smtClean="0">
                <a:solidFill>
                  <a:srgbClr val="FFFF00"/>
                </a:solidFill>
              </a:rPr>
              <a:t>…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054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783540" y="4325226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el 1"/>
          <p:cNvSpPr txBox="1">
            <a:spLocks/>
          </p:cNvSpPr>
          <p:nvPr/>
        </p:nvSpPr>
        <p:spPr bwMode="gray">
          <a:xfrm>
            <a:off x="614419" y="582718"/>
            <a:ext cx="6270227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Gap &amp;</a:t>
            </a:r>
            <a:br>
              <a:rPr lang="de-DE" smtClean="0"/>
            </a:br>
            <a:r>
              <a:rPr lang="de-DE" smtClean="0"/>
              <a:t>opportunity</a:t>
            </a:r>
            <a:endParaRPr lang="de-DE" dirty="0"/>
          </a:p>
        </p:txBody>
      </p:sp>
      <p:sp>
        <p:nvSpPr>
          <p:cNvPr id="32" name="Abgerundetes Rechteck 31"/>
          <p:cNvSpPr/>
          <p:nvPr/>
        </p:nvSpPr>
        <p:spPr>
          <a:xfrm>
            <a:off x="74915" y="3503695"/>
            <a:ext cx="2406443" cy="2723745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Abgerundetes Rechteck 34"/>
          <p:cNvSpPr/>
          <p:nvPr/>
        </p:nvSpPr>
        <p:spPr>
          <a:xfrm>
            <a:off x="6150365" y="1733468"/>
            <a:ext cx="2814123" cy="341064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/>
              <a:t>o</a:t>
            </a:r>
            <a:r>
              <a:rPr lang="de-DE" sz="2800" dirty="0" err="1" smtClean="0"/>
              <a:t>ffering</a:t>
            </a:r>
            <a:r>
              <a:rPr lang="de-DE" sz="2800" dirty="0" smtClean="0"/>
              <a:t> versus</a:t>
            </a:r>
          </a:p>
          <a:p>
            <a:pPr algn="ctr"/>
            <a:r>
              <a:rPr lang="de-DE" sz="2800" dirty="0" err="1" smtClean="0"/>
              <a:t>process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1217905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606095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el 1"/>
          <p:cNvSpPr txBox="1">
            <a:spLocks/>
          </p:cNvSpPr>
          <p:nvPr/>
        </p:nvSpPr>
        <p:spPr bwMode="gray">
          <a:xfrm>
            <a:off x="614419" y="582718"/>
            <a:ext cx="6270227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Gap &amp;</a:t>
            </a:r>
            <a:br>
              <a:rPr lang="de-DE" smtClean="0"/>
            </a:br>
            <a:r>
              <a:rPr lang="de-DE" smtClean="0"/>
              <a:t>opportunity</a:t>
            </a:r>
            <a:endParaRPr lang="de-DE" dirty="0"/>
          </a:p>
        </p:txBody>
      </p:sp>
      <p:sp>
        <p:nvSpPr>
          <p:cNvPr id="32" name="Abgerundetes Rechteck 31"/>
          <p:cNvSpPr/>
          <p:nvPr/>
        </p:nvSpPr>
        <p:spPr>
          <a:xfrm>
            <a:off x="1766990" y="1725719"/>
            <a:ext cx="4362294" cy="1901834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Abgerundetes Rechteck 34"/>
          <p:cNvSpPr/>
          <p:nvPr/>
        </p:nvSpPr>
        <p:spPr>
          <a:xfrm>
            <a:off x="6150365" y="1733468"/>
            <a:ext cx="2814123" cy="341064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 smtClean="0"/>
              <a:t>Getting</a:t>
            </a:r>
            <a:r>
              <a:rPr lang="de-DE" sz="2800" dirty="0" smtClean="0"/>
              <a:t> </a:t>
            </a:r>
            <a:r>
              <a:rPr lang="de-DE" sz="2800" dirty="0" err="1" smtClean="0"/>
              <a:t>money</a:t>
            </a:r>
            <a:r>
              <a:rPr lang="de-DE" sz="2800" dirty="0" smtClean="0"/>
              <a:t> versus </a:t>
            </a:r>
            <a:r>
              <a:rPr lang="de-DE" sz="2800" dirty="0" err="1" smtClean="0"/>
              <a:t>good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1391103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9" y="2177007"/>
            <a:ext cx="984566" cy="9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54225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529" y="272446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W:\WU\Daten\Marketing\wum\An_alle\Mitarbeiter\Mengay\CPB Projekt\Bilder für BEispielitems\Reisen\reis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7" y="1733468"/>
            <a:ext cx="1430288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4522398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9770" y="4119421"/>
            <a:ext cx="581492" cy="116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11" y="1733468"/>
            <a:ext cx="684961" cy="1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7" y="4488457"/>
            <a:ext cx="2024971" cy="151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W:\WU\Daten\Marketing\wum\An_alle\Mitarbeiter\Mengay\CPB Projekt\Bilder für BEispielitems\Finanzicons\23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34" y="2501826"/>
            <a:ext cx="1032049" cy="10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 rot="10800000">
            <a:off x="2054765" y="5373216"/>
            <a:ext cx="2230010" cy="26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 rot="20252680">
            <a:off x="1232008" y="3450019"/>
            <a:ext cx="2793991" cy="355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959"/>
            <a:ext cx="1678912" cy="125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feil nach oben und unten 11"/>
          <p:cNvSpPr/>
          <p:nvPr/>
        </p:nvSpPr>
        <p:spPr>
          <a:xfrm>
            <a:off x="4558276" y="355515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9" name="Picture 15" descr="https://encrypted-tbn2.gstatic.com/images?q=tbn:ANd9GcSN432JjMiKIRcTgQS1RKXnM78o-fx-Mked53_XGZNciBzl3KShPw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82" y="2640510"/>
            <a:ext cx="609693" cy="8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el 1"/>
          <p:cNvSpPr txBox="1">
            <a:spLocks/>
          </p:cNvSpPr>
          <p:nvPr/>
        </p:nvSpPr>
        <p:spPr bwMode="gray">
          <a:xfrm>
            <a:off x="614419" y="582718"/>
            <a:ext cx="6270227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Gap &amp;</a:t>
            </a:r>
            <a:br>
              <a:rPr lang="de-DE" smtClean="0"/>
            </a:br>
            <a:r>
              <a:rPr lang="de-DE" smtClean="0"/>
              <a:t>opportunity</a:t>
            </a:r>
            <a:endParaRPr lang="de-DE" dirty="0"/>
          </a:p>
        </p:txBody>
      </p:sp>
      <p:sp>
        <p:nvSpPr>
          <p:cNvPr id="32" name="Abgerundetes Rechteck 31"/>
          <p:cNvSpPr/>
          <p:nvPr/>
        </p:nvSpPr>
        <p:spPr>
          <a:xfrm>
            <a:off x="3987887" y="4131147"/>
            <a:ext cx="1492163" cy="1554629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Abgerundetes Rechteck 34"/>
          <p:cNvSpPr/>
          <p:nvPr/>
        </p:nvSpPr>
        <p:spPr>
          <a:xfrm>
            <a:off x="6150365" y="1733468"/>
            <a:ext cx="2814123" cy="341064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 smtClean="0"/>
              <a:t>Economical</a:t>
            </a:r>
            <a:r>
              <a:rPr lang="de-DE" sz="2800" dirty="0" smtClean="0"/>
              <a:t> versus emotional </a:t>
            </a:r>
            <a:r>
              <a:rPr lang="de-DE" sz="2800" dirty="0" err="1" smtClean="0"/>
              <a:t>optimization</a:t>
            </a:r>
            <a:endParaRPr lang="de-DE" sz="2800" dirty="0" smtClean="0"/>
          </a:p>
          <a:p>
            <a:pPr algn="ctr"/>
            <a:endParaRPr lang="de-DE" sz="2800" dirty="0" smtClean="0"/>
          </a:p>
          <a:p>
            <a:pPr algn="ctr"/>
            <a:r>
              <a:rPr lang="de-DE" sz="2800" dirty="0" smtClean="0"/>
              <a:t>Bias and Outcome</a:t>
            </a:r>
            <a:endParaRPr lang="de-DE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47" y="4909656"/>
            <a:ext cx="768260" cy="87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41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460374" y="1701124"/>
            <a:ext cx="5485793" cy="482335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7" name="Picture 13" descr="https://encrypted-tbn3.gstatic.com/images?q=tbn:ANd9GcSQhrQ0h3FRMP_JD3qJfJIax0s4zZpQr61dcnsCr3jMFPOdbREXH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793" y="942571"/>
            <a:ext cx="2219002" cy="221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Gap &amp;</a:t>
            </a:r>
            <a:br>
              <a:rPr lang="de-DE" dirty="0" smtClean="0"/>
            </a:br>
            <a:r>
              <a:rPr lang="de-DE" dirty="0" err="1" smtClean="0"/>
              <a:t>opportunity</a:t>
            </a:r>
            <a:endParaRPr lang="de-DE" dirty="0"/>
          </a:p>
        </p:txBody>
      </p:sp>
      <p:pic>
        <p:nvPicPr>
          <p:cNvPr id="23" name="Picture 6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563888" y="4268551"/>
            <a:ext cx="1127961" cy="22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86446" y="3161573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23" y="3895527"/>
            <a:ext cx="1477689" cy="147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58569" y="5144114"/>
            <a:ext cx="541663" cy="10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W:\WU\Daten\Marketing\wum\An_alle\Mitarbeiter\Mengay\CPB Projekt\Bilder für BEispielitems\Finanzicons\36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651776" y="5344777"/>
            <a:ext cx="685677" cy="13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W:\WU\Daten\Marketing\wum\An_alle\Mitarbeiter\Mengay\CPB Projekt\Bilder für BEispielitems\Transport\Classic_camaro_icon_by_cemagraphics\Classic_Camaro\camaro_25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122" y="1632014"/>
            <a:ext cx="2434360" cy="243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hscripts.com/freeimages/icons/human/human-brain/128/human-brain-clipart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446" flipH="1">
            <a:off x="3832061" y="4394193"/>
            <a:ext cx="480357" cy="4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clker.com/cliparts/b/d/a/d/11970921851374951433bsantos_Palm_Tree.svg.h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917" y="-57679"/>
            <a:ext cx="1366519" cy="260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155575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307975" y="-16525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6" descr="data:image/jpeg;base64,/9j/4AAQSkZJRgABAQAAAQABAAD/2wCEAAkGBxITEhIUExQWFhQXFRcXFRgWGBgXFxgZFRcWGhUYFRgYHCggHB0lHBgXIjEhJSorLi4uFx8zODUsNygtLisBCgoKDg0OGhAQGywkHyYsLCw0LSwuLCwsLDQsLCwsLCwsLCwsLDQ0LCwsLCwsLCwsLC8sLCwsLCwsLCwsLCwsLP/AABEIAMIBAwMBIgACEQEDEQH/xAAbAAEAAgMBAQAAAAAAAAAAAAAABAUCAwYBB//EAEEQAAEEAAQDBgMGBAQEBwAAAAEAAgMRBBIhMQVBYQYiUXGBkRMyoSNCUmKx0XKiwfAUM5LxFVOy4QcWJENUc4L/xAAaAQEAAwEBAQAAAAAAAAAAAAAAAQIDBAUG/8QALxEAAgIBAgMGBgEFAAAAAAAAAAECAxEEIRIxQQUiUWFxoRMygZHR8MEGFEKx8f/aAAwDAQACEQMRAD8A+4oiIAiIgCIiAIiIAiIgCIiAIiIAiIgCIiAIiIAiIgCIiAIiIAiIgCIiAIiIAiIgCIiAIiIAiIgCIiAIiIAiIgCIiAIiIAiIgCIiAIiIAiIgCIiAIiIAiIgCIiAIiIAiIgCIiAIiIAiIgCIiAIiIAiEqs4h2gw0PzyC/BtuP0UNpcyG0izRcHxH/AMSGCxDC53V5yj2Fn9FSzdsMbL98RjwYK+psrN2xRHGj6o94G5A89F61wOxB8l8ZxGJLjckhcfzOLla8GxLoXWJC310PpzVVd5BSyfUkXPYHtID8wsfib+yusNi2SC2OB/X2WqkmWN6IisAiIgCIiAIiIAiIgCIiAIiIAiIgCIiAIiIAi0YnGxx/O9rfM6+g3VNi+1LBpGxzz4nuj9/ohVyS5nQLXNM1otzg0eJIH6riMb2gxLgTmEbelD+Zyp8bIRFJM4ukaxpc6u84hurqs70oyUdvgd5ie0cDdnZj029yq6XtY3kAPquHw/EYHmiZGmwO9G+rOwztBbfS1fRcJHgq5ZXjkyfP2iY75rPS1Blnw0n3H+gU7D8KaNwFvIYzYBQyNzleJdm2yNLo8zTyzih9DaYHgjHNyuewmtW3X6q9xMxKqMTDevNZtIkzb2XIJyuIaa0bl/WrUzh/Z8Md3WW7xPePuVWR42RnM0rnszxJjZCXk689681m/JGkMMthwZ33iG/U+wWQ4U1uoJvxuv0VvMWSNtrgeoOyqRK+jldmAo6A87r9FF3EuR0Qx1M5+KuhoOOcHSjv7q0w3EGPr7pPJ2nsVRyRxvGd5HdNknkNtRsfQ+iiYzizi0MhZncQNvlF3zI/u1SF0489yk8Z2OyRcI+aSGLNisQIQNjnLfQC9T6K17O8d+I0H4rJ4+UrKzDpI0fsF2qUscTi8eJRSi9s7nTIvAb2XquSEREAREQBERAEREARFCxfEWsNAW7w2+qlJvkRKSissmrVPiWM+ZwHnv7Klm4hI/QHL0H77qJJDfU+KtweJi7/AARY4jjzR8jS7qdB+6q8RxKeT72Ufl0+u/1VJj5cS54OEkwrmDuubMJKc8E38KVml8iKNEa7rCPGcSzZZMEMpoZoZon+v2rmV7FMIzcpPqbeJzxwNEkuchzgzuNdI63XWjQSdq0BVLxHjrX5Rg58O54P2kL3CKd35Y/i6Nd0cw+YXUycFdPCWYkj/Ma9vw9CBE9r2BxIok5daAFOIG1m2h4fG0NysaA35aaBXlWyNEI+fwYTETMjMrXPg+K6SQ4prsLLhmt0AY+MjM4d6nAV1CmT8OwkUsRLy57XFzRG94zCqqZ75HZm0bokNNa0F13FeEiYNp7mOZZafmYbFHPE7uvHmLHIg6rDhnAcPAGiONttrvHvOsCrs3R1PufEqvCWKjhr5nRMZh4BDG1rmNLybYGaRuaHNpzaHInffmZvDeFSRhrpZ3vkoZqJ+GXBoDqadKNeAF6gNsq3c9R5JEaQMZnqFK5bnuUZ6o0SmaJAo0oU0tsXYqwPE+deCj5i3vCuhqxt1CzZYhuwznAkDQUCSQACdtSt8HDGxkkucaGoArW6N7kgb2NOo3QYtzaIJsaUbIOZxc5+Ymwb5AUbUeeRx1uudDaz8x6E86WMngskbcZixHRZIQfyk1fPqB1s3Syw3HpNG2MxNBxNUDvfLejfRVowjnkhrS49NTyH6ke605Q11Pa7q35T9Qsms8y/EzouM4yLCRibGSPdm+URNLg4+GesvuQuTPbPH4xxi4bhvht2z0HO9Xu7jT01Kuv+K5e6wAxuaA+J4zRnSnWD476eO66Hh/E8DOxsMsMbMtZWloDWkbGNwAynwqivS0t+nrW8O94vkYzjOfU+Y4bssZZIn4mV+Lkkd8rXuaC0X8TLK4W9zSKMbQHDyXWcLxxwmJfBgIWSRkszROj+E+HNv8aSrykAkPIdroa3VzJ2dggfPTpZYpqc6KV2ZjZG1lljk/zA8ADW753oFI+BoScsbTqdA2+p5uPU+65tf/UFfG6aouyXgtkvX08vubUaGTXHN8K8fwTzxRjaLbY4/M0EOaD+h8wrCHig0z6XsRt6jcLlJ+JRRgllabvfoB16LksZ2xfK6sLGZwD35DbYh45T94+S4NPdqY5ne4ryXT6/99TpnGt4VSfr4/Q+0Ar1VPZzjMWIiaWaFoAcw7trT1HVWy9SuyNkeKLMWmnhhERXICIiAIiIAqfH4Xvee2mnPQdenTzVwsZIw4EEWCrReGVnFSWCgbEovH+C/wCKw8kPxJIg8AF0RAdV2RryOx6Eq5lYWkB2oPyu/o7r15+azDFo9zm4eFnNf+VYnOhdLlkdCAIiYohlqqy9zSiAe7VVoryPDgDn6kk+51UrIvQ1QDSGL2lsIWtygkwcVoe9bStL6G5VWDQ8rTItsux8v9lUTPcAA45iTempzCu9V230/wBqSlgnBvxElFuxBF3YryPP6LW6eszhQFHS9cp0Iomnf91jneHWDQ66uvz2WhkQaSRud1m22Tg8kf3QGCiPHaujQNPda5yXHMdSf75La4Ki4rxpzDkYzKfxSA6619nGO8/z0btrqqsnBZOb6Xpr/TxPQKS2FoFueAW6kOrK4A6i73ojSr12XMycMkmoyFzXAnvODS6j/wAtmrWH5hep1VtDBlFZnuPi9znn68ug0WcsIlImyY7KC1lOGhY4ghzOnWvH15kKsxT3PdmcbPkAB0AAoei3uasHNWMpNl0sEMhCVIMRPK1AxWOiY7IXZ5LaCyPXJmIAMzhYjbqNSs28Fkmy54fxieMZWnM3k1wsDqOYVLj+0j5XlsQdiZQdQw/ZMPPO8CrHg2ytHFeETPJMz7wt5THG18Wo+bOXU6RvUaEHa9FaYTDxtYxrGtaANHNJBH4S3KarbzXHfrlDaO79jsq0vEssosbwTFSguxGaStRHlLIW0CdGO1caBNutdd2eoQta4BpNChl5iwCG7acioWK41FG0WHfEGwBbWn3n5ml2vgKUSLjQeTUoDnaE6s7vhr4LzNQ7Lod/Pr+o9GrS2pZjB49GWOMgdBK2WB2R+48DW4PRdp2b7SsxAyuGSYbtPPq39lxL2udVuvQAf318eqjT4c6EaOGzhuFOi18qHjOUVv0cpLLR9eRcT2b7ZWRDiTTtmScnfxH+vuu1BX1lGohdHMTyJwcHhnqIi3KBERAEREBi9gIIIsHcFRREWabt5E7t6HxHVTEUp4KyimRSFitr4622/T/stDjSujnnHAcVpcV69y0uepKmMtkEA0SDR8OqrZo390USbvUg0RoXZjtfQKe6Vc9xHieIfI+GCNzS3T4r2ksossOjPyupxaCCb+YgGtc5IsmWTmFpdr3eQ3r1/pS0PUCF5w0Tn4qdtk5iS45QcoBEebUg5brxJrSgNsXFIntc5vcFlty5GkjVttae93nAhpqqI2N1Rllubi3QnkKvoCQLrzI91k5rW0Tq0mu8PzV3adqa3HK/VYSz98gN7pBzE0Ab0y5Rp46ilGcPFZuRdIznIs1sOewOvKzfuo7/APZbQVg5qzZJpLV6QFkQtGKxEcbS+RwYwbucQB7lUZJkWqBxficGGbmnkDb+VgGaR38LBr7+aouIdpsVO0jAQuEf/wAmRpA842kePMj0K6Psz2WwWEInxBkxWKc4AySDRhJoBrHHTWhZvcVltYzshHOXv4G0amyqwsuLxOuT/C4c/dPenkHU2Mo8tPNWuG4bHHkj75jygMDnOIFCtRmonzVw4B8sgINAkjXQUaI8QR3SR1tY8Sg+AWiSwHimZQ5xLrAyta3Uu1FAb2fBeLdO6ybT2XlyO+CrglgrJ+FRXYaB4kNAJB0IJtaTgzHZbZZfeHNp8R05n38VYOxhJNCxZBBaWmxy1A8UGKYdwWuFDn/X+9lxS4k8M6E10OTHBHySvBeG94HUOcS19hrmgDvDNlaaNguGmoWLOBhuV0kmUFwGlAa5rOe6qgSDpfMtDmk9TisG1zSALFbA0dd8pGoBHLYrl8d2eAJc11X/AMwZT/qGhXp0aqDjwz5nrV62yzuuxQW3TPub8NxKGIHI90mgsWHAEiiWOLSOoJ5tAI1OS4gxZLQWCwaIc7KDXj3L8eRB0u9q408Mo2ZYm9c4J9AFc4fibWtDGZn5RvVe5fV+lrLUpbOlLPp/JTUKhc7HJv8AehY8QiDtTQJP3dNa3HX6a7Kf2V7YvgPwp+9ECW2N2Ua08W9OS51+Pe78I66u/oBfuo4jYPvE63ZGpJOt672qaZ2VPLe/keZqFCx91bH3aCZr2hzSHNIsEbFbF8i4B2kfhXE6uiJGZhPoS3wP60vrMMoc0OBsEAjyOy+i0mrVy32Z5VtTgzYi8tertMgiIgCIiALmO1vEpcI6OYNMmHPdmYPmYd2yR+PO286Gx36dQOO4P4sEjKs1Y826j9vVZ2uSg3HmtyUk3hkDC4yOVjZInh8bhbXDUHp0I2IOoK8c5fNsPiJsDI6WAF8bjc0JOjvzM8Hjx57Hp3nC+KRYmMSwuth3Gzmu5teORHgmn1ML45j9jG2h1vyJLiuf41xp8Tg0R0Ksvc4AHUCo2tDi468xzHir1xUaYA1YFjUWNj4haSZkkczh+GSvLHSODiBq+RgMmw0aNmjNZ576UCQrKLAxtJIaLO5Orj5uOvgphWBCyZdGOZa3NWwLwqrJNS8pVnHe0MGGFPOaQ/LGzV59OQ6mlzTv8TjT/wCpJiw5v7GM6u8PiO3PloFzXXQqjmTN6qZWPYn8W7Xsa4xYVv8AiJdiQfsmH8zufkPosOEQZs5xx+M52zcodG0AHuNYdrv5h3rDbOinYHhsEYAjaGiuSkf4YLw7+05T2gsL3PTr0kYrfdm/hvEnRub8OMZTlBD/AMLTQFDTNl0vy3rXDGcRmcXjuhpcSBWrbq9T4gajbotL4j5r2QWLrUfVcn91N9Tb4UfAj4xkhDCXOeAc1k967J7x3Ot1ey6bhHaqy1swutnEa3y9aKoIjo4dFpsJG+fiRKqLPpWJwseIaCdfAjcLncXwZ0Z2Lm++nkqvhPGXxEa23w/ZdfheOwvbbnNb45yGgepW2YXc9pf7MMTq5bo5I4UjVjq6H91sHe7sgrwcNQpvHuL4Ju0ve5BovN5F1A+hVDFjsRIfsYHOHIuBDT55qI9AVV6S3PL6miuhg8x3BAdRr1Cq38MyV1J5jWq2XT4TgWOfdyNhB5RtzOHk4gD6Kzw3YeI6yl8p5/EcSD/+fl+i66tJY9s/ZGcrorkj58xlmrut2tBkdfUMBIVjhOzeIkP+WWi/vkN9QBmJ8jS+o4Tg8UYAa0AeAAAU1kIGwXdXoH1MJahnBcP7BA0ZXZugFA+eaz7Uu5wsORob4LfS9pd9WljW8owlY5HiLJF1YMwiIpAREQBERAfNO0WD+FPI0bE5m+Tta/Uei5wCXDyGfC0Hf+5GfkkaOTvA+Dtx9F9B7fYTuxyjkcrvI6t+t+64zMvmLXPTah8Lx+GehFKyG50/BuNxYqMvj0I0ex3zxu8HD9DsVKeV89mw745BNA7JK3f8Lx+F45hdXwHjTMU3QZJho+InUHxb+JvVe3ptXC+O3PwPOuocHlciwesFnI0i708+S4zj/bljCYsK340uxI/y2/xO5+QW0mkZRi29jpsfj4oWF8rwxo5k/wB2uE4h2vnxLsmEBii2Mzh3z/A07eZ9lFgwr5XiXFvMj9w37jf4W7BXn/DWvH2dAeAXlajtGMXwx+/Q9KnRdZEbhXA44rOr5Dq57jmcT4klXGUtGwI5qE0vjFEbe63N4k3Zy8K1zsfE3k9GPClhbEhoB2B9FgdD823osI8RpTAXXuQNvM7LAHrZ8G28/wAt/UqIaeyfyxZWVkY82bhM7zWufiAbpWqk4fg08nyQuHV5DB7CyfcK2wfYqQ6ySBv/ANbdf9T7d7ELqh2fJ/Nt++RlLUx6FBhpxkc46DxOg91qhkzaRtc/+AF38wpv8y+gYPsZh2kEszu/FIS8/wAyvYMAxooADyFLtr7Lzvhv2MJat9D5rhuz+Lk1yNjHi82f9DK/6lb4PsHessr3dG/ZjytveI8yV3jYwOSyXoVdnxj5en5OeV8pFDw7srhovkjaDzNWT5lW8eEaOS3ouuOmrXQyc2zwNC9RFsklyKhERSAiIgCIiAIiIAiIgCIiAh8XwfxYZI/xNNeY1b9QF8mNi75HVfZV847X8IfHM6RrSY3nNYF0TuD6rxu1qG8WL0f8HVpp84lAq3ifDmykHUOHyuaaI8iNlNBvYa+AUmHh0rvu5R+Y19N15FKs4s1p58jqk447xyc/DZHd2TETub+F0jiD56qTg8GyMUxtdV2eG7LufuHu/hGUe7ld4LsdW7WN6nvu+un0XqfB1Nq77x6sxVtUPlRwWHwrnfK1zj0H9VPw+ClB1cG9LzO/0ttfR4ezMf3y5/Qmh7DRWWH4bEz5WNHotI9mR/ybfsUlqpdDgMNwyV4oRud1cAwf1KsML2PedXZGeTcx93Wu5DF7S6q9DVD5Ype5lK6cubOcw/ZKEVnzSH8xJHoNlb4fhkbBTWNHkFNRdHwY9TLiNbYQFmAvUWihFckMhERWICIiAIiIAiIgCIiAIiIAiIgCIiAIiIAiIgCxkjDhRWSICvdweImyD+n6LfDgI2/KwD0191JRVUUgeAL1EU4AREUgIiIAiIgCIiAIiIAiIgCIiAIiIAiIgCIiAIiIAiIgCIiAIiIAiIgCIiAIiIAiIgCIiAIiIAiIgCIiAIiIAiIgCIiAIiIAiIgCIiAIiIAiIgCIiAIiIAiIgCIiAIiIAiIgCIiAIiIAiIgCIiAIiIAiIgCIiAIiIAiIgP/Z"/>
          <p:cNvSpPr>
            <a:spLocks noChangeAspect="1" noChangeArrowheads="1"/>
          </p:cNvSpPr>
          <p:nvPr/>
        </p:nvSpPr>
        <p:spPr bwMode="auto">
          <a:xfrm>
            <a:off x="460375" y="-15001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9" descr="data:image/jpeg;base64,/9j/4AAQSkZJRgABAQAAAQABAAD/2wCEAAkGBxMHERUTExQWExUWGR4YGBgXFhkeGxwgHBofGhsdGhocHCohGh8lGx8YITEiMSorLi4uHCU1ODMsNygtLisBCgoKDg0OGxAPGjckHyQ1LDgvNDQxNDc0MS81Ny82NywuNDE3Kzc4NCw2LDQsLzcsNTI0MjcsNDQ0NDMrLCwsNP/AABEIAKIBNwMBIgACEQEDEQH/xAAcAAEAAgMBAQEAAAAAAAAAAAAABgcEBQgCAwH/xABLEAACAQMCBAMFBAcFBQQLAAABAgMABBEFIQYSMUEHE1EiMmFxgRQjQpEIFTNSYnKCFkOSobFTorLB0SRzs/AlJic0RFRjg6PC4f/EABkBAQADAQEAAAAAAAAAAAAAAAADBAUBAv/EACkRAQACAQMDAwIHAAAAAAAAAAABAgMEERIhMVEFE3FBsRQVIkJhgdH/2gAMAwEAAhEDEQA/ALxpSlApSlApSlApSlApSlB8L68TT4nlkYKkal2Y9goyT+Vcscb+JN5xRK+JXht8kJEjFRy9uflPtsR1zt6Vefje5XRLnHcxD/8AMlcr0G/4d4xvOHpVkinkwpyULkow7hlOxyNs9R23rrjRtRXV7eKdPdljWQA9QGUNg/EZxXFFdUeCN19p0W3yclDIn5SMR/ukUE7pSlApSlApSvlJcJEyqzKrNsoJALY68o70H1pSlApSlApSvldXCWiNJIwREBZmY4AAGSSewAoPrSq8k8aNJVuUSyMP3hC+P8wG/wAqlnDvE9pxMhe1mWYLjmAyGXOccysAy5weo7Gg29KUoFKUoFKUoFKUoFKUoFKUoFKUoFKUoFKUoFKUoFKUoIt4oaS2taVdRKCW5OdQOpMbCQADvnlx9a5FruOqQ4z8E/t100lnPDEkjcxik5hyk7tycoORncLgY+lBRsaGQgAEknAAGSSegAroHRfCC50SKOS11GS2ueUGRQOaItj3cAjKg7ZIbpnHas3gPwah4dlW4uJPtMqHmRQuI1YdGwSS5B6HYD0yAatOggPD2razp91HbahbxzRSZAurcEgEAn7wfhBxjPKvXvU+pXmSQRAsxCgDJJOAB6k9qD1UF4i8WdN0CYwtI8rjZvJUMFPozcwGfgM474qEeL3iQ15D5OnPIYeYpPcop5CcbRJJjvuSRjIxgkE1S2nWL6lLHDGOZ5GCKPUscCg6Wk8QLnX/AGdIsmuF/wDmZ8xwg98A4L47jIPwNQfiThXULDUtNu7y7Ess90iEJzBIvbUhUJxsRzbYG475Jq89NtfsMMcW3sIqbDA9kAbDtWh8R9H/AFxYS8o++h+/gI6iSL2lx88Ff6qCT0rF0q+XU4Ipk3WVFdfkyhh/rWVQKUpQKp39I/WWtra3tVyBMzO+D1EeMKfUczBvmoq4qpb9JXT2kis5x7qM8bf1hWX5e41BQtSfw54nbhS/im5iIyQkw7FGOGyO/L7w+K1GKUHcSnm3FftanhG5N7YWkje89vE5+bRqT/rW2oFKUoFKUoFKUoFKVg6hrVtpn7aeGH/vJEX/AIiKDOpWu0vXrXVyRb3EMxAyRHKjED1IU5HalBsaUpQKUpQKUpQKUpQKUqsPF/xKHDKG1tmBu3Xdh0hUjqf4yPdHbqewYI/4yeKElpI9hZMY2Q4mmU4bOM8kZHu47t1zsMY3o+Sd5W52Zi5OSxJLZ9c9c15dzISSSSTkk9ST1JNeaCe8K+LWo6BhWk+1RD8ExJOP4ZPeH1JA9KuzgzxTseKMIW+zTnA8qUgZPoj9H+Wx+FUd4TcHRcZXM0c5dY0hLc6EAq3MoXqCOnP27Vk6f4ZNrt68FjcLcW8ZxJdchEanO6ruRKwGOhwc9QN6C++KONrfQHEID3N03uW0I5pD6FsbIO+T23ANae34Xu+LSJdWYJDkMljCx5BjcfaHG8jDbYHGR8SKkXCnCdtwtHywrl2/aTPvJIfV26/ToK3tB8ba0jtUEcaKkajARVAUD0CjYCsaz0W2sXLxW8MbsclkiRWJ9SQMms+sO91aDT3jSWaON5Tyxq7qpc+ignc5wPmQO4oMylKUEO8OZvsi3Vgfesp2RRnJ8qQmWE/4SV/pqY1Atdb+zut2tz0hvkNpLvgCRfahJ9Wb3B8M/We0ClKUCqq8ceLrOCyksiVnnkwORWGYipDBnI909ML1OfTNWnKpdSAcEggH0ql/CXwrl0i6kuNQhXMWBACyupbP7TAJxjA5c4O+cAgUFIahp82mPyTRPC+AeWRCpwehwwzivjBC1wyoilmYhVUDJJJwAAOpJrsfijTbO/gY30cTxRguWkGyY6kN1X6da5zn8RV0qctpllbWiAkI7R88xHTd2J5cjB5R06ZNB0jwxZNptlbQv70UEcbb53SMKd++4rZ1zppXjxfWxAnhgnXvgMjfmCV/3anuheN+nahgTCW1bbd15k39GTJ+pUUFnUrC0rV4NYTnt5o5l9Y3DY+Bwdj8KzaBSlRLjzj234OTDfe3DDMcCkcx64Zv3EyMZ+eAcGkRuJTcTpaqXdlRFGWZiAoA6kk7AVWPFPjJBZ5jsU+1P08xvZhB+fvSYPYYH8VVPxFxJecVNzXcuVzlYUOIl9PZ/Eficn41g6fayam/lW8bTP6L7q/zMfZUfOtKmhrSvuam3GFec02njjjeW11rjDUdcJM13Iqn+7hYxoPhhd2HzJqNqsQOPZJPqckk/E1Y6cH2vDds1zqTCYjGI1JCZ7IoyDIx+O3XbAzVbSIL6Z5/LWBC3Msa7BR2Az2ppdZhy5OGlxbxH7pM2C9K75bdfDacLq+nX0LwEqx5xhSQf2bZ+lKn/gfws2pXB1GVfuYw0cIYe+xGHcZ6qAWXPqf4TSquqnHOW3t9kmKLRSOXde1KUqukKUpQKUpQKUpQRbxI4tXg6xefYyt7EKnoXI2J+CjLH5Y71RMXBclzptzrF+75deaFc+3I8jBBI+RsvMwIA6jfYYzvuNJpePdVuDGnnW2mRu3JuA5T3l2HV3GNuqptvUt07he58QrGOS8vyIJlV0t7WNEjQDopLAsxU7YPQjvQc4V6jjMpCqCxJwABkknYADua6Nh8B9NTrLdN85IwP8os1L+G+A9P4ZIa3t1Eg/vGJd/ozE8v0xQVp4beGV41uyXjm1t5iGkhj2nmAGAkr9UjAJ9jqeZs42q5tN0+LSolhhRYo0GFVRgD/qT1J6k71lV5kcRgkkAAZJJwAB1JPag9Vq9f4hteHY/MuZkiXtzH2m+CqPaY/IGojdcXXHFsrW2kYCKeWa+dcxp6iFT+0f49PoeYSDSuFrTQh5zgSTAZe6uG5pD6ku/uD4DAFBGbvijVuJfZ0yzNtEdvtN4OX6pFucdwcN8hWuh4Qt+EZl1TWL83E6nKc49nm6gIm7OVySoAAHXAxW21PxIOpyNbaRCb6fvJjEEefxM5xzf5A9ielfmi+GYuZRd6tL9vuf3W/YJ/CqdGGc9QB/DnegnWl6hHq0KTxEmORQyEqykg9DhgCM9elZVfGaVLJOZmWNFG5JCqAPidgK82F/FqSCSGRJUPR0YMpxscEHFBoPEjh9uI9Plij2mXEsJHUOh5hg9iRlc9uasngfXxxLYw3HR2XlkH7rr7LjHb2gSPgRW+qC6cg4T1eSH3bfUczRDss6D71fhzrhvmMCgnVKUoFKVF/Enib+ymnyzgjzD93ED3duhx35Rlsfw0FRePPHB1KY6fC33ULffEH35B+H4qn/F/KKqGru4b8JTeaRPNOC17cx+ZFzdY8ESKN9+eTGGPUBsbb5pIjFB+VcHCPhNa8YadFcw3EsMrArIrBXUOpwcAcpAOxG52NU/V9fo1ajzw3dv+46Sj+tSrf8C/nQQ3WvC/VuEG863LSgf3lqziRR8VGH/LmG25qQ8E+N0lswh1JedennIuHX/vEGzD4gA7dCavqqI8a9X0/VWa3ggSS6RgJLlduQjqnMP2rYyCDsufUYHqlLXnjWN5cm0RG8px4i+I8fDkYjtys1zKoZADlEUjIkcjsRuB3+VUFczvcSPPM5klc5eRupP/ACHQAD4CsDSGypHcHf5dqypgwKMgBKOGw3Q43GR3FbWjwRjwe9WOVvop5cnK/CekJrw54dy6piS7Jhi2IiG0jfzn8A+HX5Vudb4vtOE0NrYxRySjbCfs0I2zI4OWb4ZztuRUO1niy91wFZJBFGf7uHKg/wAzZ5j8s4rT2ds1zIsMETSyN0jjXJ+Zx0HxNZf5bn1Fvf8AUL7R4W/xWPFHDTV3ny+up6hNqz+bcyGRh0zsifBF6D59aknAPAc3Gciu4aKyB9uTo0uOqx+ozsW6DfuMVMeCfB4grNqZVsYK2yH2Aev3rD3/AOUbfEjarfijWFQqgKoGAAMAAdAAOgqfLqqVp7OnjjX7oq4pm3PJO8vnZWiWEaxRKERAFVVGwA6AV+19qVQTlKUoFKUoFKUoFKUoKL1SO78JdSlvFQ3NjdsTJgYxzMWAPZXUseUnZgSNj7u58LOLbdL2WwgkDWsuZ7McvK0eSXlgYdsHmK/BScnIq2ZIxKCrAMCMEEZBHoR3rnPxl0WDgq+tprAG3kYGXCn2VZWHKVU9Ad8r026UHR1Krzww8TYuL1EM3LFdgbr+GQAZLR5743K9R13GcWHQDVbvw9qHHUhOon7HZq3s2kT5eTB6zSDqp+H0CnBNkVA/E3xCXhNRBCPNvJR93HjIXJwGbHXfovUmgzNf4ns+BYo7aGMPMQFgtIB7bZ2GQPdBP4jud+pqOxcDX3Gkgm1iYxxZyllC2FX052BwT1z1O/vDpW78P+Bf1EWu7pvtF/NvJK2/Jnqqenpn6DA2qVaxqkWiwPPO4jjjGWY/kAB3JOAB1JNB+abp0GhQiOFEgiQZwoAA9ST3PqTUOuuObjXnaHR7fz8Eq13NlbZSNjynrL9PngisfSluPEllnuEa300HmitycPc46PPj+77hOh+IAJsSCFbdQqKFVRgKoAAHoANgKCsrjwkbXmEmpahcXL9eVAqIvwVSGAHyC5qfcO6HBw5bpb268kaZxk5JJOSWPck1H+L/ABKseFyUZ/On6eTDhmz6MeifInPoDUa0HiPXuKbuJhbCxtA4ZzJGcsg6rl8M2egKqvrnFBa9RjxF0JtdsXEW1xCRPbsOokj9pcfEjK/WpPSg0HA3EqcV2UVyuAxHLIo/C495f+Y+BFb+qsh/9n2tldxZamcr15Y589PgGJ/Jx2SrToFVLxt/628QWen+9Dar5869s45sOOhGBGv/AN0+tWyx5Rk7AVUfgpIddvdT1FhtLIEQ+gyWK/RfKFBbtc4ePfCI0W6W7iXEVyTzgdFlG7fLnHtfMNXR9VR+ke3/AKNgHf7Sv/hS/wD8oOc6tD9HzU1sNRkV2CpJA+SxAAKFXySegCh6rFEMhwBk1tLTTMbvv8P+tWMGmyZp2pH9o75K0jquPxD8VTfB7XTmIU5WS6G23cQ9/hz/ADx2aqgtWNsRGwG/ukd/nWU7iEZI2HoP+lfC7dGUEsBjcH5Vs001NNXetv1R3/mPH+Kdss5J2mOjH0sYd/8Az3rYSOIxk7f+e3rWz8PeCLzizmaFVSLmw87nYEYJVVG7Ng59PUir74P8OrPhfEgXz7gdZpcFh/Ivuxjr039Saq4/UKYcMVrG89fiOqW2Cb33nsqnhPwtvOIMPPmzgO+WH3zj+FD7gI7tv8DV18L8KWnC0fJbRBM+853d/wCdzue+3QZ2Ard0rOzZ75p3vKxSlaRtBSlKheylKUCqh17iTWOJrgy6Moa0tn5ebMYE7r7/AL5BZADgYxnrnOMbjxa1+Q+TpVof+03p5WI/u4icMT3Gfa3/AHVbptUgvNGl0HSXttOAEscJWLOAS3Ut0xzseY77cx3wKDXcIeIA1Wb7JeQPY3mMiOTZZBvvEx69Dt+RbBxjazx5c3F3JZ6XaC9kg2ndnCRo2SOXJIBIIOdxuCBnBrSXPEdpxvo08t2nl3VkpLqCUkjlGyNGeqhnAGOx2OcZrYeCfnWVsIp4SpnX7Ws+ebzhIRnzCdxIMr16gg9jQZWj8fXFpdLaara/Y3lblhlQ80Ln93mycHp37jIXvYNV941XPLYxQr+2nuYkhwNwwfm5h+WP6qsGgUpSgVRf6SmknmtbsA4w0LHsD76fn95+VXpVd+PGoR2ekSI4DNM6JGDnYhuctt6Kp+pGcg4IczWd09jIskbFHQhlYHcEbgiup/C7jxONLf2sLcxACVB37B1/hPp2O3oTzlw9wVfcSRNLawGVEbkYhkG+AcAMwJ2I6etYukapccKXYliJjmhYqQemxwyMO4O4IoOzajeq8E2uq38F/IGM0AAUZHIeUsVLAjOVZuYEEbgV64G4th4xtVnj9lh7MseclGxuPiO4PcfHIEioPE0qwKWYhVUEkk4AA3JJ7ACqotObxZvRKwI0q1f2FYEfaJB3I/dHx6A46s2LP1bTY9YhkglBaOReVgGZSQfipBqteLfEK24GjTTtNjWadB5aouSkZ/ixvJIWPujcknJzsQnHFPFlpwjEHuZAmR7Ea7u2OyJ+W+wHcioXGNV8R1DczaVYMdgM/aJVz1ztyKR8hv0cV64H8OXlkGoasTc3jYZUcgrF6ZA9ksPT3V7DIzUg4y8Q7Xhc+VvcXTbJbxbsSegYgHkycep9AaDY8L8HWfCycttCqnvId5G+bnf6DA32ArA4i8SNN4ebkluFaQfgiBdh8Dy7KfgSKjx4U1TjT29RujZwN/8ACWx9rlPaR+hOOo9ofAdKlfD/AANp/Dy4gto893cc7n+pskfIYHwoIloPi+OJb2K1tLKVw59p3dVKKOrFVDDAH8Qz06mrQryiBBgAAegr1QRvxB4YXi2xkt9hJ78LH8Mi+7v2B3U/BjWH4X8TNxFZ8s2RdWx8m4U+9zLtzEfxY3+IYdqmFVdxhGeBNUj1VAfs1ziG8UAkAn3ZcfQduqnu9BLPEjU/1PpV3KDgiIqp9GkxGp/xMKjH6PdsIdJLf7Sd2P0Cp/8ArXvx7vAmjHlORLLGoIOxGTID8R7NUVpXE92lutnHcyQwqSeSP2SxY5OXHtH5ZxXvHSclorXvLlrRWN5dP8R8ZWXDYP2idFYf3anmkPphBv8AXpVA+I/GbcfyIBH5EEBPKpOXYtj2mxsNgMDfGTuajUFqsHQb+p615kHkMWyOU+9n/Uf9K1sfpsY9rZevmFS2p5dKvcFusAwB9e9Jp1g6/l3P0rAudTzsg+p/5CsKANPIo3ZiwA7kknYVLm9Rx4o4YY3+zzTT2tO92Td3z5K4KY2IPX459DX04e0G44jmEFtGZHPp0UfvM3RR8T/rXYF7odrfktLbwyk9S8SMfzIrIsbGLTkCQxpEg6KihR+QGKxcua+Wd7zuuVpFY2iGq4H4eHC1jDaggsi5dh0Z23cjPbJIHwAre0pUb0UpSgUpSgUpSgqHwrt/1/q+pahMeZ45DDED1QEsOnbCKqj5tVvVWz2v9kNfWUbW+qKUb91Z13XP8++O5Lt6VZNBVPir4XPrzPdWLBJnXE0WeVZsEMDnOA2Qux2JAOQRky/gHX4uILNQimB4R5EsP4omQcvLg9ttj/zBAk9Vlx1YS8IXg1i1VmjbCX0KfiTp5oH7w9exAPQtQREaz+ueI4Ibu5WWGzlZIpPLChpOqhuX2Q/mKBkAAmPYDNX3VacDeHdn+r7hGkF3Fet5iyY9oIM+Vv8A7RcsScDckY23zuBtcuNOuG0m/YvPGvPBOf7+IdCc/jUdepODnJBLBPaUpQK51/SE1htS1CK0TLCBB7I3JklwcYHU8vl4+ZroqueODNKPEnFFxJL7S2800xyOvJJyRD4YYofklBdHAnD44XsILb8SrmQ+rt7T799yQPgBXPnjhw/+pdUd1GI7kecu23MdpB8+fLf1iuoqp79JHTfOtLa4A3ilMZ+Ui53+qD86CM+H9weGbO31aHJiWQ2uoRjpyl+ZJsfvIHQfHbpljXQscglAZSCCMgjoQdwRVM+AFvHq2mXtrKOZHkIYfCSIKceh9nrUq8Kr+S1WfS7g5nsX5FJ/HCd4nHwxt8By0E+qFWfAen8OXk+puxDkvITKy+XEXJLMuwx1IySetTWqv8UeDdQ4zu4Io38uyVV8wlxjmLNzN5Y3dgnLjO2/bJoNTrXHV9x7M1noqskQ2kumyux7hsZiHXtznsBg5mXAPh1bcIDzP29y3vzON9+oQfhHx6nuewkuhaNDoECQQIEjQYAHU+rMe7HqTWfQKV4mYopIGSASB6/CqV4L4u1LToLW9uZhdWd1N5Dhhh7djIVDcwG67Z3+A22JC7aUpQK0PHF1ZW9lKt+6rBIpQg+82egQdSw6jG4xntWp13j1VYwaegvbkbHlP3MXbMso22/dBztjaoVYaVejUxNegXoePImwAlu2T7ESsdh0GQMnIP71QZtRTHE7z18JceK1/hoLLQdT4osI7OVxDaQsWhMsf3z9fLDqGPKoUkdds/iAGIG2lNo08kMoxIh5d+hHZl9QetXNx7rU1mqW1orPd3HN5YXGVVRzOw+OAcfU9qxPDPgzS+MrLz5vNubg+zMZZm5kbr7PKR7JG4Jz3HqB303VZYv71oiY+kGqxU24VnqqiSTBCqpd3IVEUEsxJwAANzvtUk4y4IXhjTUmvJD9tnceVAhHKijd+b94gEAkbAkDfrVycK+GNhwlcNcx+YzBSFMzKRGPxFcKMbbZOTjPqaojxD4ik481P7kM6cwhtk9RnAOD0Lsc/IgHpWnqtbfP07R4VMWGKfKF19bW4a0dZEPK6MGUjsQcg/Q10nw14MafYQKt1GbmY4Z3LuoBx7qBGHsjfrknv2AkmoeH+nX1qbU20aR7kGNQrqx/Er9ebp1znGDkbVSTIL4W+L363dbS/IWZiFjmAAWQnYK4GysT0I2PTAOM3DXJHiBwbNwLdBCxaNvbhlAxnB+HR1OM/MHvXTPA2vjiewgufxOuHHo6nlf6cwJHwIoN9SlKBSlKBSlKBSlKDQ8b6D/aOzkiU8soxJC/7sqHmQ57b7H4E1kcK6x+vrSKfHKzLiRO6OvsyIc7jlcMK21QrWZP7F3f2sbWd04W6GcCKU4VJwOgDbI/T8J3PUJrXmRBICrAEEYIIyCD1BHevVKCE8P6I3ARvW80HTgpnjjOeeJt2kRe3JgDHzHfJaG6tcy3V9w9z+zctzTygZBCysrkfLAkGPnU98QIDqqW9iM4up1EmP8AZRffS79s8qr/AFiovwmo4o4gvL3GYrJRbQnG3NurFT8PvfpIKC06UpQKpvwRcTalq7+sufzllP8A0q5KpXwMU22parEeofB+ayuP+dBdVQrxlsft2jXQ2ygWQZ/gdSf93I+tTWoV4zXH2fRbs+oRf8UqA/5E0EC/RmY/9vHb7k/+LU24+tDodxBrESkmD7q6Vfx27HdsdzGTzf67LUd/Rv03yLO4nIwZZQg+IjXII/qdh9KtuaJZ1ZGAZWBVgRkEEYII7gig/LedblFdCGVgGVh0IIyCD6EV9KgfA07cOXMukSklUBms3JPtQk7x5PVozt8uwAqeUCo1Y8b219qMunJzmaJeYtgchxjmUHmzzDO4x2PpUlrmfVtQbhXiSa7AIjjugJP5ZlJbYdSV5yPiKCacaaJLrGs3ESXU8NybVJrLkl5U9klZIzjccxBYYIxuTnGKh/htM2s21/osvsyTKZYA/s4mjwSpzuCSqnGNgrVZXi1OlnJpd3Ew89btUQgj2o5AfMGPxKfZGe3N8a1fiB4dXTanDqGmBRIXVpQWChXBHtnfdWHvAbnB681BgcLcO6pxPAdR+3XEF6srcsUqOsPsgLy8p7HcEgEdQRkE1ttZ4W1/i0CK6ure1g5cMLbzDzn+MHBYYJ25uXbpVrilBWGieDMOnoFkvbtwDkpHJ5cZz19kZP8AvV97vwkjiy1ne3lq/X9rzp/UuxP+KrIrGvr+LTl55pY4l/ekdVH5sQK8zWJ+jvKUR4D4On0Wee5vZUuZ3CxxyKMcsajJGOUBSzbnGenXc1GOKLdvDbVU1GEH7HeMI7pBsqMT74H5uPiHGQGFTC/8S9LstvtSSt2WENIT/gBH+dV7x5rN74k+XZ2VlPHblgzzTxFASDgHm3CoAc92PYDGD2IiI2gmd+7d+PXF/wCqLQWcR+9ugeYj8MXRv8ZyvyDVHv0fODvMZtSlXZcpACO/R3+m6D5t6CoReWsvH+s+QjbFvKVuoSKIcvN/hUtjuzfGuo9L0+PSoY4Il5Y41CKPgBjf1Px711xlUpSghHjFoA17SptvbgHnof5ASw+qcw+eKi36N2qefaXNuTvFKHHykXG31Qn61YXGuv23D1pJJcuArKyqvVnJGOVV7/6AbnAqmP0bp2W9uUweVoOYntlXUDP+JqDoWlKUClKUClKUClKUCsXVNPj1WGSCVeaORSjD4EY+h9D2rKpQQnw61l4/N0y6bN1ZnlBPWWHby5RnrsQD17Z3NTaoD4l8Izak0V/YHkvrY+zuB5iZ3Q527nrsQWB67QjiXxX1Ux+THYPazAcskhR2we/lgrhexBPN1+tBY13qqh7692KWMTwofVwolnx6jIhT+aNhWv8AA7TjYaREzDDTu8zZ6nLcqk/NVU/Wqpt+LpNT0uLRYIpvtc8pE0jn3ueUyE597fI5iR7oPWuitI09dJgigT3IkWNc9cKoUZ+O1Bl0pSgVU3h7bCz4j1ZB3HP/AI3Dn/Nqtmqv4bkCcV6kv71vGQPkkGf9aC0Kq/8ASHvfs+lpGP72dFPyVWf/AFC1aFUrx8Dxxr9tpybw2vtzdxvh5M+vs8ifAsaCw/DPR/1HpdrERhvL53B6hpD5hB+RbH0qT0pQQnxU0eS5t0vLba6sW8+Mgbso/aIcbkFRnHfGO9SDhXXo+JrSK6i92Qbg9VYbMp+IYEfHr3rbdaqjhc/2A1mXT29m0vj51qeyv3Qen7mP4Y/WgteqhteH4eKNX1u2mzyOsGCPeVggKsvxB/Pp0NW9XyS2SNi4RQze8wUZPzPU0FdcJ+EqaTNHPdXUl40BHkK2QkYXHLhSzHbAIAIA9DirKpXyubhLRGeRlRFGWZiAoA6kk7AUH1rTcR8U2nDKc11OkWRkLnLt/Kg9pvnjAqOT8U3XFRMWkpyxbq1/Mv3YxsfIQjMrDff3cj0Oa2HDfAFro0n2h+a7uictcTnmfP8ACDsnoMb42zQasazq3Fn/ALnB+rrc/wB/dKDMR6xwdB/VsQcg1mWfhpZ8wku/Mv5u8lzIzjfqBHnkC+gwcVNKUGLY6dDpy8sMUcSjtGiqPyUVkkZr9pQUN+jdp6/aL2RxiSJUjAI3HOzF9j0OUUVfNVdwtZ/qDiW+hAwl1CLlPnzjm/3zLVo0CtDxvxPHwjZvcye0R7MaZwXc+6oP5k+gBNb6qa1sDxK15bTJNlYZaXB2dwcMM/FsJ64VyOtBptD4Iv8AxQlF9qMphgYZjVdmK9hEhyI0/iOSeuGzmrm4b4XtOGE5LWFYs+83V2x05nPtN1O2cDO1bdFCAADAGwA6Cv2gUpSgUpSgUpSgUpSgUpSgUpSg+L2sbushRS6ghXKjmAPUBuoBr7UpQfhOKoXjvxrmFx5enFREmQZGQN5h9VB6KO3c1fRGai2m+HOl6axZLOInPNlwZMH4ByQuPhQUhZ+KOvX2WiZpF6exaowB+YTOfrW18Jo9Rv8AXDdTxS+2r+e8kbKMFcKBkAA8wQBfQH026CjQRABQABsABgD5CvVBXPi14j/2OVYIU5rmVOZWPuxrkqGI/E2QcDptk+h0n6OlkJYLq8cl5pJvLZ2OWwFDnJO+WZ8n1wKk/iL4aQ8bskplaCZF5A4UMCM5AZSRnBLYwR1NV9L4eazwCrzaddeauMuiLhjjfPkvzK5A/q7AHNBfdK594c8d7mF1W8ijlj6M0QKyD44J5W+Xs/OugVPMM0H7UN8VOFTxPZHysi5gPmwMuzcw3KgjccwG38QU9qmVKCL+HHFA4usI5zjzB7EoHZ1xnbsCCGA9GqRXl3HYo0krrGijJZiAB8yaqTXLLU+FtWkTSo0aPUMSkOuY42TaRic4UZYMT35gACQBU70ThUxMs97O17cruGcBYoz/APShHsKcbc+Cx9RnFBkzaldX+1pCFU/31xlV+aRD7x/kfLHoTWGOC0vyHv5ZL5hvySezAD/Dbp7J/q5z8alNKDzGgiAVQAAMAAYAHoB2r1SlApSlArxLKsQyxCj1JwP86hXjFxHLw1prSQFllkdYlcD3M5Yt0wPZUgfEiqH0bg3VuOMShZZE7TXEh5foXOW+gNBbfjLK2iS2GrQ4Y28hjkAPvK4zjPpgSL/WKsjRdVi1uCO4gbnjkXmU/wCRB9CDkEdiCKo2y8ALhwPNu4kPcJGz/wCZK1cfBnDacJ2cdqjtIEySzbElmLHYdBv0oIB4u+KTcOu1laAefygySnfy+YZAUd35SDk7DI6k7bPwG0ZLDTBcZDSXTF3bqcKSiqT8CGPzY1suLfC+x4rnNxN5qSsoUtG4GcDAJDKRkDA+lVbxj4VXvCUbT2NxJNCuWcKSkiADPNgNiQADcjB+GMkB0RSufPCnxJ1K5uorSQNexsQGJGZI16c5k7qCQSWz8xXQdApSlApSlApSlApSlApSlApSlApSlApSlApSlApSlBWGnaTbniOc+RFkL5g+7XZyEJcbbNkk565NWfSlApSlApSlApSlApSlApSlB5kjEowwDD0IyNtxXqlKBSlKBQ70pQa7RNLg0tCsEMUIY5IjjVAT0yQoGa2NKUClKUClKUClKUClKUH/2Q=="/>
          <p:cNvSpPr>
            <a:spLocks noChangeAspect="1" noChangeArrowheads="1"/>
          </p:cNvSpPr>
          <p:nvPr/>
        </p:nvSpPr>
        <p:spPr bwMode="auto">
          <a:xfrm>
            <a:off x="155575" y="-1804988"/>
            <a:ext cx="71913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Pfeil nach oben und unten 11"/>
          <p:cNvSpPr/>
          <p:nvPr/>
        </p:nvSpPr>
        <p:spPr>
          <a:xfrm>
            <a:off x="3915758" y="3517933"/>
            <a:ext cx="323601" cy="7242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6150364" y="239505"/>
            <a:ext cx="2814123" cy="341064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credit</a:t>
            </a:r>
            <a:r>
              <a:rPr lang="de-DE" sz="2800" dirty="0" smtClean="0"/>
              <a:t> </a:t>
            </a:r>
            <a:r>
              <a:rPr lang="de-DE" sz="2800" dirty="0" err="1" smtClean="0"/>
              <a:t>special</a:t>
            </a:r>
            <a:r>
              <a:rPr lang="de-DE" sz="2800" dirty="0" smtClean="0"/>
              <a:t>?</a:t>
            </a:r>
          </a:p>
          <a:p>
            <a:pPr algn="ctr"/>
            <a:endParaRPr lang="de-DE" sz="2800" dirty="0"/>
          </a:p>
          <a:p>
            <a:pPr algn="ctr"/>
            <a:r>
              <a:rPr lang="de-DE" sz="2800" dirty="0" err="1" smtClean="0"/>
              <a:t>Credit</a:t>
            </a:r>
            <a:r>
              <a:rPr lang="de-DE" sz="2800" dirty="0" smtClean="0"/>
              <a:t> </a:t>
            </a:r>
            <a:r>
              <a:rPr lang="de-DE" sz="2800" dirty="0" err="1" smtClean="0"/>
              <a:t>as</a:t>
            </a:r>
            <a:r>
              <a:rPr lang="de-DE" sz="2800" dirty="0" smtClean="0"/>
              <a:t> a </a:t>
            </a:r>
            <a:r>
              <a:rPr lang="de-DE" sz="2800" dirty="0" err="1" smtClean="0"/>
              <a:t>feature</a:t>
            </a:r>
            <a:r>
              <a:rPr lang="de-DE" sz="2800" dirty="0" smtClean="0"/>
              <a:t> of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offering</a:t>
            </a:r>
            <a:endParaRPr lang="de-DE" sz="2800" dirty="0"/>
          </a:p>
        </p:txBody>
      </p:sp>
      <p:sp>
        <p:nvSpPr>
          <p:cNvPr id="10" name="Legende mit Linie 1 (Markierungsleiste) 9"/>
          <p:cNvSpPr/>
          <p:nvPr/>
        </p:nvSpPr>
        <p:spPr>
          <a:xfrm rot="11335154">
            <a:off x="899592" y="2052072"/>
            <a:ext cx="1512168" cy="1650905"/>
          </a:xfrm>
          <a:prstGeom prst="accentCallout1">
            <a:avLst>
              <a:gd name="adj1" fmla="val 18750"/>
              <a:gd name="adj2" fmla="val -8333"/>
              <a:gd name="adj3" fmla="val 113526"/>
              <a:gd name="adj4" fmla="val -36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11" y="2545215"/>
            <a:ext cx="1339417" cy="100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01" y="2085863"/>
            <a:ext cx="1110516" cy="83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6274550" y="3873720"/>
            <a:ext cx="2619180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payment type alters product perception </a:t>
            </a:r>
            <a:r>
              <a:rPr lang="en-US" dirty="0" smtClean="0"/>
              <a:t>(Chatterjee, Rose 2012, Hahn et al. forthcoming; Kamleitner, </a:t>
            </a:r>
            <a:r>
              <a:rPr lang="en-US" dirty="0" err="1" smtClean="0"/>
              <a:t>Erki</a:t>
            </a:r>
            <a:r>
              <a:rPr lang="en-US" dirty="0" smtClean="0"/>
              <a:t>, 2013)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859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General </a:t>
            </a:r>
            <a:r>
              <a:rPr lang="de-DE" dirty="0" err="1" smtClean="0"/>
              <a:t>challenges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1520" y="1742315"/>
            <a:ext cx="6048672" cy="4391026"/>
          </a:xfrm>
        </p:spPr>
        <p:txBody>
          <a:bodyPr>
            <a:noAutofit/>
          </a:bodyPr>
          <a:lstStyle/>
          <a:p>
            <a:pPr lvl="1"/>
            <a:r>
              <a:rPr lang="en-GB" sz="2400" b="1" dirty="0" smtClean="0"/>
              <a:t>Are </a:t>
            </a:r>
            <a:r>
              <a:rPr lang="en-GB" sz="2400" b="1" dirty="0"/>
              <a:t>we </a:t>
            </a:r>
            <a:r>
              <a:rPr lang="en-GB" sz="2400" b="1" dirty="0" smtClean="0"/>
              <a:t>blinded by </a:t>
            </a:r>
            <a:br>
              <a:rPr lang="en-GB" sz="2400" b="1" dirty="0" smtClean="0"/>
            </a:br>
            <a:r>
              <a:rPr lang="en-GB" sz="2400" b="1" dirty="0" smtClean="0"/>
              <a:t>knowledge/ perspectives</a:t>
            </a:r>
            <a:r>
              <a:rPr lang="de-DE" sz="2400" dirty="0"/>
              <a:t>?</a:t>
            </a:r>
          </a:p>
          <a:p>
            <a:pPr lvl="1"/>
            <a:r>
              <a:rPr lang="de-DE" sz="2400" b="1" dirty="0"/>
              <a:t>Are </a:t>
            </a:r>
            <a:r>
              <a:rPr lang="de-DE" sz="2400" b="1" dirty="0" err="1"/>
              <a:t>we</a:t>
            </a:r>
            <a:r>
              <a:rPr lang="de-DE" sz="2400" b="1" dirty="0"/>
              <a:t> </a:t>
            </a:r>
            <a:r>
              <a:rPr lang="de-DE" sz="2400" b="1" dirty="0" err="1"/>
              <a:t>investigating</a:t>
            </a:r>
            <a:r>
              <a:rPr lang="de-DE" sz="2400" b="1" dirty="0"/>
              <a:t> </a:t>
            </a:r>
            <a:r>
              <a:rPr lang="de-DE" sz="2400" b="1" dirty="0" err="1"/>
              <a:t>the</a:t>
            </a:r>
            <a:r>
              <a:rPr lang="de-DE" sz="2400" b="1" dirty="0"/>
              <a:t> </a:t>
            </a:r>
            <a:r>
              <a:rPr lang="de-DE" sz="2400" b="1" dirty="0" err="1"/>
              <a:t>right</a:t>
            </a:r>
            <a:r>
              <a:rPr lang="de-DE" sz="2400" b="1" dirty="0"/>
              <a:t> </a:t>
            </a:r>
            <a:r>
              <a:rPr lang="de-DE" sz="2400" b="1" dirty="0" err="1"/>
              <a:t>people</a:t>
            </a:r>
            <a:r>
              <a:rPr lang="de-DE" sz="2400" b="1" dirty="0"/>
              <a:t> at </a:t>
            </a:r>
            <a:r>
              <a:rPr lang="de-DE" sz="2400" b="1" dirty="0" err="1"/>
              <a:t>the</a:t>
            </a:r>
            <a:r>
              <a:rPr lang="de-DE" sz="2400" b="1" dirty="0"/>
              <a:t> </a:t>
            </a:r>
            <a:r>
              <a:rPr lang="de-DE" sz="2400" b="1" dirty="0" err="1"/>
              <a:t>right</a:t>
            </a:r>
            <a:r>
              <a:rPr lang="de-DE" sz="2400" b="1" dirty="0"/>
              <a:t> time?</a:t>
            </a:r>
            <a:endParaRPr lang="en-GB" sz="2400" b="1" dirty="0"/>
          </a:p>
          <a:p>
            <a:pPr lvl="1"/>
            <a:r>
              <a:rPr lang="en-GB" sz="2400" b="1" dirty="0" smtClean="0"/>
              <a:t>Are we thinking about the phenomenon in the right way?</a:t>
            </a:r>
            <a:endParaRPr lang="en-GB" sz="24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C</a:t>
            </a:r>
            <a:r>
              <a:rPr lang="en-GB" sz="2000" b="1" dirty="0" smtClean="0">
                <a:solidFill>
                  <a:schemeClr val="accent3">
                    <a:lumMod val="75000"/>
                  </a:schemeClr>
                </a:solidFill>
              </a:rPr>
              <a:t>ause or consequence?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000" b="1" dirty="0" smtClean="0">
                <a:solidFill>
                  <a:schemeClr val="accent3">
                    <a:lumMod val="75000"/>
                  </a:schemeClr>
                </a:solidFill>
              </a:rPr>
              <a:t>A phenomenon in its own right?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000" b="1" dirty="0" smtClean="0">
                <a:solidFill>
                  <a:schemeClr val="accent3">
                    <a:lumMod val="75000"/>
                  </a:schemeClr>
                </a:solidFill>
              </a:rPr>
              <a:t>How many phenomena are we actually talking about?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GB" sz="2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000" b="1" dirty="0" smtClean="0">
                <a:solidFill>
                  <a:schemeClr val="accent3">
                    <a:lumMod val="75000"/>
                  </a:schemeClr>
                </a:solidFill>
              </a:rPr>
              <a:t>Are 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</a:rPr>
              <a:t>we keeping up with the </a:t>
            </a:r>
            <a:r>
              <a:rPr lang="en-GB" sz="2000" b="1" dirty="0" smtClean="0">
                <a:solidFill>
                  <a:schemeClr val="accent3">
                    <a:lumMod val="75000"/>
                  </a:schemeClr>
                </a:solidFill>
              </a:rPr>
              <a:t>trends</a:t>
            </a:r>
          </a:p>
          <a:p>
            <a:pPr lvl="1"/>
            <a:r>
              <a:rPr lang="en-GB" sz="2400" b="1" dirty="0" smtClean="0"/>
              <a:t>Do we have the right methods?</a:t>
            </a:r>
          </a:p>
        </p:txBody>
      </p:sp>
      <p:sp>
        <p:nvSpPr>
          <p:cNvPr id="4" name="Wolke 3"/>
          <p:cNvSpPr/>
          <p:nvPr/>
        </p:nvSpPr>
        <p:spPr>
          <a:xfrm>
            <a:off x="6767736" y="2276872"/>
            <a:ext cx="2376264" cy="1440160"/>
          </a:xfrm>
          <a:prstGeom prst="cloud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/>
              <a:t>Crowd</a:t>
            </a:r>
            <a:r>
              <a:rPr lang="de-DE" b="1" dirty="0" smtClean="0"/>
              <a:t> </a:t>
            </a:r>
            <a:r>
              <a:rPr lang="de-DE" b="1" dirty="0" err="1" smtClean="0"/>
              <a:t>financing</a:t>
            </a:r>
            <a:endParaRPr lang="de-DE" b="1" dirty="0"/>
          </a:p>
        </p:txBody>
      </p:sp>
      <p:sp>
        <p:nvSpPr>
          <p:cNvPr id="7" name="Wolke 6"/>
          <p:cNvSpPr/>
          <p:nvPr/>
        </p:nvSpPr>
        <p:spPr>
          <a:xfrm>
            <a:off x="6012160" y="3429000"/>
            <a:ext cx="2376264" cy="14401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0% </a:t>
            </a:r>
            <a:r>
              <a:rPr lang="de-DE" b="1" dirty="0" err="1" smtClean="0"/>
              <a:t>loans</a:t>
            </a:r>
            <a:endParaRPr lang="de-DE" b="1" dirty="0"/>
          </a:p>
        </p:txBody>
      </p:sp>
      <p:sp>
        <p:nvSpPr>
          <p:cNvPr id="8" name="Wolke 7"/>
          <p:cNvSpPr/>
          <p:nvPr/>
        </p:nvSpPr>
        <p:spPr>
          <a:xfrm>
            <a:off x="6012160" y="1124744"/>
            <a:ext cx="2376264" cy="1440160"/>
          </a:xfrm>
          <a:prstGeom prst="clou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New </a:t>
            </a:r>
            <a:r>
              <a:rPr lang="de-DE" b="1" dirty="0" err="1" smtClean="0"/>
              <a:t>forms</a:t>
            </a:r>
            <a:r>
              <a:rPr lang="de-DE" b="1" dirty="0" smtClean="0"/>
              <a:t> of </a:t>
            </a:r>
            <a:r>
              <a:rPr lang="de-DE" b="1" dirty="0" err="1" smtClean="0"/>
              <a:t>payment</a:t>
            </a:r>
            <a:endParaRPr lang="de-DE" b="1" dirty="0"/>
          </a:p>
        </p:txBody>
      </p:sp>
      <p:sp>
        <p:nvSpPr>
          <p:cNvPr id="9" name="Wolke 8"/>
          <p:cNvSpPr/>
          <p:nvPr/>
        </p:nvSpPr>
        <p:spPr>
          <a:xfrm>
            <a:off x="6660232" y="4653136"/>
            <a:ext cx="2376264" cy="1440160"/>
          </a:xfrm>
          <a:prstGeom prst="cloud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Digital </a:t>
            </a:r>
            <a:r>
              <a:rPr lang="de-DE" b="1" dirty="0" err="1" smtClean="0"/>
              <a:t>goods</a:t>
            </a:r>
            <a:r>
              <a:rPr lang="de-DE" b="1" dirty="0" smtClean="0"/>
              <a:t> and </a:t>
            </a:r>
            <a:r>
              <a:rPr lang="de-DE" b="1" dirty="0" err="1" smtClean="0"/>
              <a:t>new</a:t>
            </a:r>
            <a:r>
              <a:rPr lang="de-DE" b="1" dirty="0" smtClean="0"/>
              <a:t> </a:t>
            </a:r>
            <a:r>
              <a:rPr lang="de-DE" b="1" dirty="0" err="1" smtClean="0"/>
              <a:t>media</a:t>
            </a:r>
            <a:endParaRPr lang="de-DE" b="1" dirty="0"/>
          </a:p>
        </p:txBody>
      </p:sp>
      <p:sp>
        <p:nvSpPr>
          <p:cNvPr id="6" name="Flussdiagramm: Datenträger mit direktem Zugriff 5"/>
          <p:cNvSpPr/>
          <p:nvPr/>
        </p:nvSpPr>
        <p:spPr>
          <a:xfrm>
            <a:off x="755576" y="2492896"/>
            <a:ext cx="5400600" cy="2448272"/>
          </a:xfrm>
          <a:prstGeom prst="flowChartMagneticDrum">
            <a:avLst/>
          </a:prstGeo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perspective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>
                <a:solidFill>
                  <a:schemeClr val="accent3">
                    <a:lumMod val="50000"/>
                  </a:schemeClr>
                </a:solidFill>
              </a:rPr>
              <a:t>What</a:t>
            </a:r>
            <a:r>
              <a:rPr lang="de-DE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50000"/>
                  </a:schemeClr>
                </a:solidFill>
              </a:rPr>
              <a:t>if</a:t>
            </a:r>
            <a:r>
              <a:rPr lang="de-DE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50000"/>
                  </a:schemeClr>
                </a:solidFill>
              </a:rPr>
              <a:t>we</a:t>
            </a:r>
            <a:r>
              <a:rPr lang="de-DE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50000"/>
                  </a:schemeClr>
                </a:solidFill>
              </a:rPr>
              <a:t>got</a:t>
            </a:r>
            <a:r>
              <a:rPr lang="de-DE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50000"/>
                  </a:schemeClr>
                </a:solidFill>
              </a:rPr>
              <a:t>something</a:t>
            </a:r>
            <a:r>
              <a:rPr lang="de-DE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50000"/>
                  </a:schemeClr>
                </a:solidFill>
              </a:rPr>
              <a:t>wrong</a:t>
            </a:r>
            <a:r>
              <a:rPr lang="de-DE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de-DE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9004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What‘s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message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62019" y="2142773"/>
            <a:ext cx="7669156" cy="4382571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455039" y="1782882"/>
            <a:ext cx="7848872" cy="295232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 smtClean="0"/>
              <a:t>Keep an </a:t>
            </a:r>
            <a:r>
              <a:rPr lang="de-DE" sz="3200" b="1" dirty="0" err="1" smtClean="0"/>
              <a:t>eye</a:t>
            </a:r>
            <a:r>
              <a:rPr lang="de-DE" sz="3200" b="1" dirty="0" smtClean="0"/>
              <a:t> </a:t>
            </a:r>
            <a:r>
              <a:rPr lang="de-DE" sz="2400" b="1" dirty="0" smtClean="0"/>
              <a:t>on</a:t>
            </a:r>
            <a:br>
              <a:rPr lang="de-DE" sz="2400" b="1" dirty="0" smtClean="0"/>
            </a:b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r>
              <a:rPr lang="de-DE" sz="3600" b="1" dirty="0" err="1" smtClean="0"/>
              <a:t>evolution</a:t>
            </a:r>
            <a:r>
              <a:rPr lang="de-DE" sz="3600" b="1" dirty="0" smtClean="0"/>
              <a:t>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of 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br>
              <a:rPr lang="de-DE" sz="2400" b="1" dirty="0" smtClean="0"/>
            </a:br>
            <a:r>
              <a:rPr lang="de-DE" sz="2400" b="1" dirty="0" err="1" smtClean="0"/>
              <a:t>phenomenon</a:t>
            </a:r>
            <a:endParaRPr lang="de-DE" sz="2400" b="1" dirty="0" smtClean="0"/>
          </a:p>
          <a:p>
            <a:r>
              <a:rPr lang="de-DE" sz="3600" b="1" dirty="0" err="1"/>
              <a:t>credit</a:t>
            </a:r>
            <a:r>
              <a:rPr lang="de-DE" sz="3600" b="1" dirty="0"/>
              <a:t> </a:t>
            </a:r>
            <a:r>
              <a:rPr lang="de-DE" sz="2400" b="1" dirty="0" err="1" smtClean="0"/>
              <a:t>use</a:t>
            </a:r>
            <a:endParaRPr lang="de-DE" sz="2400" b="1" dirty="0" smtClean="0"/>
          </a:p>
        </p:txBody>
      </p:sp>
      <p:pic>
        <p:nvPicPr>
          <p:cNvPr id="12292" name="Picture 4" descr="http://fc08.deviantart.net/fs70/f/2010/297/2/f/eye_of_time_by_vilyane-d31fpc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475" y="2052912"/>
            <a:ext cx="3621454" cy="24122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bgerundetes Rechteck 10"/>
          <p:cNvSpPr/>
          <p:nvPr/>
        </p:nvSpPr>
        <p:spPr>
          <a:xfrm>
            <a:off x="494645" y="4727901"/>
            <a:ext cx="7848872" cy="196241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 smtClean="0"/>
              <a:t>A </a:t>
            </a:r>
            <a:r>
              <a:rPr lang="de-DE" sz="2400" b="1" dirty="0" err="1" smtClean="0"/>
              <a:t>cognitive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perspective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may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help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doing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that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without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getting</a:t>
            </a:r>
            <a:r>
              <a:rPr lang="de-DE" sz="2400" b="1" dirty="0" smtClean="0"/>
              <a:t> lost in 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process</a:t>
            </a:r>
            <a:endParaRPr lang="de-DE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4487556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1475656" y="3071811"/>
            <a:ext cx="4032448" cy="217354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e-AT" sz="1400" b="1" dirty="0"/>
              <a:t>Univ. Prof. </a:t>
            </a:r>
            <a:r>
              <a:rPr lang="de-AT" sz="1400" b="1" dirty="0" err="1"/>
              <a:t>DDr</a:t>
            </a:r>
            <a:r>
              <a:rPr lang="de-AT" sz="1400" b="1" dirty="0"/>
              <a:t>. Bernadette Kamleitner</a:t>
            </a:r>
          </a:p>
          <a:p>
            <a:pPr>
              <a:lnSpc>
                <a:spcPct val="150000"/>
              </a:lnSpc>
            </a:pPr>
            <a:r>
              <a:rPr lang="de-AT" sz="1400" dirty="0"/>
              <a:t>Department Marketing</a:t>
            </a:r>
            <a:br>
              <a:rPr lang="de-AT" sz="1400" dirty="0"/>
            </a:br>
            <a:r>
              <a:rPr lang="de-AT" sz="1400" dirty="0"/>
              <a:t/>
            </a:r>
            <a:br>
              <a:rPr lang="de-AT" sz="1400" dirty="0"/>
            </a:br>
            <a:r>
              <a:rPr lang="de-AT" sz="1400" dirty="0"/>
              <a:t>Welthandelsplatz 1, 1020 Wien</a:t>
            </a:r>
            <a:endParaRPr lang="de-AT" sz="1400" dirty="0" smtClean="0"/>
          </a:p>
          <a:p>
            <a:pPr>
              <a:lnSpc>
                <a:spcPct val="150000"/>
              </a:lnSpc>
            </a:pPr>
            <a:endParaRPr lang="de-AT" sz="1400" dirty="0"/>
          </a:p>
          <a:p>
            <a:pPr>
              <a:lnSpc>
                <a:spcPct val="150000"/>
              </a:lnSpc>
            </a:pPr>
            <a:r>
              <a:rPr lang="de-AT" sz="1400" dirty="0" smtClean="0"/>
              <a:t>E-Mail</a:t>
            </a:r>
            <a:r>
              <a:rPr lang="de-AT" sz="1400" dirty="0"/>
              <a:t>: </a:t>
            </a:r>
            <a:r>
              <a:rPr lang="de-AT" sz="1400" dirty="0">
                <a:hlinkClick r:id="rId2"/>
              </a:rPr>
              <a:t>bernadette.kamleitner@wu.ac.at</a:t>
            </a:r>
            <a:r>
              <a:rPr lang="de-AT" sz="1400" dirty="0"/>
              <a:t/>
            </a:r>
            <a:br>
              <a:rPr lang="de-AT" sz="1400" dirty="0"/>
            </a:br>
            <a:r>
              <a:rPr lang="de-AT" sz="1400" dirty="0" smtClean="0"/>
              <a:t>Tel</a:t>
            </a:r>
            <a:r>
              <a:rPr lang="de-AT" sz="1400" dirty="0"/>
              <a:t>.: +43 131336 4614</a:t>
            </a:r>
          </a:p>
          <a:p>
            <a:endParaRPr lang="en-GB" sz="1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your attention!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1756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U Musterpräsentation_mcore_gruen">
  <a:themeElements>
    <a:clrScheme name="WU neu">
      <a:dk1>
        <a:srgbClr val="000000"/>
      </a:dk1>
      <a:lt1>
        <a:sysClr val="window" lastClr="FFFFFF"/>
      </a:lt1>
      <a:dk2>
        <a:srgbClr val="002E60"/>
      </a:dk2>
      <a:lt2>
        <a:srgbClr val="E5F5FA"/>
      </a:lt2>
      <a:accent1>
        <a:srgbClr val="002E60"/>
      </a:accent1>
      <a:accent2>
        <a:srgbClr val="0096D3"/>
      </a:accent2>
      <a:accent3>
        <a:srgbClr val="83B43A"/>
      </a:accent3>
      <a:accent4>
        <a:srgbClr val="005F3B"/>
      </a:accent4>
      <a:accent5>
        <a:srgbClr val="406288"/>
      </a:accent5>
      <a:accent6>
        <a:srgbClr val="532481"/>
      </a:accent6>
      <a:hlink>
        <a:srgbClr val="406288"/>
      </a:hlink>
      <a:folHlink>
        <a:srgbClr val="008FAA"/>
      </a:folHlink>
    </a:clrScheme>
    <a:fontScheme name="Ganym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F651A35DF3154DB01328AF51148DAE" ma:contentTypeVersion="" ma:contentTypeDescription="Ein neues Dokument erstellen." ma:contentTypeScope="" ma:versionID="a90e63e2b91c4c0bb886c36541ac69f1">
  <xsd:schema xmlns:xsd="http://www.w3.org/2001/XMLSchema" xmlns:xs="http://www.w3.org/2001/XMLSchema" xmlns:p="http://schemas.microsoft.com/office/2006/metadata/properties" xmlns:ns2="1a8d9a65-8471-4209-a900-f8e11db75e0a" xmlns:ns3="08b0a3ee-3d2a-451c-9a1a-7e5d5b0c9c77" xmlns:ns4="dde413db-0745-4f3a-8dca-564dc7ff6f7d" targetNamespace="http://schemas.microsoft.com/office/2006/metadata/properties" ma:root="true" ma:fieldsID="d9fa4ce349b21dac963f2fd6ee575b08" ns2:_="" ns3:_="" ns4:_="">
    <xsd:import namespace="1a8d9a65-8471-4209-a900-f8e11db75e0a"/>
    <xsd:import namespace="08b0a3ee-3d2a-451c-9a1a-7e5d5b0c9c77"/>
    <xsd:import namespace="dde413db-0745-4f3a-8dca-564dc7ff6f7d"/>
    <xsd:element name="properties">
      <xsd:complexType>
        <xsd:sequence>
          <xsd:element name="documentManagement">
            <xsd:complexType>
              <xsd:all>
                <xsd:element ref="ns2:WU_x0020_ThemaTaxHTField0" minOccurs="0"/>
                <xsd:element ref="ns3:TaxCatchAll" minOccurs="0"/>
                <xsd:element ref="ns2:DokumentenartTaxHTField0" minOccurs="0"/>
                <xsd:element ref="ns4:Beschreibung" minOccurs="0"/>
                <xsd:element ref="ns4:Format" minOccurs="0"/>
                <xsd:element ref="ns4:Kategori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8d9a65-8471-4209-a900-f8e11db75e0a" elementFormDefault="qualified">
    <xsd:import namespace="http://schemas.microsoft.com/office/2006/documentManagement/types"/>
    <xsd:import namespace="http://schemas.microsoft.com/office/infopath/2007/PartnerControls"/>
    <xsd:element name="WU_x0020_ThemaTaxHTField0" ma:index="9" nillable="true" ma:taxonomy="true" ma:internalName="WU_x0020_ThemaTaxHTField0" ma:taxonomyFieldName="WU_x0020_Thema" ma:displayName="Schlagwort" ma:default="" ma:fieldId="{a2eb3201-e251-4055-97e9-466604fc777f}" ma:taxonomyMulti="true" ma:sspId="59da4ae5-1217-4de6-bd64-b7a740f353bb" ma:termSetId="c1edca97-812b-4584-b6b5-1e5cade81ca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kumentenartTaxHTField0" ma:index="12" nillable="true" ma:taxonomy="true" ma:internalName="DokumentenartTaxHTField0" ma:taxonomyFieldName="Dokumentenart" ma:displayName="Dokumentenart" ma:readOnly="false" ma:default="" ma:fieldId="{0f2e647f-32b7-4850-b6be-ae358ed71e70}" ma:taxonomyMulti="true" ma:sspId="59da4ae5-1217-4de6-bd64-b7a740f353bb" ma:termSetId="325756d7-e24e-4b6f-ba71-3f779d34c1ea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0a3ee-3d2a-451c-9a1a-7e5d5b0c9c7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description="" ma:hidden="true" ma:list="{6a103bb8-3913-4e3b-a229-080a76572464}" ma:internalName="TaxCatchAll" ma:showField="CatchAllData" ma:web="08b0a3ee-3d2a-451c-9a1a-7e5d5b0c9c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413db-0745-4f3a-8dca-564dc7ff6f7d" elementFormDefault="qualified">
    <xsd:import namespace="http://schemas.microsoft.com/office/2006/documentManagement/types"/>
    <xsd:import namespace="http://schemas.microsoft.com/office/infopath/2007/PartnerControls"/>
    <xsd:element name="Beschreibung" ma:index="13" nillable="true" ma:displayName="Beschreibung" ma:internalName="Beschreibung">
      <xsd:simpleType>
        <xsd:restriction base="dms:Note">
          <xsd:maxLength value="255"/>
        </xsd:restriction>
      </xsd:simpleType>
    </xsd:element>
    <xsd:element name="Format" ma:index="14" nillable="true" ma:displayName="Format" ma:default="Office 2007/2010" ma:format="Dropdown" ma:internalName="Format">
      <xsd:simpleType>
        <xsd:restriction base="dms:Choice">
          <xsd:enumeration value="LaTeX"/>
          <xsd:enumeration value="Office 2003"/>
          <xsd:enumeration value="Office 2007/2010"/>
          <xsd:enumeration value="OpenOffice 3.0"/>
        </xsd:restriction>
      </xsd:simpleType>
    </xsd:element>
    <xsd:element name="Kategorie" ma:index="15" nillable="true" ma:displayName="Kategorie" ma:default="Anleitungen" ma:format="Dropdown" ma:internalName="Kategorie">
      <xsd:simpleType>
        <xsd:union memberTypes="dms:Text">
          <xsd:simpleType>
            <xsd:restriction base="dms:Choice">
              <xsd:enumeration value="Anleitungen"/>
              <xsd:enumeration value="Aushänge für Lift und Tür"/>
              <xsd:enumeration value="Basisvorlagen"/>
              <xsd:enumeration value="Brief-/Faxvorlagen"/>
              <xsd:enumeration value="Einladungen"/>
              <xsd:enumeration value="Etiketten"/>
              <xsd:enumeration value="Namensschilder"/>
              <xsd:enumeration value="Präsentationen"/>
              <xsd:enumeration value="Skripten-Cover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ategorie xmlns="dde413db-0745-4f3a-8dca-564dc7ff6f7d">Präsentationen</Kategorie>
    <Beschreibung xmlns="dde413db-0745-4f3a-8dca-564dc7ff6f7d">Musterdatei mit Beispielfolien</Beschreibung>
    <TaxCatchAll xmlns="08b0a3ee-3d2a-451c-9a1a-7e5d5b0c9c77">
      <Value>403</Value>
      <Value>266</Value>
    </TaxCatchAll>
    <DokumentenartTaxHTField0 xmlns="1a8d9a65-8471-4209-a900-f8e11db75e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Vorlagen</TermName>
          <TermId xmlns="http://schemas.microsoft.com/office/infopath/2007/PartnerControls">17fc50ed-8ad1-47be-ab12-04243fd74ddb</TermId>
        </TermInfo>
      </Terms>
    </DokumentenartTaxHTField0>
    <WU_x0020_ThemaTaxHTField0 xmlns="1a8d9a65-8471-4209-a900-f8e11db75e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Corporate Design</TermName>
          <TermId xmlns="http://schemas.microsoft.com/office/infopath/2007/PartnerControls">19895bcd-b158-45ae-ab7b-f5ca217dfcec</TermId>
        </TermInfo>
      </Terms>
    </WU_x0020_ThemaTaxHTField0>
    <Format xmlns="dde413db-0745-4f3a-8dca-564dc7ff6f7d">Office 2007/2010</Format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E7671F-699E-4774-A50E-A33FC14026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8d9a65-8471-4209-a900-f8e11db75e0a"/>
    <ds:schemaRef ds:uri="08b0a3ee-3d2a-451c-9a1a-7e5d5b0c9c77"/>
    <ds:schemaRef ds:uri="dde413db-0745-4f3a-8dca-564dc7ff6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1C6A83-BE29-46F2-8F09-686D2DC35A2B}">
  <ds:schemaRefs>
    <ds:schemaRef ds:uri="08b0a3ee-3d2a-451c-9a1a-7e5d5b0c9c77"/>
    <ds:schemaRef ds:uri="dde413db-0745-4f3a-8dca-564dc7ff6f7d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a8d9a65-8471-4209-a900-f8e11db75e0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1EACD20-490E-49FE-8450-2E9A1923F4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WU Musterpräsentation_mcore_gruen</Template>
  <TotalTime>0</TotalTime>
  <Words>1285</Words>
  <Application>Microsoft Office PowerPoint</Application>
  <PresentationFormat>Bildschirmpräsentation (4:3)</PresentationFormat>
  <Paragraphs>326</Paragraphs>
  <Slides>47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48" baseType="lpstr">
      <vt:lpstr>WU Musterpräsentation_mcore_gruen</vt:lpstr>
      <vt:lpstr>Consumer Credit  Use as a Decision Problem:   Opportunities and Limits of  a Cognitive Perspective </vt:lpstr>
      <vt:lpstr>PowerPoint-Präsentation</vt:lpstr>
      <vt:lpstr>credit use</vt:lpstr>
      <vt:lpstr>What is Consumer Credit?</vt:lpstr>
      <vt:lpstr>What is Consumer Credit?</vt:lpstr>
      <vt:lpstr>What I aim to do</vt:lpstr>
      <vt:lpstr>The phenomenon</vt:lpstr>
      <vt:lpstr>Different lenses  on the phenomenon  </vt:lpstr>
      <vt:lpstr>Psychological phenomenon: reflection of the Situation</vt:lpstr>
      <vt:lpstr>Psychological phenomenon: reflection of the person</vt:lpstr>
      <vt:lpstr>Psychological phenomenon:  a social practice</vt:lpstr>
      <vt:lpstr>Psychological phenomenon:  a decision aND cognitive process</vt:lpstr>
      <vt:lpstr>Credit use  as a process</vt:lpstr>
      <vt:lpstr>before credit use</vt:lpstr>
      <vt:lpstr>At credit take up</vt:lpstr>
      <vt:lpstr>After credit take up</vt:lpstr>
      <vt:lpstr>Bringing the perspectives together</vt:lpstr>
      <vt:lpstr>Research THEMES Perspective: reflection of the situation</vt:lpstr>
      <vt:lpstr>Research THEMES Perspective: reflection of the Person</vt:lpstr>
      <vt:lpstr>Research THEMES Perspective: a social practice</vt:lpstr>
      <vt:lpstr>Credit use  as a decision and cognitive process</vt:lpstr>
      <vt:lpstr>Research THEMES Perspective: a cognitive process</vt:lpstr>
      <vt:lpstr>Research THEMES Perspective: a cognitive process</vt:lpstr>
      <vt:lpstr>Rational(ised) Reasons </vt:lpstr>
      <vt:lpstr>Intertemporal trade- offs</vt:lpstr>
      <vt:lpstr>mental accounting</vt:lpstr>
      <vt:lpstr>Double-Mental Entry accounting Coupling</vt:lpstr>
      <vt:lpstr>Research THEMES Perspective: a cognitive process</vt:lpstr>
      <vt:lpstr>Search for information</vt:lpstr>
      <vt:lpstr>Perception of credit components</vt:lpstr>
      <vt:lpstr>Credit components:  select Peculiarities</vt:lpstr>
      <vt:lpstr>Financial knowledge</vt:lpstr>
      <vt:lpstr>Research THEMES Perspective: a cognitive process</vt:lpstr>
      <vt:lpstr> Credit perception</vt:lpstr>
      <vt:lpstr>(Financial) knowledge</vt:lpstr>
      <vt:lpstr>Credit use a rich field for further inquiry</vt:lpstr>
      <vt:lpstr>Current specific challenges across perspectives</vt:lpstr>
      <vt:lpstr>The merrits of a  cognitive perspective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Gap &amp; opportunity</vt:lpstr>
      <vt:lpstr>General challenges</vt:lpstr>
      <vt:lpstr>What‘s the message?</vt:lpstr>
      <vt:lpstr>Thank you for your attention!</vt:lpstr>
    </vt:vector>
  </TitlesOfParts>
  <Company>WU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Reference</dc:creator>
  <cp:lastModifiedBy>Bernadette Kamleitner</cp:lastModifiedBy>
  <cp:revision>131</cp:revision>
  <dcterms:created xsi:type="dcterms:W3CDTF">2014-01-07T09:17:35Z</dcterms:created>
  <dcterms:modified xsi:type="dcterms:W3CDTF">2014-01-17T10:51:05Z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0x010100BCF651A35DF3154DB01328AF51148DAE</vt:lpwstr>
  </property>
  <property fmtid="{D5CDD505-2E9C-101B-9397-08002B2CF9AE}" pid="3" name="Order">
    <vt:r8>20100</vt:r8>
  </property>
  <property fmtid="{D5CDD505-2E9C-101B-9397-08002B2CF9AE}" pid="4" name="WU Thema">
    <vt:lpwstr>403;#Corporate Design|19895bcd-b158-45ae-ab7b-f5ca217dfcec</vt:lpwstr>
  </property>
  <property fmtid="{D5CDD505-2E9C-101B-9397-08002B2CF9AE}" pid="5" name="Dokumentenart">
    <vt:lpwstr>266;#Vorlagen|17fc50ed-8ad1-47be-ab12-04243fd74ddb</vt:lpwstr>
  </property>
</Properties>
</file>