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73" r:id="rId3"/>
    <p:sldId id="282" r:id="rId4"/>
    <p:sldId id="274" r:id="rId5"/>
    <p:sldId id="275" r:id="rId6"/>
    <p:sldId id="271" r:id="rId7"/>
    <p:sldId id="276" r:id="rId8"/>
    <p:sldId id="272" r:id="rId9"/>
    <p:sldId id="290" r:id="rId10"/>
    <p:sldId id="291" r:id="rId11"/>
    <p:sldId id="260" r:id="rId12"/>
    <p:sldId id="269" r:id="rId13"/>
    <p:sldId id="261" r:id="rId14"/>
    <p:sldId id="296" r:id="rId15"/>
    <p:sldId id="277" r:id="rId16"/>
    <p:sldId id="280" r:id="rId17"/>
    <p:sldId id="288" r:id="rId18"/>
    <p:sldId id="292" r:id="rId19"/>
    <p:sldId id="287" r:id="rId20"/>
    <p:sldId id="283" r:id="rId21"/>
    <p:sldId id="266" r:id="rId22"/>
    <p:sldId id="262" r:id="rId23"/>
    <p:sldId id="263" r:id="rId24"/>
    <p:sldId id="278" r:id="rId25"/>
    <p:sldId id="279" r:id="rId26"/>
    <p:sldId id="265" r:id="rId27"/>
    <p:sldId id="293" r:id="rId28"/>
    <p:sldId id="294" r:id="rId29"/>
    <p:sldId id="268" r:id="rId30"/>
    <p:sldId id="289" r:id="rId31"/>
    <p:sldId id="295" r:id="rId32"/>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édio 2 - Destaqu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Estilo Claro 1 - Destaqu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Estilo Médio 3 - Destaqu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2" autoAdjust="0"/>
    <p:restoredTop sz="89067" autoAdjust="0"/>
  </p:normalViewPr>
  <p:slideViewPr>
    <p:cSldViewPr snapToGrid="0">
      <p:cViewPr>
        <p:scale>
          <a:sx n="100" d="100"/>
          <a:sy n="100" d="100"/>
        </p:scale>
        <p:origin x="-2208" y="-184"/>
      </p:cViewPr>
      <p:guideLst>
        <p:guide orient="horz" pos="2160"/>
        <p:guide pos="2880"/>
      </p:guideLst>
    </p:cSldViewPr>
  </p:slideViewPr>
  <p:outlineViewPr>
    <p:cViewPr>
      <p:scale>
        <a:sx n="33" d="100"/>
        <a:sy n="33" d="100"/>
      </p:scale>
      <p:origin x="0" y="7800"/>
    </p:cViewPr>
  </p:outlineViewPr>
  <p:notesTextViewPr>
    <p:cViewPr>
      <p:scale>
        <a:sx n="1" d="1"/>
        <a:sy n="1" d="1"/>
      </p:scale>
      <p:origin x="0" y="0"/>
    </p:cViewPr>
  </p:notesTextViewPr>
  <p:sorterViewPr>
    <p:cViewPr>
      <p:scale>
        <a:sx n="150" d="100"/>
        <a:sy n="150" d="100"/>
      </p:scale>
      <p:origin x="0" y="0"/>
    </p:cViewPr>
  </p:sorterViewPr>
  <p:notesViewPr>
    <p:cSldViewPr showGuides="1">
      <p:cViewPr varScale="1">
        <p:scale>
          <a:sx n="86" d="100"/>
          <a:sy n="86" d="100"/>
        </p:scale>
        <p:origin x="-3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8A6045-FA94-4BEA-8231-FE51999BE115}" type="datetimeFigureOut">
              <a:rPr lang="pt-PT" smtClean="0"/>
              <a:t>17/01/14</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17F06E-8BE5-497D-956F-60A86741C848}" type="slidenum">
              <a:rPr lang="pt-PT" smtClean="0"/>
              <a:t>‹#›</a:t>
            </a:fld>
            <a:endParaRPr lang="pt-PT"/>
          </a:p>
        </p:txBody>
      </p:sp>
    </p:spTree>
    <p:extLst>
      <p:ext uri="{BB962C8B-B14F-4D97-AF65-F5344CB8AC3E}">
        <p14:creationId xmlns:p14="http://schemas.microsoft.com/office/powerpoint/2010/main" val="654355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err="1" smtClean="0"/>
              <a:t>Good</a:t>
            </a:r>
            <a:r>
              <a:rPr lang="pt-PT" dirty="0" smtClean="0"/>
              <a:t> </a:t>
            </a:r>
            <a:r>
              <a:rPr lang="pt-PT" dirty="0" err="1" smtClean="0"/>
              <a:t>morning</a:t>
            </a:r>
            <a:r>
              <a:rPr lang="pt-PT" dirty="0" smtClean="0"/>
              <a:t> to </a:t>
            </a:r>
            <a:r>
              <a:rPr lang="pt-PT" dirty="0" err="1" smtClean="0"/>
              <a:t>you</a:t>
            </a:r>
            <a:r>
              <a:rPr lang="pt-PT" dirty="0" smtClean="0"/>
              <a:t> </a:t>
            </a:r>
            <a:r>
              <a:rPr lang="pt-PT" dirty="0" err="1" smtClean="0"/>
              <a:t>all</a:t>
            </a:r>
            <a:r>
              <a:rPr lang="pt-PT" dirty="0" smtClean="0"/>
              <a:t>.</a:t>
            </a:r>
            <a:r>
              <a:rPr lang="pt-PT" baseline="0" dirty="0" smtClean="0"/>
              <a:t> </a:t>
            </a:r>
            <a:r>
              <a:rPr lang="pt-PT" baseline="0" dirty="0" err="1" smtClean="0"/>
              <a:t>Let</a:t>
            </a:r>
            <a:r>
              <a:rPr lang="pt-PT" baseline="0" dirty="0" smtClean="0"/>
              <a:t> me </a:t>
            </a:r>
            <a:r>
              <a:rPr lang="pt-PT" baseline="0" dirty="0" err="1" smtClean="0"/>
              <a:t>direct</a:t>
            </a:r>
            <a:r>
              <a:rPr lang="pt-PT" baseline="0" dirty="0" smtClean="0"/>
              <a:t> a </a:t>
            </a:r>
            <a:r>
              <a:rPr lang="pt-PT" baseline="0" dirty="0" err="1" smtClean="0"/>
              <a:t>few</a:t>
            </a:r>
            <a:r>
              <a:rPr lang="pt-PT" baseline="0" dirty="0" smtClean="0"/>
              <a:t> </a:t>
            </a:r>
            <a:r>
              <a:rPr lang="pt-PT" baseline="0" dirty="0" err="1" smtClean="0"/>
              <a:t>words</a:t>
            </a:r>
            <a:r>
              <a:rPr lang="pt-PT" baseline="0" dirty="0" smtClean="0"/>
              <a:t> to </a:t>
            </a:r>
            <a:r>
              <a:rPr lang="pt-PT" baseline="0" dirty="0" err="1" smtClean="0"/>
              <a:t>our</a:t>
            </a:r>
            <a:r>
              <a:rPr lang="pt-PT" baseline="0" dirty="0" smtClean="0"/>
              <a:t> </a:t>
            </a:r>
            <a:r>
              <a:rPr lang="pt-PT" baseline="0" dirty="0" err="1" smtClean="0"/>
              <a:t>guest</a:t>
            </a:r>
            <a:r>
              <a:rPr lang="pt-PT" baseline="0" dirty="0" smtClean="0"/>
              <a:t> </a:t>
            </a:r>
            <a:r>
              <a:rPr lang="pt-PT" baseline="0" dirty="0" err="1" smtClean="0"/>
              <a:t>speakersfor</a:t>
            </a:r>
            <a:r>
              <a:rPr lang="pt-PT" baseline="0" dirty="0" smtClean="0"/>
              <a:t> </a:t>
            </a:r>
            <a:r>
              <a:rPr lang="pt-PT" baseline="0" dirty="0" err="1" smtClean="0"/>
              <a:t>this</a:t>
            </a:r>
            <a:r>
              <a:rPr lang="pt-PT" baseline="0" dirty="0" smtClean="0"/>
              <a:t> </a:t>
            </a:r>
            <a:r>
              <a:rPr lang="pt-PT" baseline="0" dirty="0" err="1" smtClean="0"/>
              <a:t>conference</a:t>
            </a:r>
            <a:r>
              <a:rPr lang="pt-PT" baseline="0" dirty="0" smtClean="0"/>
              <a:t> Professor Bernadette </a:t>
            </a:r>
            <a:r>
              <a:rPr lang="pt-PT" baseline="0" dirty="0" err="1" smtClean="0"/>
              <a:t>Kamleitner</a:t>
            </a:r>
            <a:r>
              <a:rPr lang="pt-PT" baseline="0" dirty="0" smtClean="0"/>
              <a:t> and Professor </a:t>
            </a:r>
            <a:r>
              <a:rPr lang="pt-PT" baseline="0" dirty="0" err="1" smtClean="0"/>
              <a:t>Ian</a:t>
            </a:r>
            <a:r>
              <a:rPr lang="pt-PT" baseline="0" dirty="0" smtClean="0"/>
              <a:t> </a:t>
            </a:r>
            <a:r>
              <a:rPr lang="pt-PT" baseline="0" dirty="0" err="1" smtClean="0"/>
              <a:t>Ramsay</a:t>
            </a:r>
            <a:r>
              <a:rPr lang="pt-PT" baseline="0" dirty="0" smtClean="0"/>
              <a:t> </a:t>
            </a:r>
            <a:r>
              <a:rPr lang="pt-PT" baseline="0" dirty="0" err="1" smtClean="0"/>
              <a:t>just</a:t>
            </a:r>
            <a:r>
              <a:rPr lang="pt-PT" baseline="0" dirty="0" smtClean="0"/>
              <a:t> to </a:t>
            </a:r>
            <a:r>
              <a:rPr lang="pt-PT" baseline="0" dirty="0" err="1" smtClean="0"/>
              <a:t>express</a:t>
            </a:r>
            <a:r>
              <a:rPr lang="pt-PT" baseline="0" dirty="0" smtClean="0"/>
              <a:t> </a:t>
            </a:r>
            <a:r>
              <a:rPr lang="pt-PT" baseline="0" dirty="0" err="1" smtClean="0"/>
              <a:t>the</a:t>
            </a:r>
            <a:r>
              <a:rPr lang="pt-PT" baseline="0" dirty="0" smtClean="0"/>
              <a:t> </a:t>
            </a:r>
            <a:r>
              <a:rPr lang="pt-PT" baseline="0" dirty="0" err="1" smtClean="0"/>
              <a:t>honour</a:t>
            </a:r>
            <a:r>
              <a:rPr lang="pt-PT" baseline="0" dirty="0" smtClean="0"/>
              <a:t> and </a:t>
            </a:r>
            <a:r>
              <a:rPr lang="pt-PT" baseline="0" dirty="0" err="1" smtClean="0"/>
              <a:t>satisfaction</a:t>
            </a:r>
            <a:r>
              <a:rPr lang="pt-PT" baseline="0" dirty="0" smtClean="0"/>
              <a:t> I </a:t>
            </a:r>
            <a:r>
              <a:rPr lang="pt-PT" baseline="0" dirty="0" err="1" smtClean="0"/>
              <a:t>feel</a:t>
            </a:r>
            <a:r>
              <a:rPr lang="pt-PT" baseline="0" dirty="0" smtClean="0"/>
              <a:t> to share </a:t>
            </a:r>
            <a:r>
              <a:rPr lang="pt-PT" baseline="0" dirty="0" err="1" smtClean="0"/>
              <a:t>this</a:t>
            </a:r>
            <a:r>
              <a:rPr lang="pt-PT" baseline="0" dirty="0" smtClean="0"/>
              <a:t> </a:t>
            </a:r>
            <a:r>
              <a:rPr lang="pt-PT" baseline="0" dirty="0" err="1" smtClean="0"/>
              <a:t>moments</a:t>
            </a:r>
            <a:r>
              <a:rPr lang="pt-PT" baseline="0" dirty="0" smtClean="0"/>
              <a:t> </a:t>
            </a:r>
            <a:r>
              <a:rPr lang="pt-PT" baseline="0" dirty="0" err="1" smtClean="0"/>
              <a:t>with</a:t>
            </a:r>
            <a:r>
              <a:rPr lang="pt-PT" baseline="0" dirty="0" smtClean="0"/>
              <a:t> </a:t>
            </a:r>
            <a:r>
              <a:rPr lang="pt-PT" baseline="0" dirty="0" err="1" smtClean="0"/>
              <a:t>them</a:t>
            </a:r>
            <a:r>
              <a:rPr lang="pt-PT" baseline="0" dirty="0" smtClean="0"/>
              <a:t> and of </a:t>
            </a:r>
            <a:r>
              <a:rPr lang="pt-PT" baseline="0" dirty="0" err="1" smtClean="0"/>
              <a:t>course</a:t>
            </a:r>
            <a:r>
              <a:rPr lang="pt-PT" baseline="0" dirty="0" smtClean="0"/>
              <a:t> </a:t>
            </a:r>
            <a:r>
              <a:rPr lang="pt-PT" baseline="0" dirty="0" err="1" smtClean="0"/>
              <a:t>with</a:t>
            </a:r>
            <a:r>
              <a:rPr lang="pt-PT" baseline="0" dirty="0" smtClean="0"/>
              <a:t> </a:t>
            </a:r>
            <a:r>
              <a:rPr lang="pt-PT" baseline="0" dirty="0" err="1" smtClean="0"/>
              <a:t>all</a:t>
            </a:r>
            <a:r>
              <a:rPr lang="pt-PT" baseline="0" dirty="0" smtClean="0"/>
              <a:t> </a:t>
            </a:r>
            <a:r>
              <a:rPr lang="pt-PT" baseline="0" dirty="0" err="1" smtClean="0"/>
              <a:t>the</a:t>
            </a:r>
            <a:r>
              <a:rPr lang="pt-PT" baseline="0" dirty="0" smtClean="0"/>
              <a:t> </a:t>
            </a:r>
            <a:r>
              <a:rPr lang="pt-PT" baseline="0" dirty="0" err="1" smtClean="0"/>
              <a:t>attendents</a:t>
            </a:r>
            <a:r>
              <a:rPr lang="pt-PT" baseline="0" dirty="0" smtClean="0"/>
              <a:t> </a:t>
            </a:r>
            <a:r>
              <a:rPr lang="pt-PT" baseline="0" dirty="0" err="1" smtClean="0"/>
              <a:t>whom</a:t>
            </a:r>
            <a:r>
              <a:rPr lang="pt-PT" baseline="0" dirty="0" smtClean="0"/>
              <a:t> I </a:t>
            </a:r>
            <a:r>
              <a:rPr lang="pt-PT" baseline="0" dirty="0" err="1" smtClean="0"/>
              <a:t>also</a:t>
            </a:r>
            <a:r>
              <a:rPr lang="pt-PT" baseline="0" dirty="0" smtClean="0"/>
              <a:t> </a:t>
            </a:r>
            <a:r>
              <a:rPr lang="pt-PT" baseline="0" dirty="0" err="1" smtClean="0"/>
              <a:t>salute</a:t>
            </a:r>
            <a:r>
              <a:rPr lang="pt-PT" baseline="0" dirty="0" smtClean="0"/>
              <a:t> and </a:t>
            </a:r>
            <a:r>
              <a:rPr lang="pt-PT" baseline="0" dirty="0" err="1" smtClean="0"/>
              <a:t>welcome</a:t>
            </a:r>
            <a:r>
              <a:rPr lang="pt-PT" baseline="0" dirty="0" smtClean="0"/>
              <a:t>. I </a:t>
            </a:r>
            <a:r>
              <a:rPr lang="pt-PT" baseline="0" dirty="0" err="1" smtClean="0"/>
              <a:t>am</a:t>
            </a:r>
            <a:r>
              <a:rPr lang="pt-PT" baseline="0" dirty="0" smtClean="0"/>
              <a:t> </a:t>
            </a:r>
            <a:r>
              <a:rPr lang="pt-PT" baseline="0" dirty="0" err="1" smtClean="0"/>
              <a:t>eager</a:t>
            </a:r>
            <a:r>
              <a:rPr lang="pt-PT" baseline="0" dirty="0" smtClean="0"/>
              <a:t> to </a:t>
            </a:r>
            <a:r>
              <a:rPr lang="pt-PT" baseline="0" dirty="0" err="1" smtClean="0"/>
              <a:t>hear</a:t>
            </a:r>
            <a:r>
              <a:rPr lang="pt-PT" baseline="0" dirty="0" smtClean="0"/>
              <a:t> </a:t>
            </a:r>
            <a:r>
              <a:rPr lang="pt-PT" baseline="0" dirty="0" err="1" smtClean="0"/>
              <a:t>from</a:t>
            </a:r>
            <a:r>
              <a:rPr lang="pt-PT" baseline="0" dirty="0" smtClean="0"/>
              <a:t> </a:t>
            </a:r>
            <a:r>
              <a:rPr lang="pt-PT" baseline="0" dirty="0" err="1" smtClean="0"/>
              <a:t>you</a:t>
            </a:r>
            <a:r>
              <a:rPr lang="pt-PT" baseline="0" dirty="0" smtClean="0"/>
              <a:t> </a:t>
            </a:r>
            <a:r>
              <a:rPr lang="pt-PT" baseline="0" dirty="0" err="1" smtClean="0"/>
              <a:t>about</a:t>
            </a:r>
            <a:r>
              <a:rPr lang="pt-PT" baseline="0" dirty="0" smtClean="0"/>
              <a:t> </a:t>
            </a:r>
            <a:r>
              <a:rPr lang="pt-PT" baseline="0" dirty="0" err="1" smtClean="0"/>
              <a:t>these</a:t>
            </a:r>
            <a:r>
              <a:rPr lang="pt-PT" baseline="0" dirty="0" smtClean="0"/>
              <a:t> </a:t>
            </a:r>
            <a:r>
              <a:rPr lang="pt-PT" baseline="0" dirty="0" err="1" smtClean="0"/>
              <a:t>matters</a:t>
            </a:r>
            <a:r>
              <a:rPr lang="pt-PT" baseline="0" dirty="0" smtClean="0"/>
              <a:t> </a:t>
            </a:r>
            <a:r>
              <a:rPr lang="pt-PT" baseline="0" dirty="0" err="1" smtClean="0"/>
              <a:t>Behave</a:t>
            </a:r>
            <a:r>
              <a:rPr lang="pt-PT" baseline="0" dirty="0" smtClean="0"/>
              <a:t> </a:t>
            </a:r>
            <a:r>
              <a:rPr lang="pt-PT" baseline="0" dirty="0" err="1" smtClean="0"/>
              <a:t>project</a:t>
            </a:r>
            <a:r>
              <a:rPr lang="pt-PT" baseline="0" dirty="0" smtClean="0"/>
              <a:t> </a:t>
            </a:r>
            <a:r>
              <a:rPr lang="pt-PT" baseline="0" dirty="0" err="1" smtClean="0"/>
              <a:t>is</a:t>
            </a:r>
            <a:r>
              <a:rPr lang="pt-PT" baseline="0" dirty="0" smtClean="0"/>
              <a:t> </a:t>
            </a:r>
            <a:r>
              <a:rPr lang="pt-PT" baseline="0" dirty="0" err="1" smtClean="0"/>
              <a:t>presenting</a:t>
            </a:r>
            <a:r>
              <a:rPr lang="pt-PT" baseline="0" dirty="0" smtClean="0"/>
              <a:t> </a:t>
            </a:r>
            <a:r>
              <a:rPr lang="pt-PT" baseline="0" dirty="0" err="1" smtClean="0"/>
              <a:t>here</a:t>
            </a:r>
            <a:r>
              <a:rPr lang="pt-PT" baseline="0" dirty="0" smtClean="0"/>
              <a:t> </a:t>
            </a:r>
            <a:r>
              <a:rPr lang="pt-PT" baseline="0" dirty="0" err="1" smtClean="0"/>
              <a:t>today</a:t>
            </a:r>
            <a:r>
              <a:rPr lang="pt-PT" baseline="0" dirty="0" smtClean="0"/>
              <a:t> </a:t>
            </a:r>
            <a:r>
              <a:rPr lang="pt-PT" baseline="0" dirty="0" err="1" smtClean="0"/>
              <a:t>at</a:t>
            </a:r>
            <a:r>
              <a:rPr lang="pt-PT" baseline="0" dirty="0" smtClean="0"/>
              <a:t> CES-Lisboa. (</a:t>
            </a:r>
            <a:r>
              <a:rPr lang="pt-PT" baseline="0" dirty="0" err="1" smtClean="0"/>
              <a:t>thank</a:t>
            </a:r>
            <a:r>
              <a:rPr lang="pt-PT" baseline="0" dirty="0" smtClean="0"/>
              <a:t> </a:t>
            </a:r>
            <a:r>
              <a:rPr lang="pt-PT" baseline="0" dirty="0" err="1" smtClean="0"/>
              <a:t>you</a:t>
            </a:r>
            <a:r>
              <a:rPr lang="pt-PT" baseline="0" dirty="0" smtClean="0"/>
              <a:t> for </a:t>
            </a:r>
            <a:r>
              <a:rPr lang="pt-PT" baseline="0" dirty="0" err="1" smtClean="0"/>
              <a:t>being</a:t>
            </a:r>
            <a:r>
              <a:rPr lang="pt-PT" baseline="0" dirty="0" smtClean="0"/>
              <a:t> </a:t>
            </a:r>
            <a:r>
              <a:rPr lang="pt-PT" baseline="0" dirty="0" err="1" smtClean="0"/>
              <a:t>here</a:t>
            </a:r>
            <a:r>
              <a:rPr lang="pt-PT" baseline="0" dirty="0" smtClean="0"/>
              <a:t>) </a:t>
            </a:r>
            <a:endParaRPr lang="pt-PT" dirty="0"/>
          </a:p>
        </p:txBody>
      </p:sp>
      <p:sp>
        <p:nvSpPr>
          <p:cNvPr id="4" name="Marcador de Posição do Número do Diapositivo 3"/>
          <p:cNvSpPr>
            <a:spLocks noGrp="1"/>
          </p:cNvSpPr>
          <p:nvPr>
            <p:ph type="sldNum" sz="quarter" idx="10"/>
          </p:nvPr>
        </p:nvSpPr>
        <p:spPr/>
        <p:txBody>
          <a:bodyPr/>
          <a:lstStyle/>
          <a:p>
            <a:fld id="{0D17F06E-8BE5-497D-956F-60A86741C848}" type="slidenum">
              <a:rPr lang="pt-PT" smtClean="0"/>
              <a:t>1</a:t>
            </a:fld>
            <a:endParaRPr lang="pt-PT"/>
          </a:p>
        </p:txBody>
      </p:sp>
    </p:spTree>
    <p:extLst>
      <p:ext uri="{BB962C8B-B14F-4D97-AF65-F5344CB8AC3E}">
        <p14:creationId xmlns:p14="http://schemas.microsoft.com/office/powerpoint/2010/main" val="2897988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will focus only on consumer credit take up moment which is obviously a small fraction of all the process o consumer credit use. I suggest the reading of two excellent reviews on the subject of the whole credit </a:t>
            </a:r>
            <a:r>
              <a:rPr lang="en-US" baseline="0" dirty="0" err="1" smtClean="0"/>
              <a:t>use</a:t>
            </a:r>
            <a:r>
              <a:rPr lang="en-US" sz="1200" kern="1200" dirty="0" err="1" smtClean="0">
                <a:solidFill>
                  <a:schemeClr val="tx1"/>
                </a:solidFill>
                <a:latin typeface="+mn-lt"/>
                <a:ea typeface="+mn-ea"/>
                <a:cs typeface="+mn-cs"/>
              </a:rPr>
              <a:t>Kamleitner</a:t>
            </a:r>
            <a:r>
              <a:rPr lang="en-US" sz="1200" kern="1200" dirty="0" smtClean="0">
                <a:solidFill>
                  <a:schemeClr val="tx1"/>
                </a:solidFill>
                <a:latin typeface="+mn-lt"/>
                <a:ea typeface="+mn-ea"/>
                <a:cs typeface="+mn-cs"/>
              </a:rPr>
              <a:t>, B., &amp; </a:t>
            </a:r>
            <a:r>
              <a:rPr lang="en-US" sz="1200" kern="1200" dirty="0" err="1" smtClean="0">
                <a:solidFill>
                  <a:schemeClr val="tx1"/>
                </a:solidFill>
                <a:latin typeface="+mn-lt"/>
                <a:ea typeface="+mn-ea"/>
                <a:cs typeface="+mn-cs"/>
              </a:rPr>
              <a:t>Kirchler</a:t>
            </a:r>
            <a:r>
              <a:rPr lang="en-US" sz="1200" kern="1200" dirty="0" smtClean="0">
                <a:solidFill>
                  <a:schemeClr val="tx1"/>
                </a:solidFill>
                <a:latin typeface="+mn-lt"/>
                <a:ea typeface="+mn-ea"/>
                <a:cs typeface="+mn-cs"/>
              </a:rPr>
              <a:t>, E. (2007). Consumer credit use: a process model and literature review. </a:t>
            </a:r>
            <a:r>
              <a:rPr lang="en-US" sz="1200" i="1" kern="1200" dirty="0" smtClean="0">
                <a:solidFill>
                  <a:schemeClr val="tx1"/>
                </a:solidFill>
                <a:latin typeface="+mn-lt"/>
                <a:ea typeface="+mn-ea"/>
                <a:cs typeface="+mn-cs"/>
              </a:rPr>
              <a:t>Revue </a:t>
            </a:r>
            <a:r>
              <a:rPr lang="en-US" sz="1200" i="1" kern="1200" dirty="0" err="1" smtClean="0">
                <a:solidFill>
                  <a:schemeClr val="tx1"/>
                </a:solidFill>
                <a:latin typeface="+mn-lt"/>
                <a:ea typeface="+mn-ea"/>
                <a:cs typeface="+mn-cs"/>
              </a:rPr>
              <a:t>Européenne</a:t>
            </a:r>
            <a:r>
              <a:rPr lang="en-US" sz="1200" i="1" kern="1200" dirty="0" smtClean="0">
                <a:solidFill>
                  <a:schemeClr val="tx1"/>
                </a:solidFill>
                <a:latin typeface="+mn-lt"/>
                <a:ea typeface="+mn-ea"/>
                <a:cs typeface="+mn-cs"/>
              </a:rPr>
              <a:t> De </a:t>
            </a:r>
            <a:r>
              <a:rPr lang="en-US" sz="1200" i="1" kern="1200" dirty="0" err="1" smtClean="0">
                <a:solidFill>
                  <a:schemeClr val="tx1"/>
                </a:solidFill>
                <a:latin typeface="+mn-lt"/>
                <a:ea typeface="+mn-ea"/>
                <a:cs typeface="+mn-cs"/>
              </a:rPr>
              <a:t>Psychologie</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Appliquée</a:t>
            </a:r>
            <a:r>
              <a:rPr lang="en-US" sz="1200" i="1" kern="1200" dirty="0" smtClean="0">
                <a:solidFill>
                  <a:schemeClr val="tx1"/>
                </a:solidFill>
                <a:latin typeface="+mn-lt"/>
                <a:ea typeface="+mn-ea"/>
                <a:cs typeface="+mn-cs"/>
              </a:rPr>
              <a:t>/European Review of Applied Psychology</a:t>
            </a:r>
            <a:r>
              <a:rPr lang="en-US" sz="1200" i="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57</a:t>
            </a:r>
            <a:r>
              <a:rPr lang="en-US" sz="1200" i="0" kern="1200" dirty="0" smtClean="0">
                <a:solidFill>
                  <a:schemeClr val="tx1"/>
                </a:solidFill>
                <a:latin typeface="+mn-lt"/>
                <a:ea typeface="+mn-ea"/>
                <a:cs typeface="+mn-cs"/>
              </a:rPr>
              <a:t>(4), 267–283. doi:10.1016/j.erap.2006.09.003</a:t>
            </a:r>
            <a:r>
              <a:rPr lang="en-US" baseline="0" dirty="0" smtClean="0"/>
              <a:t>)  and </a:t>
            </a:r>
            <a:r>
              <a:rPr lang="en-US" sz="1200" kern="1200" dirty="0" err="1" smtClean="0">
                <a:solidFill>
                  <a:schemeClr val="tx1"/>
                </a:solidFill>
                <a:latin typeface="+mn-lt"/>
                <a:ea typeface="+mn-ea"/>
                <a:cs typeface="+mn-cs"/>
              </a:rPr>
              <a:t>Kamleitner</a:t>
            </a:r>
            <a:r>
              <a:rPr lang="en-US" sz="1200" kern="1200" dirty="0" smtClean="0">
                <a:solidFill>
                  <a:schemeClr val="tx1"/>
                </a:solidFill>
                <a:latin typeface="+mn-lt"/>
                <a:ea typeface="+mn-ea"/>
                <a:cs typeface="+mn-cs"/>
              </a:rPr>
              <a:t>, B., </a:t>
            </a:r>
            <a:r>
              <a:rPr lang="en-US" sz="1200" kern="1200" dirty="0" err="1" smtClean="0">
                <a:solidFill>
                  <a:schemeClr val="tx1"/>
                </a:solidFill>
                <a:latin typeface="+mn-lt"/>
                <a:ea typeface="+mn-ea"/>
                <a:cs typeface="+mn-cs"/>
              </a:rPr>
              <a:t>Hoelzl</a:t>
            </a:r>
            <a:r>
              <a:rPr lang="en-US" sz="1200" kern="1200" dirty="0" smtClean="0">
                <a:solidFill>
                  <a:schemeClr val="tx1"/>
                </a:solidFill>
                <a:latin typeface="+mn-lt"/>
                <a:ea typeface="+mn-ea"/>
                <a:cs typeface="+mn-cs"/>
              </a:rPr>
              <a:t>, E., &amp; </a:t>
            </a:r>
            <a:r>
              <a:rPr lang="en-US" sz="1200" kern="1200" dirty="0" err="1" smtClean="0">
                <a:solidFill>
                  <a:schemeClr val="tx1"/>
                </a:solidFill>
                <a:latin typeface="+mn-lt"/>
                <a:ea typeface="+mn-ea"/>
                <a:cs typeface="+mn-cs"/>
              </a:rPr>
              <a:t>Kirchler</a:t>
            </a:r>
            <a:r>
              <a:rPr lang="en-US" sz="1200" kern="1200" dirty="0" smtClean="0">
                <a:solidFill>
                  <a:schemeClr val="tx1"/>
                </a:solidFill>
                <a:latin typeface="+mn-lt"/>
                <a:ea typeface="+mn-ea"/>
                <a:cs typeface="+mn-cs"/>
              </a:rPr>
              <a:t>, E. (2012). Credit use: Psychological perspectives on a multifaceted phenomenon. </a:t>
            </a:r>
            <a:r>
              <a:rPr lang="en-US" sz="1200" i="1" kern="1200" dirty="0" smtClean="0">
                <a:solidFill>
                  <a:schemeClr val="tx1"/>
                </a:solidFill>
                <a:latin typeface="+mn-lt"/>
                <a:ea typeface="+mn-ea"/>
                <a:cs typeface="+mn-cs"/>
              </a:rPr>
              <a:t>International Journal of Psychology</a:t>
            </a:r>
            <a:r>
              <a:rPr lang="en-US" sz="1200" i="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47</a:t>
            </a:r>
            <a:r>
              <a:rPr lang="en-US" sz="1200" i="0" kern="1200" dirty="0" smtClean="0">
                <a:solidFill>
                  <a:schemeClr val="tx1"/>
                </a:solidFill>
                <a:latin typeface="+mn-lt"/>
                <a:ea typeface="+mn-ea"/>
                <a:cs typeface="+mn-cs"/>
              </a:rPr>
              <a:t>(1), 1–27. doi:10.1080/00207594.2011.628674</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2</a:t>
            </a:fld>
            <a:endParaRPr lang="pt-PT"/>
          </a:p>
        </p:txBody>
      </p:sp>
    </p:spTree>
    <p:extLst>
      <p:ext uri="{BB962C8B-B14F-4D97-AF65-F5344CB8AC3E}">
        <p14:creationId xmlns:p14="http://schemas.microsoft.com/office/powerpoint/2010/main" val="1863588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a:t>
            </a:r>
            <a:r>
              <a:rPr lang="en-US" baseline="0" dirty="0" smtClean="0"/>
              <a:t> SEE AN EXAMPLE OF ECOLOGICAL RATIONALITY IN THE LABORATORY AND THINK ABOUT IT IN THE WILDPAY ATTENTION TO THE WHITE SQUARE AT THE UUPER RIGHT CONER OF THE PICTURE.</a:t>
            </a:r>
          </a:p>
        </p:txBody>
      </p:sp>
      <p:sp>
        <p:nvSpPr>
          <p:cNvPr id="4" name="Slide Number Placeholder 3"/>
          <p:cNvSpPr>
            <a:spLocks noGrp="1"/>
          </p:cNvSpPr>
          <p:nvPr>
            <p:ph type="sldNum" sz="quarter" idx="10"/>
          </p:nvPr>
        </p:nvSpPr>
        <p:spPr/>
        <p:txBody>
          <a:bodyPr/>
          <a:lstStyle/>
          <a:p>
            <a:fld id="{0D17F06E-8BE5-497D-956F-60A86741C848}" type="slidenum">
              <a:rPr lang="pt-PT" smtClean="0"/>
              <a:t>4</a:t>
            </a:fld>
            <a:endParaRPr lang="pt-PT"/>
          </a:p>
        </p:txBody>
      </p:sp>
    </p:spTree>
    <p:extLst>
      <p:ext uri="{BB962C8B-B14F-4D97-AF65-F5344CB8AC3E}">
        <p14:creationId xmlns:p14="http://schemas.microsoft.com/office/powerpoint/2010/main" val="3602823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PERCEIVE THE ECOLOGY BY SEARCHING FOR REGULARITIES OR HAVING ALREADY BUILT-IN ASSMUPTIONS (OPTICAL ILLSUION WE JUST SAW A MOMENT AGO). DEPENDING ON HOW SUCH REGULARITIES ARE ECOLOGICALLY VALID (PREDICT WITH SOME ACCURACY) WE FALL OR ESCAPE OPTICAL ILLSUSIONS OR SIMILAR TRAPS</a:t>
            </a:r>
            <a:endParaRPr lang="en-US" dirty="0" smtClean="0"/>
          </a:p>
          <a:p>
            <a:endParaRPr lang="en-US" dirty="0" smtClean="0"/>
          </a:p>
          <a:p>
            <a:r>
              <a:rPr lang="en-US" dirty="0" err="1" smtClean="0"/>
              <a:t>Só</a:t>
            </a:r>
            <a:r>
              <a:rPr lang="en-US" dirty="0" smtClean="0"/>
              <a:t> no </a:t>
            </a:r>
            <a:r>
              <a:rPr lang="en-US" dirty="0" err="1" smtClean="0"/>
              <a:t>fim</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GIVEN THESE PRELIMINAR</a:t>
            </a:r>
            <a:r>
              <a:rPr lang="en-US" baseline="0" dirty="0" smtClean="0"/>
              <a:t> ON HOW THE SAME FUNCTIONING INFERENTIAL PROCESS WORK IN ARTIFICAL AND NATURAL ECOLOGIES LETS LOOK AT PSYCHOLOGY AND ECONOMICS PREMISES ABOUT HUMAN PROCESSES SUPPORTING BEHAVIOR </a:t>
            </a:r>
            <a:endParaRPr lang="en-US" dirty="0" smtClean="0"/>
          </a:p>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5</a:t>
            </a:fld>
            <a:endParaRPr lang="pt-PT"/>
          </a:p>
        </p:txBody>
      </p:sp>
    </p:spTree>
    <p:extLst>
      <p:ext uri="{BB962C8B-B14F-4D97-AF65-F5344CB8AC3E}">
        <p14:creationId xmlns:p14="http://schemas.microsoft.com/office/powerpoint/2010/main" val="3517216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6</a:t>
            </a:fld>
            <a:endParaRPr lang="pt-PT"/>
          </a:p>
        </p:txBody>
      </p:sp>
    </p:spTree>
    <p:extLst>
      <p:ext uri="{BB962C8B-B14F-4D97-AF65-F5344CB8AC3E}">
        <p14:creationId xmlns:p14="http://schemas.microsoft.com/office/powerpoint/2010/main" val="4005374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cap="all" dirty="0" smtClean="0"/>
              <a:t>I am predicting that </a:t>
            </a:r>
            <a:r>
              <a:rPr lang="en-US" sz="1600" i="1" cap="all" dirty="0" smtClean="0"/>
              <a:t>Homo Economicus </a:t>
            </a:r>
            <a:r>
              <a:rPr lang="en-US" sz="1600" cap="all" dirty="0" smtClean="0"/>
              <a:t>will evolve into </a:t>
            </a:r>
            <a:r>
              <a:rPr lang="en-US" sz="1600" i="1" cap="all" dirty="0" smtClean="0"/>
              <a:t>Homo Sapiens </a:t>
            </a:r>
            <a:endParaRPr lang="en-US" sz="1600" i="1" cap="all" dirty="0" smtClean="0"/>
          </a:p>
          <a:p>
            <a:endParaRPr lang="en-US" sz="1600" i="1" cap="all" dirty="0" smtClean="0"/>
          </a:p>
          <a:p>
            <a:r>
              <a:rPr lang="en-US" sz="1600" cap="all" dirty="0" smtClean="0"/>
              <a:t>However, there is no dearth of evidence that human decision-makers are not fundamentally utility </a:t>
            </a:r>
            <a:r>
              <a:rPr lang="en-US" sz="1600" cap="all" dirty="0" err="1" smtClean="0"/>
              <a:t>Maximizers</a:t>
            </a:r>
            <a:r>
              <a:rPr lang="en-US" sz="1600" cap="all" dirty="0" smtClean="0"/>
              <a:t>. This is a story that goes back at least some 60 years ago (Oliveira, 2005; Lichtenstein &amp; Slovic, 2006)</a:t>
            </a:r>
          </a:p>
          <a:p>
            <a:pPr>
              <a:lnSpc>
                <a:spcPct val="70000"/>
              </a:lnSpc>
            </a:pPr>
            <a:endParaRPr lang="en-US" sz="1600" cap="all" dirty="0" smtClean="0"/>
          </a:p>
          <a:p>
            <a:r>
              <a:rPr lang="en-US" sz="1600" cap="all" dirty="0" smtClean="0"/>
              <a:t>Sometimes is even difficult to find one exemplar of </a:t>
            </a:r>
            <a:r>
              <a:rPr lang="en-US" sz="1600" i="1" cap="all" dirty="0" smtClean="0"/>
              <a:t>Homo economicus </a:t>
            </a:r>
            <a:r>
              <a:rPr lang="en-US" sz="1600" cap="all" dirty="0" smtClean="0"/>
              <a:t>in the real world. Heinrich et al. (2001) did not found one in 15 remote small-scale societies (using the </a:t>
            </a:r>
            <a:r>
              <a:rPr lang="en-US" sz="1600" i="1" cap="all" dirty="0" smtClean="0"/>
              <a:t>ultimatum game</a:t>
            </a:r>
            <a:r>
              <a:rPr lang="en-US" sz="1600" cap="all" dirty="0" smtClean="0"/>
              <a:t>). </a:t>
            </a:r>
          </a:p>
          <a:p>
            <a:endParaRPr lang="en-US" sz="1600" cap="all" dirty="0" smtClean="0"/>
          </a:p>
          <a:p>
            <a:endParaRPr lang="en-US" sz="1600" strike="sngStrike" dirty="0" smtClean="0"/>
          </a:p>
          <a:p>
            <a:r>
              <a:rPr lang="en-US" sz="1600" strike="sngStrike" dirty="0" smtClean="0"/>
              <a:t>ULTIMATUM GAME - </a:t>
            </a:r>
            <a:r>
              <a:rPr lang="en-US" sz="1600" strike="sngStrike" cap="all" dirty="0" smtClean="0"/>
              <a:t>two players interact to decide how to divide a sum of money that is given to them. The first player proposes how to divide the sum between the two players, and the second player can either accept or reject this proposal. If the second player rejects, neither player receives anything. If the second player accepts, the money is split according to the proposal. The game is played only once so that reciprocation is not an issue</a:t>
            </a:r>
            <a:r>
              <a:rPr lang="en-US" strike="sngStrike" cap="all" dirty="0" smtClean="0"/>
              <a:t>.</a:t>
            </a:r>
            <a:endParaRPr lang="en-US" strike="sngStrike" cap="all" dirty="0"/>
          </a:p>
        </p:txBody>
      </p:sp>
      <p:sp>
        <p:nvSpPr>
          <p:cNvPr id="4" name="Slide Number Placeholder 3"/>
          <p:cNvSpPr>
            <a:spLocks noGrp="1"/>
          </p:cNvSpPr>
          <p:nvPr>
            <p:ph type="sldNum" sz="quarter" idx="10"/>
          </p:nvPr>
        </p:nvSpPr>
        <p:spPr/>
        <p:txBody>
          <a:bodyPr/>
          <a:lstStyle/>
          <a:p>
            <a:fld id="{0D17F06E-8BE5-497D-956F-60A86741C848}" type="slidenum">
              <a:rPr lang="pt-PT" smtClean="0"/>
              <a:t>7</a:t>
            </a:fld>
            <a:endParaRPr lang="pt-PT"/>
          </a:p>
        </p:txBody>
      </p:sp>
    </p:spTree>
    <p:extLst>
      <p:ext uri="{BB962C8B-B14F-4D97-AF65-F5344CB8AC3E}">
        <p14:creationId xmlns:p14="http://schemas.microsoft.com/office/powerpoint/2010/main" val="3022642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a:t>
            </a:r>
            <a:r>
              <a:rPr lang="en-US" baseline="0" dirty="0" smtClean="0"/>
              <a:t> ON THE RULE WE USE FOR THE ENVIRONMENT IN WHICH WE USE IT — GOOD MATCH (ALWAYS SUB-OPTIMAL) BEHAVIOR WILL LOOK RATIONAL/ NO MATCH – BEHAVIOR LOOKS IRRATIONAL (REMEMBER OPTICAL ILLUSIONS OR BIASES SUCH AS AVAILABILTY HEURISTICS)</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8</a:t>
            </a:fld>
            <a:endParaRPr lang="pt-PT"/>
          </a:p>
        </p:txBody>
      </p:sp>
    </p:spTree>
    <p:extLst>
      <p:ext uri="{BB962C8B-B14F-4D97-AF65-F5344CB8AC3E}">
        <p14:creationId xmlns:p14="http://schemas.microsoft.com/office/powerpoint/2010/main" val="3028707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SEEMS LOOKING</a:t>
            </a:r>
            <a:r>
              <a:rPr lang="en-US" baseline="0" dirty="0" smtClean="0"/>
              <a:t> FOR EFFECTS OF SMALL AGGREGATE DECISION-MAKING (SOCIAL CLASS, PROFESSIONAL BELONGING) AS MARKETING PROFESSIONAL DO (SEGMENTATION) FINDING REGULARITIES IN GROUP BEHAVIOR (EX. HERDING – MICHELLE BADDELEY, 2012)  will pay off more than current focus on a </a:t>
            </a:r>
            <a:r>
              <a:rPr lang="en-US" baseline="0" dirty="0" err="1" smtClean="0"/>
              <a:t>holow</a:t>
            </a:r>
            <a:r>
              <a:rPr lang="en-US" baseline="0" dirty="0" smtClean="0"/>
              <a:t> robotic individual decision-maker</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9</a:t>
            </a:fld>
            <a:endParaRPr lang="pt-PT"/>
          </a:p>
        </p:txBody>
      </p:sp>
    </p:spTree>
    <p:extLst>
      <p:ext uri="{BB962C8B-B14F-4D97-AF65-F5344CB8AC3E}">
        <p14:creationId xmlns:p14="http://schemas.microsoft.com/office/powerpoint/2010/main" val="3129834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a:t>
            </a:r>
            <a:r>
              <a:rPr lang="en-US" baseline="0" dirty="0" smtClean="0"/>
              <a:t> RATHER NOT GO INTO THESE PREMISES LONGER THAN I DID ALREADY. AFTER ALL I AM NOT AN ECONOMIST. HOWEVER THINK IF PHYSICS OR CHEMESTRY USES SUCH STRINGENT ASSUMPTIONS NOT MATCHING REALITY TO LEGITMATE THEIR ENDEAVOR.</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10</a:t>
            </a:fld>
            <a:endParaRPr lang="pt-PT"/>
          </a:p>
        </p:txBody>
      </p:sp>
    </p:spTree>
    <p:extLst>
      <p:ext uri="{BB962C8B-B14F-4D97-AF65-F5344CB8AC3E}">
        <p14:creationId xmlns:p14="http://schemas.microsoft.com/office/powerpoint/2010/main" val="6601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HOWEVER </a:t>
            </a:r>
            <a:r>
              <a:rPr lang="en-US" dirty="0" smtClean="0"/>
              <a:t>HOW ABOUT </a:t>
            </a:r>
            <a:r>
              <a:rPr lang="en-US" dirty="0" smtClean="0"/>
              <a:t>TRYING TO EXPLORE “PURE” CONDITION</a:t>
            </a:r>
            <a:r>
              <a:rPr lang="en-US" baseline="0" dirty="0" smtClean="0"/>
              <a:t>S OF HUMAN BEHAVIOR FUNCTIONING BY DESIGNING ASN EXPERMENT IN WHICH THE SOLE DRY AND COLD INFORMERS USUALLY PRESENTED IN DREDIT TAKE UP PROPOSALS? </a:t>
            </a:r>
            <a:r>
              <a:rPr lang="en-US" i="1" cap="all" dirty="0" smtClean="0"/>
              <a:t>How do people really deal with the needed “pure” information pieces to decide credit take up without motivation and emotion (no concerns about and interference from the nature of the purchase object) ?</a:t>
            </a:r>
            <a:br>
              <a:rPr lang="en-US" i="1" cap="all" dirty="0" smtClean="0"/>
            </a:br>
            <a:endParaRPr lang="en-US" i="1" cap="all" dirty="0" smtClean="0"/>
          </a:p>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11</a:t>
            </a:fld>
            <a:endParaRPr lang="pt-PT"/>
          </a:p>
        </p:txBody>
      </p:sp>
    </p:spTree>
    <p:extLst>
      <p:ext uri="{BB962C8B-B14F-4D97-AF65-F5344CB8AC3E}">
        <p14:creationId xmlns:p14="http://schemas.microsoft.com/office/powerpoint/2010/main" val="3107278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Design: </a:t>
            </a:r>
            <a:r>
              <a:rPr lang="en-US" sz="1200" kern="1200" dirty="0" smtClean="0">
                <a:solidFill>
                  <a:schemeClr val="tx1"/>
                </a:solidFill>
                <a:effectLst/>
                <a:latin typeface="+mn-lt"/>
                <a:ea typeface="+mn-ea"/>
                <a:cs typeface="+mn-cs"/>
              </a:rPr>
              <a:t>A full factorial within-subjects design was implemented along attractiveness, willingness and riskiness evaluation dimensions, performing a 3 (APR) x 3 (LRP) x 3 (INST) design. To-way and one-way sub-designs were added to the main design. Each condition was presented randomly and twice, on a total of 126 events per dimension. </a:t>
            </a:r>
            <a:endParaRPr lang="pt-PT" sz="1200" kern="1200" dirty="0" smtClean="0">
              <a:solidFill>
                <a:schemeClr val="tx1"/>
              </a:solidFill>
              <a:effectLst/>
              <a:latin typeface="+mn-lt"/>
              <a:ea typeface="+mn-ea"/>
              <a:cs typeface="+mn-cs"/>
            </a:endParaRP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Procedure: </a:t>
            </a:r>
            <a:r>
              <a:rPr lang="en-US" sz="1200" kern="1200" dirty="0" smtClean="0">
                <a:solidFill>
                  <a:schemeClr val="tx1"/>
                </a:solidFill>
                <a:effectLst/>
                <a:latin typeface="+mn-lt"/>
                <a:ea typeface="+mn-ea"/>
                <a:cs typeface="+mn-cs"/>
              </a:rPr>
              <a:t>Participants were instructed to imagine themselves in the situation depicted by the vignettes and asked to rate each credit proposal according to its attractiveness, its riskiness, and her/his willingness to accept, using a 0-20 scale. The numerical end anchors for attractiveness were accompanied by “Not at all attractive”, and “Extremely attractive”; for riskiness by “Not at all risky” and “Extremely risky”; and finally for willingness by “Not at all willing” and “Extremely willing”. Evaluation dimensions were counterbalanced within-subjects with a little rest break between them. Participants were also fully instructed on the importance of paying attention to the evaluation  dimension they were asked to use. Participants had a set of six training trials before the first scheduled evaluation dimension.</a:t>
            </a:r>
            <a:endParaRPr lang="pt-PT"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17F06E-8BE5-497D-956F-60A86741C848}" type="slidenum">
              <a:rPr lang="pt-PT" smtClean="0"/>
              <a:t>12</a:t>
            </a:fld>
            <a:endParaRPr lang="pt-PT"/>
          </a:p>
        </p:txBody>
      </p:sp>
    </p:spTree>
    <p:extLst>
      <p:ext uri="{BB962C8B-B14F-4D97-AF65-F5344CB8AC3E}">
        <p14:creationId xmlns:p14="http://schemas.microsoft.com/office/powerpoint/2010/main" val="1174640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all" dirty="0" smtClean="0"/>
              <a:t>*patterns of individual evaluation are very similar between subjects for all dimensions</a:t>
            </a:r>
          </a:p>
          <a:p>
            <a:endParaRPr lang="en-US" cap="all"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cap="all" dirty="0" smtClean="0"/>
              <a:t>However, are these the sole elements in the </a:t>
            </a:r>
            <a:r>
              <a:rPr lang="en-US" b="1" i="1" cap="all" dirty="0" smtClean="0"/>
              <a:t>usual ecology of credit take up</a:t>
            </a:r>
            <a:r>
              <a:rPr lang="en-US" b="1" cap="all" dirty="0" smtClean="0"/>
              <a:t>? Would </a:t>
            </a:r>
            <a:r>
              <a:rPr lang="en-US" b="1" i="1" cap="all" dirty="0" smtClean="0"/>
              <a:t>rating stability </a:t>
            </a:r>
            <a:r>
              <a:rPr lang="en-US" b="1" cap="all" dirty="0" smtClean="0"/>
              <a:t>remain in </a:t>
            </a:r>
            <a:r>
              <a:rPr lang="en-US" b="1" i="1" cap="all" dirty="0" smtClean="0"/>
              <a:t>actual ecologies of credit take up</a:t>
            </a:r>
            <a:r>
              <a:rPr lang="en-US" b="1" cap="all" dirty="0" smtClean="0"/>
              <a:t>?</a:t>
            </a:r>
          </a:p>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13</a:t>
            </a:fld>
            <a:endParaRPr lang="pt-PT"/>
          </a:p>
        </p:txBody>
      </p:sp>
    </p:spTree>
    <p:extLst>
      <p:ext uri="{BB962C8B-B14F-4D97-AF65-F5344CB8AC3E}">
        <p14:creationId xmlns:p14="http://schemas.microsoft.com/office/powerpoint/2010/main" val="807456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all" dirty="0" smtClean="0"/>
              <a:t>*patterns of individual evaluation are very similar between subjects for all dimensions</a:t>
            </a:r>
          </a:p>
          <a:p>
            <a:endParaRPr lang="en-US" cap="all"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cap="all" dirty="0" smtClean="0"/>
              <a:t>However, are these the sole elements in the </a:t>
            </a:r>
            <a:r>
              <a:rPr lang="en-US" b="1" i="1" cap="all" dirty="0" smtClean="0"/>
              <a:t>usual ecology of credit take up</a:t>
            </a:r>
            <a:r>
              <a:rPr lang="en-US" b="1" cap="all" dirty="0" smtClean="0"/>
              <a:t>? Would </a:t>
            </a:r>
            <a:r>
              <a:rPr lang="en-US" b="1" i="1" cap="all" dirty="0" smtClean="0"/>
              <a:t>rating stability </a:t>
            </a:r>
            <a:r>
              <a:rPr lang="en-US" b="1" cap="all" dirty="0" smtClean="0"/>
              <a:t>remain in </a:t>
            </a:r>
            <a:r>
              <a:rPr lang="en-US" b="1" i="1" cap="all" dirty="0" smtClean="0"/>
              <a:t>actual ecologies of credit take up</a:t>
            </a:r>
            <a:r>
              <a:rPr lang="en-US" b="1" cap="all" dirty="0" smtClean="0"/>
              <a:t>?</a:t>
            </a:r>
          </a:p>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14</a:t>
            </a:fld>
            <a:endParaRPr lang="pt-PT"/>
          </a:p>
        </p:txBody>
      </p:sp>
    </p:spTree>
    <p:extLst>
      <p:ext uri="{BB962C8B-B14F-4D97-AF65-F5344CB8AC3E}">
        <p14:creationId xmlns:p14="http://schemas.microsoft.com/office/powerpoint/2010/main" val="80745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cap="all" dirty="0" smtClean="0">
                <a:solidFill>
                  <a:schemeClr val="tx1"/>
                </a:solidFill>
                <a:effectLst/>
                <a:latin typeface="+mn-lt"/>
                <a:ea typeface="+mn-ea"/>
                <a:cs typeface="+mn-cs"/>
              </a:rPr>
              <a:t>YOU HAVE DIFFERENT</a:t>
            </a:r>
            <a:r>
              <a:rPr lang="en-US" sz="1400" kern="1200" cap="all" baseline="0" dirty="0" smtClean="0">
                <a:solidFill>
                  <a:schemeClr val="tx1"/>
                </a:solidFill>
                <a:effectLst/>
                <a:latin typeface="+mn-lt"/>
                <a:ea typeface="+mn-ea"/>
                <a:cs typeface="+mn-cs"/>
              </a:rPr>
              <a:t> STIMULI ELICITING A MYRAD OF POSSIBLE RESPONSES THAT INDIVIDUAL SUBJECT WILL NOT CONTROL because he is not aware or capable to allocate attention on the huge number of the ongoing processes </a:t>
            </a:r>
          </a:p>
          <a:p>
            <a:endParaRPr lang="en-US" sz="1400" kern="1200" cap="all" dirty="0" smtClean="0">
              <a:solidFill>
                <a:schemeClr val="tx1"/>
              </a:solidFill>
              <a:effectLst/>
              <a:latin typeface="+mn-lt"/>
              <a:ea typeface="+mn-ea"/>
              <a:cs typeface="+mn-cs"/>
            </a:endParaRPr>
          </a:p>
          <a:p>
            <a:r>
              <a:rPr lang="en-US" sz="1400" kern="1200" cap="all" dirty="0" smtClean="0">
                <a:solidFill>
                  <a:schemeClr val="tx1"/>
                </a:solidFill>
                <a:effectLst/>
                <a:latin typeface="+mn-lt"/>
                <a:ea typeface="+mn-ea"/>
                <a:cs typeface="+mn-cs"/>
              </a:rPr>
              <a:t>Automatic processing is activation of a learned sequence of elements in long-term memory that is initiated by appropriate inputs and then proceeds automatically—without subject control, without stressing the capacity limitations of the system, and without necessarily demanding attention</a:t>
            </a:r>
            <a:endParaRPr lang="pt-PT" sz="1400" kern="1200" cap="all" dirty="0" smtClean="0">
              <a:solidFill>
                <a:schemeClr val="tx1"/>
              </a:solidFill>
              <a:effectLst/>
              <a:latin typeface="+mn-lt"/>
              <a:ea typeface="+mn-ea"/>
              <a:cs typeface="+mn-cs"/>
            </a:endParaRPr>
          </a:p>
          <a:p>
            <a:r>
              <a:rPr lang="en-US" sz="1400" kern="1200" cap="all" dirty="0" smtClean="0">
                <a:solidFill>
                  <a:schemeClr val="tx1"/>
                </a:solidFill>
                <a:effectLst/>
                <a:latin typeface="+mn-lt"/>
                <a:ea typeface="+mn-ea"/>
                <a:cs typeface="+mn-cs"/>
              </a:rPr>
              <a:t> </a:t>
            </a:r>
            <a:endParaRPr lang="pt-PT" sz="1400" kern="1200" cap="all" dirty="0" smtClean="0">
              <a:solidFill>
                <a:schemeClr val="tx1"/>
              </a:solidFill>
              <a:effectLst/>
              <a:latin typeface="+mn-lt"/>
              <a:ea typeface="+mn-ea"/>
              <a:cs typeface="+mn-cs"/>
            </a:endParaRPr>
          </a:p>
          <a:p>
            <a:r>
              <a:rPr lang="en-US" sz="1400" kern="1200" cap="all" dirty="0" smtClean="0">
                <a:solidFill>
                  <a:schemeClr val="tx1"/>
                </a:solidFill>
                <a:effectLst/>
                <a:latin typeface="+mn-lt"/>
                <a:ea typeface="+mn-ea"/>
                <a:cs typeface="+mn-cs"/>
              </a:rPr>
              <a:t>Controlled processing is a temporary activation of a sequence of elements that can be set up quickly and easily but requires attention, is capacity-limited (usually serial in nature), and is controlled by the subject</a:t>
            </a:r>
            <a:endParaRPr lang="pt-PT" sz="1400" kern="1200" cap="all" dirty="0" smtClean="0">
              <a:solidFill>
                <a:schemeClr val="tx1"/>
              </a:solidFill>
              <a:effectLst/>
              <a:latin typeface="+mn-lt"/>
              <a:ea typeface="+mn-ea"/>
              <a:cs typeface="+mn-cs"/>
            </a:endParaRPr>
          </a:p>
          <a:p>
            <a:endParaRPr lang="en-US" sz="1400" cap="all" dirty="0"/>
          </a:p>
        </p:txBody>
      </p:sp>
      <p:sp>
        <p:nvSpPr>
          <p:cNvPr id="4" name="Slide Number Placeholder 3"/>
          <p:cNvSpPr>
            <a:spLocks noGrp="1"/>
          </p:cNvSpPr>
          <p:nvPr>
            <p:ph type="sldNum" sz="quarter" idx="10"/>
          </p:nvPr>
        </p:nvSpPr>
        <p:spPr/>
        <p:txBody>
          <a:bodyPr/>
          <a:lstStyle/>
          <a:p>
            <a:fld id="{0D17F06E-8BE5-497D-956F-60A86741C848}" type="slidenum">
              <a:rPr lang="pt-PT" smtClean="0"/>
              <a:t>16</a:t>
            </a:fld>
            <a:endParaRPr lang="pt-PT"/>
          </a:p>
        </p:txBody>
      </p:sp>
    </p:spTree>
    <p:extLst>
      <p:ext uri="{BB962C8B-B14F-4D97-AF65-F5344CB8AC3E}">
        <p14:creationId xmlns:p14="http://schemas.microsoft.com/office/powerpoint/2010/main" val="2952863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VISUAL PRESENTATION OF A STIMULUS</a:t>
            </a:r>
            <a:r>
              <a:rPr lang="en-US" baseline="0" dirty="0" smtClean="0"/>
              <a:t> UNDER 100 MILLISECONDS THOUGH PROCESSABLE PRECLUDES THE SUBJECT TO BE AWARE OF IT (A PRIME IS SUCH A PRESENTATIN DESTINED TO FAVOR OR DISFAVOR AN EVALUATION OF SUBSEQUENT PERCEPT OR TO CUE PERCEPTION TOWARDS ANY TARGET OR PURPOSE IT IS DEEMED TO BE CAPBLE OF</a:t>
            </a:r>
          </a:p>
          <a:p>
            <a:endParaRPr lang="en-US" baseline="0" dirty="0" smtClean="0"/>
          </a:p>
          <a:p>
            <a:r>
              <a:rPr lang="en-US" baseline="0" dirty="0" smtClean="0"/>
              <a:t>IN THIS CASE MERE EXPOSURE WITHOUT REPETITION AND OR REINFORCEMENT (LEARNING) IS ENOUGH TO DIRECT CONSISTENTLY EVALUATIONS (LIKE, DISLIKE) </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17</a:t>
            </a:fld>
            <a:endParaRPr lang="pt-PT"/>
          </a:p>
        </p:txBody>
      </p:sp>
    </p:spTree>
    <p:extLst>
      <p:ext uri="{BB962C8B-B14F-4D97-AF65-F5344CB8AC3E}">
        <p14:creationId xmlns:p14="http://schemas.microsoft.com/office/powerpoint/2010/main" val="3081502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FLUENCY IS:</a:t>
            </a:r>
            <a:r>
              <a:rPr lang="en-US" baseline="0" dirty="0" smtClean="0"/>
              <a:t> IF IT IS DIFICULT TO PRONOUNCE IT MUST BE RISKY -  THE NAME OF A CHEMICAL ELEMENT PRESENT IN A REMEDY PRESCRIBED BY A DOCTOR (SONG &amp; SCHWARZ , 2009) </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18</a:t>
            </a:fld>
            <a:endParaRPr lang="pt-PT"/>
          </a:p>
        </p:txBody>
      </p:sp>
    </p:spTree>
    <p:extLst>
      <p:ext uri="{BB962C8B-B14F-4D97-AF65-F5344CB8AC3E}">
        <p14:creationId xmlns:p14="http://schemas.microsoft.com/office/powerpoint/2010/main" val="2957326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cap="all" dirty="0" err="1" smtClean="0">
                <a:solidFill>
                  <a:schemeClr val="tx1"/>
                </a:solidFill>
                <a:effectLst/>
                <a:latin typeface="+mn-lt"/>
                <a:ea typeface="+mn-ea"/>
                <a:cs typeface="+mn-cs"/>
              </a:rPr>
              <a:t>Baumeister</a:t>
            </a:r>
            <a:r>
              <a:rPr lang="en-US" sz="1200" kern="1200" cap="all" dirty="0" smtClean="0">
                <a:solidFill>
                  <a:schemeClr val="tx1"/>
                </a:solidFill>
                <a:effectLst/>
                <a:latin typeface="+mn-lt"/>
                <a:ea typeface="+mn-ea"/>
                <a:cs typeface="+mn-cs"/>
              </a:rPr>
              <a:t>, Roy; Sparks, Erin; </a:t>
            </a:r>
            <a:r>
              <a:rPr lang="en-US" sz="1200" kern="1200" cap="all" dirty="0" err="1" smtClean="0">
                <a:solidFill>
                  <a:schemeClr val="tx1"/>
                </a:solidFill>
                <a:effectLst/>
                <a:latin typeface="+mn-lt"/>
                <a:ea typeface="+mn-ea"/>
                <a:cs typeface="+mn-cs"/>
              </a:rPr>
              <a:t>Stillman</a:t>
            </a:r>
            <a:r>
              <a:rPr lang="en-US" sz="1200" kern="1200" cap="all" dirty="0" smtClean="0">
                <a:solidFill>
                  <a:schemeClr val="tx1"/>
                </a:solidFill>
                <a:effectLst/>
                <a:latin typeface="+mn-lt"/>
                <a:ea typeface="+mn-ea"/>
                <a:cs typeface="+mn-cs"/>
              </a:rPr>
              <a:t>, Tyler; </a:t>
            </a:r>
            <a:r>
              <a:rPr lang="en-US" sz="1200" kern="1200" cap="all" dirty="0" err="1" smtClean="0">
                <a:solidFill>
                  <a:schemeClr val="tx1"/>
                </a:solidFill>
                <a:effectLst/>
                <a:latin typeface="+mn-lt"/>
                <a:ea typeface="+mn-ea"/>
                <a:cs typeface="+mn-cs"/>
              </a:rPr>
              <a:t>Vohs</a:t>
            </a:r>
            <a:r>
              <a:rPr lang="en-US" sz="1200" kern="1200" cap="all" dirty="0" smtClean="0">
                <a:solidFill>
                  <a:schemeClr val="tx1"/>
                </a:solidFill>
                <a:effectLst/>
                <a:latin typeface="+mn-lt"/>
                <a:ea typeface="+mn-ea"/>
                <a:cs typeface="+mn-cs"/>
              </a:rPr>
              <a:t>, Kathleen D. (2008), “Free will in consumer behavior: Self-control, ego depletion, and choice”, </a:t>
            </a:r>
            <a:r>
              <a:rPr lang="en-US" sz="1200" i="1" kern="1200" cap="all" dirty="0" smtClean="0">
                <a:solidFill>
                  <a:schemeClr val="tx1"/>
                </a:solidFill>
                <a:effectLst/>
                <a:latin typeface="+mn-lt"/>
                <a:ea typeface="+mn-ea"/>
                <a:cs typeface="+mn-cs"/>
              </a:rPr>
              <a:t>Journal of Consumer Psychology</a:t>
            </a:r>
            <a:r>
              <a:rPr lang="en-US" sz="1200" kern="1200" cap="all" dirty="0" smtClean="0">
                <a:solidFill>
                  <a:schemeClr val="tx1"/>
                </a:solidFill>
                <a:effectLst/>
                <a:latin typeface="+mn-lt"/>
                <a:ea typeface="+mn-ea"/>
                <a:cs typeface="+mn-cs"/>
              </a:rPr>
              <a:t>, 18(1), 4–13.</a:t>
            </a:r>
            <a:endParaRPr lang="pt-PT" sz="1200" kern="1200" cap="all"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19</a:t>
            </a:fld>
            <a:endParaRPr lang="pt-PT"/>
          </a:p>
        </p:txBody>
      </p:sp>
    </p:spTree>
    <p:extLst>
      <p:ext uri="{BB962C8B-B14F-4D97-AF65-F5344CB8AC3E}">
        <p14:creationId xmlns:p14="http://schemas.microsoft.com/office/powerpoint/2010/main" val="1706043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all" dirty="0" smtClean="0"/>
              <a:t>Annual Percentage Rate; repayment period,</a:t>
            </a:r>
            <a:r>
              <a:rPr lang="en-US" cap="all" baseline="0" dirty="0" smtClean="0"/>
              <a:t> final total amount of credit, installments, information about risk defusing (insurance) and other taxes, etc.</a:t>
            </a:r>
          </a:p>
          <a:p>
            <a:endParaRPr lang="en-US" cap="all" baseline="0" dirty="0" smtClean="0"/>
          </a:p>
          <a:p>
            <a:r>
              <a:rPr lang="en-US" cap="all" baseline="0" dirty="0" err="1" smtClean="0"/>
              <a:t>Estelami</a:t>
            </a:r>
            <a:r>
              <a:rPr lang="en-US" cap="all" baseline="0" dirty="0" smtClean="0"/>
              <a:t> found that  Rates used by consumer to evaluate credit arrangements vary from those used by financial markets  as a negative function of credit amount and payment time. Numeric presentation (odd/even) and dis-aggregation of credit obligations influence discount rates. dis-aggregation into Smaller components of credit amount favor smaller discount rates</a:t>
            </a:r>
            <a:endParaRPr lang="en-US" cap="all" dirty="0"/>
          </a:p>
        </p:txBody>
      </p:sp>
      <p:sp>
        <p:nvSpPr>
          <p:cNvPr id="4" name="Slide Number Placeholder 3"/>
          <p:cNvSpPr>
            <a:spLocks noGrp="1"/>
          </p:cNvSpPr>
          <p:nvPr>
            <p:ph type="sldNum" sz="quarter" idx="10"/>
          </p:nvPr>
        </p:nvSpPr>
        <p:spPr/>
        <p:txBody>
          <a:bodyPr/>
          <a:lstStyle/>
          <a:p>
            <a:fld id="{0D17F06E-8BE5-497D-956F-60A86741C848}" type="slidenum">
              <a:rPr lang="pt-PT" smtClean="0"/>
              <a:t>20</a:t>
            </a:fld>
            <a:endParaRPr lang="pt-PT"/>
          </a:p>
        </p:txBody>
      </p:sp>
    </p:spTree>
    <p:extLst>
      <p:ext uri="{BB962C8B-B14F-4D97-AF65-F5344CB8AC3E}">
        <p14:creationId xmlns:p14="http://schemas.microsoft.com/office/powerpoint/2010/main" val="3617881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NAGLE</a:t>
            </a:r>
            <a:r>
              <a:rPr lang="en-US" baseline="0" dirty="0" smtClean="0"/>
              <a:t>, HOGAN &amp; ZALE 2011 . SUGGEST THAT THE EFFECT OF TACTICS OF ODD NUMERIC PRESENTATION MAY HAVE HIGHR EFFECTS WHERE INFORMATION OVERLOAD AND STIMULUS COMPLEXITY IS PRONOUNCED.</a:t>
            </a:r>
            <a:endParaRPr lang="en-US" dirty="0"/>
          </a:p>
        </p:txBody>
      </p:sp>
      <p:sp>
        <p:nvSpPr>
          <p:cNvPr id="4" name="Slide Number Placeholder 3"/>
          <p:cNvSpPr>
            <a:spLocks noGrp="1"/>
          </p:cNvSpPr>
          <p:nvPr>
            <p:ph type="sldNum" sz="quarter" idx="10"/>
          </p:nvPr>
        </p:nvSpPr>
        <p:spPr/>
        <p:txBody>
          <a:bodyPr/>
          <a:lstStyle/>
          <a:p>
            <a:fld id="{0D17F06E-8BE5-497D-956F-60A86741C848}" type="slidenum">
              <a:rPr lang="pt-PT" smtClean="0"/>
              <a:t>22</a:t>
            </a:fld>
            <a:endParaRPr lang="pt-PT"/>
          </a:p>
        </p:txBody>
      </p:sp>
    </p:spTree>
    <p:extLst>
      <p:ext uri="{BB962C8B-B14F-4D97-AF65-F5344CB8AC3E}">
        <p14:creationId xmlns:p14="http://schemas.microsoft.com/office/powerpoint/2010/main" val="2104193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all" dirty="0" smtClean="0"/>
              <a:t>NOW WE Turn to An essential dimension in behavior understanding is time and duration perception and how our evaluations and expectations</a:t>
            </a:r>
            <a:r>
              <a:rPr lang="en-US" cap="all" baseline="0" dirty="0" smtClean="0"/>
              <a:t> are always contextualized in present time despite being about future time</a:t>
            </a:r>
          </a:p>
          <a:p>
            <a:endParaRPr lang="en-US" cap="all" baseline="0" dirty="0" smtClean="0"/>
          </a:p>
          <a:p>
            <a:r>
              <a:rPr lang="en-US" cap="all" baseline="0" dirty="0" smtClean="0"/>
              <a:t>Hyperbolic is justified not because of extreme discounting per se rather because of the hyperbola curve that can be </a:t>
            </a:r>
            <a:r>
              <a:rPr lang="en-US" cap="all" baseline="0" dirty="0" err="1" smtClean="0"/>
              <a:t>plottedfrom</a:t>
            </a:r>
            <a:r>
              <a:rPr lang="en-US" cap="all" baseline="0" dirty="0" smtClean="0"/>
              <a:t> data.</a:t>
            </a:r>
            <a:endParaRPr lang="en-US" cap="all" dirty="0"/>
          </a:p>
        </p:txBody>
      </p:sp>
      <p:sp>
        <p:nvSpPr>
          <p:cNvPr id="4" name="Slide Number Placeholder 3"/>
          <p:cNvSpPr>
            <a:spLocks noGrp="1"/>
          </p:cNvSpPr>
          <p:nvPr>
            <p:ph type="sldNum" sz="quarter" idx="10"/>
          </p:nvPr>
        </p:nvSpPr>
        <p:spPr/>
        <p:txBody>
          <a:bodyPr/>
          <a:lstStyle/>
          <a:p>
            <a:fld id="{0D17F06E-8BE5-497D-956F-60A86741C848}" type="slidenum">
              <a:rPr lang="pt-PT" smtClean="0"/>
              <a:t>23</a:t>
            </a:fld>
            <a:endParaRPr lang="pt-PT"/>
          </a:p>
        </p:txBody>
      </p:sp>
    </p:spTree>
    <p:extLst>
      <p:ext uri="{BB962C8B-B14F-4D97-AF65-F5344CB8AC3E}">
        <p14:creationId xmlns:p14="http://schemas.microsoft.com/office/powerpoint/2010/main" val="3874789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1938642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4FB1093-8A64-49A0-ACD0-9D7277BBDAEB}" type="slidenum">
              <a:rPr lang="pt-PT" smtClean="0"/>
              <a:t>‹#›</a:t>
            </a:fld>
            <a:endParaRPr lang="pt-PT"/>
          </a:p>
        </p:txBody>
      </p:sp>
      <p:pic>
        <p:nvPicPr>
          <p:cNvPr id="1027" name="Picture 3" descr="D:\Header---PT.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9144000" cy="14249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logos CES horizontal.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020272" y="5869024"/>
            <a:ext cx="1864816" cy="7365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ces\behave\header_left.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 y="1"/>
            <a:ext cx="3528384" cy="142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830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219468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77BF5903-1939-48E6-AFD9-CA5792F50585}" type="datetimeFigureOut">
              <a:rPr lang="pt-PT" smtClean="0"/>
              <a:t>17/01/14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238361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77BF5903-1939-48E6-AFD9-CA5792F50585}" type="datetimeFigureOut">
              <a:rPr lang="pt-PT" smtClean="0"/>
              <a:t>17/01/14</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118581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77BF5903-1939-48E6-AFD9-CA5792F50585}" type="datetimeFigureOut">
              <a:rPr lang="pt-PT" smtClean="0"/>
              <a:t>17/01/14</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3854138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77BF5903-1939-48E6-AFD9-CA5792F50585}" type="datetimeFigureOut">
              <a:rPr lang="pt-PT" smtClean="0"/>
              <a:t>17/01/14</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2046739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77BF5903-1939-48E6-AFD9-CA5792F50585}" type="datetimeFigureOut">
              <a:rPr lang="pt-PT" smtClean="0"/>
              <a:t>17/01/14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377971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smtClean="0"/>
              <a:t>Clique no ícone para adicionar uma imagem</a:t>
            </a:r>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77BF5903-1939-48E6-AFD9-CA5792F50585}" type="datetimeFigureOut">
              <a:rPr lang="pt-PT" smtClean="0"/>
              <a:t>17/01/14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1801518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148897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4FB1093-8A64-49A0-ACD0-9D7277BBDAEB}" type="slidenum">
              <a:rPr lang="pt-PT" smtClean="0"/>
              <a:t>‹#›</a:t>
            </a:fld>
            <a:endParaRPr lang="pt-PT"/>
          </a:p>
        </p:txBody>
      </p:sp>
    </p:spTree>
    <p:extLst>
      <p:ext uri="{BB962C8B-B14F-4D97-AF65-F5344CB8AC3E}">
        <p14:creationId xmlns:p14="http://schemas.microsoft.com/office/powerpoint/2010/main" val="9042842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F5903-1939-48E6-AFD9-CA5792F50585}" type="datetimeFigureOut">
              <a:rPr lang="pt-PT" smtClean="0"/>
              <a:t>17/01/14</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B1093-8A64-49A0-ACD0-9D7277BBDAEB}" type="slidenum">
              <a:rPr lang="pt-PT" smtClean="0"/>
              <a:t>‹#›</a:t>
            </a:fld>
            <a:endParaRPr lang="pt-PT"/>
          </a:p>
        </p:txBody>
      </p:sp>
    </p:spTree>
    <p:extLst>
      <p:ext uri="{BB962C8B-B14F-4D97-AF65-F5344CB8AC3E}">
        <p14:creationId xmlns:p14="http://schemas.microsoft.com/office/powerpoint/2010/main" val="4059633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7.emf"/><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microsoft.com/office/2007/relationships/hdphoto" Target="../media/hdphoto1.wdp"/><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4"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microsoft.com/office/2007/relationships/hdphoto" Target="../media/hdphoto5.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microsoft.com/office/2007/relationships/hdphoto" Target="../media/hdphoto6.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8874" y="2204864"/>
            <a:ext cx="8646252" cy="3672408"/>
          </a:xfrm>
        </p:spPr>
        <p:txBody>
          <a:bodyPr>
            <a:normAutofit/>
          </a:bodyPr>
          <a:lstStyle/>
          <a:p>
            <a:r>
              <a:rPr lang="pt-PT" sz="4000" dirty="0" smtClean="0">
                <a:solidFill>
                  <a:schemeClr val="tx1"/>
                </a:solidFill>
              </a:rPr>
              <a:t>THE RATIONAL ECOLOGICAL ELEMENTS AND STRUCTURE OF CONSUMER CREDIT DECISION-MAKING</a:t>
            </a:r>
          </a:p>
          <a:p>
            <a:endParaRPr lang="pt-PT" sz="2000" dirty="0">
              <a:solidFill>
                <a:schemeClr val="tx1"/>
              </a:solidFill>
            </a:endParaRPr>
          </a:p>
          <a:p>
            <a:r>
              <a:rPr lang="pt-PT" sz="1800" dirty="0" smtClean="0">
                <a:solidFill>
                  <a:schemeClr val="tx1"/>
                </a:solidFill>
              </a:rPr>
              <a:t>Miguel Oliveira</a:t>
            </a:r>
          </a:p>
          <a:p>
            <a:r>
              <a:rPr lang="pt-PT" sz="1800" dirty="0" smtClean="0">
                <a:solidFill>
                  <a:schemeClr val="tx1"/>
                </a:solidFill>
              </a:rPr>
              <a:t>BEHAVE/CES</a:t>
            </a:r>
          </a:p>
        </p:txBody>
      </p:sp>
      <p:pic>
        <p:nvPicPr>
          <p:cNvPr id="1028" name="Picture 4" descr="F:\ces\behave\Materiais Behave\Materiais Behave\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925" y="-73074"/>
            <a:ext cx="4711925" cy="203559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ces\logos\logos CES\logo_ces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276119"/>
            <a:ext cx="1813493" cy="13372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ces\behave\logo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19" y="6019543"/>
            <a:ext cx="8736293" cy="649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22559"/>
      </p:ext>
    </p:extLst>
  </p:cSld>
  <p:clrMapOvr>
    <a:masterClrMapping/>
  </p:clrMapOvr>
  <mc:AlternateContent xmlns:mc="http://schemas.openxmlformats.org/markup-compatibility/2006" xmlns:p14="http://schemas.microsoft.com/office/powerpoint/2010/main">
    <mc:Choice Requires="p14">
      <p:transition spd="slow" p14:dur="2000" advTm="32359">
        <p14:prism isContent="1"/>
      </p:transition>
    </mc:Choice>
    <mc:Fallback xmlns="">
      <p:transition xmlns:p14="http://schemas.microsoft.com/office/powerpoint/2010/main" spd="slow" advTm="32359">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01600" y="1689100"/>
            <a:ext cx="8864600" cy="5118100"/>
          </a:xfrm>
          <a:solidFill>
            <a:schemeClr val="bg1">
              <a:alpha val="46000"/>
            </a:schemeClr>
          </a:solidFill>
        </p:spPr>
        <p:txBody>
          <a:bodyPr>
            <a:normAutofit fontScale="47500" lnSpcReduction="20000"/>
          </a:bodyPr>
          <a:lstStyle/>
          <a:p>
            <a:r>
              <a:rPr lang="en-US" sz="3600" b="1" i="1" dirty="0" smtClean="0"/>
              <a:t>Ecological </a:t>
            </a:r>
            <a:r>
              <a:rPr lang="en-US" sz="3600" b="1" i="1" dirty="0"/>
              <a:t>rationality</a:t>
            </a:r>
            <a:r>
              <a:rPr lang="en-US" sz="3600" b="1" dirty="0"/>
              <a:t> and </a:t>
            </a:r>
            <a:r>
              <a:rPr lang="en-US" sz="3600" b="1" dirty="0" smtClean="0"/>
              <a:t>individual </a:t>
            </a:r>
            <a:r>
              <a:rPr lang="en-US" sz="3600" b="1" dirty="0"/>
              <a:t>behavioral </a:t>
            </a:r>
            <a:r>
              <a:rPr lang="en-US" sz="3600" b="1" i="1" dirty="0"/>
              <a:t>strategic </a:t>
            </a:r>
            <a:r>
              <a:rPr lang="en-US" sz="3600" b="1" i="1" dirty="0" smtClean="0"/>
              <a:t>flexibility</a:t>
            </a:r>
            <a:r>
              <a:rPr lang="en-US" sz="3300" b="1" i="1" dirty="0" smtClean="0"/>
              <a:t>:</a:t>
            </a:r>
          </a:p>
          <a:p>
            <a:pPr lvl="1"/>
            <a:r>
              <a:rPr lang="en-US" sz="3300" i="1" dirty="0"/>
              <a:t>Sub-optimality </a:t>
            </a:r>
            <a:r>
              <a:rPr lang="en-US" sz="3300" i="1" dirty="0" smtClean="0"/>
              <a:t>&amp; Dual-processing </a:t>
            </a:r>
            <a:r>
              <a:rPr lang="en-US" sz="3300" dirty="0" smtClean="0"/>
              <a:t>(construction of preferences and attitudes)</a:t>
            </a:r>
            <a:endParaRPr lang="en-US" sz="3300" i="1" dirty="0" smtClean="0"/>
          </a:p>
          <a:p>
            <a:pPr lvl="1"/>
            <a:endParaRPr lang="en-US" sz="3300" i="1" dirty="0"/>
          </a:p>
          <a:p>
            <a:pPr marL="342900" lvl="2" indent="-342900"/>
            <a:r>
              <a:rPr lang="en-US" sz="3600" b="1" dirty="0" smtClean="0"/>
              <a:t>Financial ecology instability and “stability” </a:t>
            </a:r>
            <a:r>
              <a:rPr lang="en-US" sz="3600" b="1" dirty="0"/>
              <a:t>self-presentation </a:t>
            </a:r>
            <a:endParaRPr lang="en-US" sz="3600" b="1" dirty="0" smtClean="0"/>
          </a:p>
          <a:p>
            <a:pPr lvl="1"/>
            <a:r>
              <a:rPr lang="en-US" sz="3300" dirty="0" smtClean="0"/>
              <a:t>Neoclassical Economics </a:t>
            </a:r>
            <a:r>
              <a:rPr lang="en-US" sz="3300" dirty="0"/>
              <a:t>iron cast assumptions </a:t>
            </a:r>
            <a:r>
              <a:rPr lang="en-US" sz="3300" dirty="0" smtClean="0"/>
              <a:t>macro stability – equilibrium — micro stability — individual representative </a:t>
            </a:r>
            <a:r>
              <a:rPr lang="en-US" sz="3300" dirty="0"/>
              <a:t>consumer preferences </a:t>
            </a:r>
            <a:endParaRPr lang="en-US" sz="3300" dirty="0" smtClean="0"/>
          </a:p>
          <a:p>
            <a:pPr lvl="2"/>
            <a:endParaRPr lang="en-US" sz="3300" dirty="0" smtClean="0"/>
          </a:p>
          <a:p>
            <a:r>
              <a:rPr lang="en-US" sz="3600" b="1" dirty="0" smtClean="0"/>
              <a:t>Urban ecology of credit – presenting instability?</a:t>
            </a:r>
          </a:p>
          <a:p>
            <a:pPr marL="0" indent="0">
              <a:buNone/>
            </a:pPr>
            <a:endParaRPr lang="en-US" sz="2200" dirty="0" smtClean="0"/>
          </a:p>
          <a:p>
            <a:r>
              <a:rPr lang="en-US" sz="3800" b="1" dirty="0" smtClean="0"/>
              <a:t>Intertemporal structure and momentary evaluation for credit take up</a:t>
            </a:r>
          </a:p>
          <a:p>
            <a:endParaRPr lang="en-US" sz="3300" dirty="0" smtClean="0"/>
          </a:p>
          <a:p>
            <a:r>
              <a:rPr lang="en-US" sz="3800" b="1" dirty="0" smtClean="0"/>
              <a:t>Topics about Psychological </a:t>
            </a:r>
            <a:r>
              <a:rPr lang="en-US" sz="3800" b="1" dirty="0" smtClean="0"/>
              <a:t>Evidence-Based </a:t>
            </a:r>
            <a:r>
              <a:rPr lang="en-US" sz="3800" b="1" dirty="0"/>
              <a:t>Policy-</a:t>
            </a:r>
            <a:r>
              <a:rPr lang="en-US" sz="3800" b="1" dirty="0" smtClean="0"/>
              <a:t>Making — </a:t>
            </a:r>
            <a:r>
              <a:rPr lang="en-US" sz="3800" b="1" dirty="0"/>
              <a:t>individuals and institutions</a:t>
            </a:r>
            <a:r>
              <a:rPr lang="en-US" sz="3800" dirty="0"/>
              <a:t>:</a:t>
            </a:r>
          </a:p>
          <a:p>
            <a:pPr lvl="1"/>
            <a:r>
              <a:rPr lang="en-US" sz="3300" dirty="0" smtClean="0"/>
              <a:t>Unavoidable individual strategic flexibility (instability?) do not excuse </a:t>
            </a:r>
            <a:r>
              <a:rPr lang="en-US" sz="3300" dirty="0"/>
              <a:t>avoidable institutional </a:t>
            </a:r>
            <a:r>
              <a:rPr lang="en-US" sz="3300" dirty="0" smtClean="0"/>
              <a:t>deception</a:t>
            </a:r>
            <a:endParaRPr lang="en-US" sz="3300" dirty="0"/>
          </a:p>
          <a:p>
            <a:pPr lvl="1"/>
            <a:r>
              <a:rPr lang="en-US" sz="3300" dirty="0"/>
              <a:t>Individual processing and ecological instability are not necessarily negative. Institutional instability and </a:t>
            </a:r>
            <a:r>
              <a:rPr lang="en-US" sz="3300" dirty="0" smtClean="0"/>
              <a:t>stability deceptive </a:t>
            </a:r>
            <a:r>
              <a:rPr lang="en-US" sz="3300" dirty="0"/>
              <a:t>proxies are.</a:t>
            </a:r>
          </a:p>
          <a:p>
            <a:pPr lvl="1"/>
            <a:r>
              <a:rPr lang="en-US" sz="3300" dirty="0"/>
              <a:t>No need for complex solutions when simpler are at hand</a:t>
            </a:r>
          </a:p>
          <a:p>
            <a:pPr lvl="1"/>
            <a:r>
              <a:rPr lang="en-US" sz="3300" dirty="0"/>
              <a:t>Nudges and </a:t>
            </a:r>
            <a:r>
              <a:rPr lang="en-US" sz="3300" dirty="0" smtClean="0"/>
              <a:t>beyond</a:t>
            </a:r>
            <a:endParaRPr lang="en-US" sz="3300" dirty="0"/>
          </a:p>
        </p:txBody>
      </p:sp>
      <p:sp>
        <p:nvSpPr>
          <p:cNvPr id="6" name="Title 1"/>
          <p:cNvSpPr>
            <a:spLocks noGrp="1"/>
          </p:cNvSpPr>
          <p:nvPr>
            <p:ph type="title"/>
          </p:nvPr>
        </p:nvSpPr>
        <p:spPr>
          <a:xfrm>
            <a:off x="2565400" y="139700"/>
            <a:ext cx="5626100" cy="1205260"/>
          </a:xfrm>
        </p:spPr>
        <p:txBody>
          <a:bodyPr>
            <a:noAutofit/>
          </a:bodyPr>
          <a:lstStyle/>
          <a:p>
            <a:r>
              <a:rPr lang="en-US" sz="4000" i="1" dirty="0" smtClean="0"/>
              <a:t>Itinerary</a:t>
            </a:r>
            <a:r>
              <a:rPr lang="en-US" i="1" dirty="0" smtClean="0"/>
              <a:t/>
            </a:r>
            <a:br>
              <a:rPr lang="en-US" i="1" dirty="0" smtClean="0"/>
            </a:br>
            <a:r>
              <a:rPr lang="en-US" sz="2000" dirty="0" smtClean="0"/>
              <a:t>Focus on consumer credit take-up </a:t>
            </a:r>
            <a:br>
              <a:rPr lang="en-US" sz="2000" dirty="0" smtClean="0"/>
            </a:br>
            <a:r>
              <a:rPr lang="en-US" sz="1600" dirty="0" smtClean="0"/>
              <a:t>(</a:t>
            </a:r>
            <a:r>
              <a:rPr lang="en-US" sz="1600" dirty="0" err="1" smtClean="0"/>
              <a:t>Kamleitner</a:t>
            </a:r>
            <a:r>
              <a:rPr lang="en-US" sz="1600" dirty="0" smtClean="0"/>
              <a:t> &amp; </a:t>
            </a:r>
            <a:r>
              <a:rPr lang="en-US" sz="1600" dirty="0" err="1" smtClean="0"/>
              <a:t>Kirchler</a:t>
            </a:r>
            <a:r>
              <a:rPr lang="en-US" sz="1600" dirty="0" smtClean="0"/>
              <a:t>, 2007)</a:t>
            </a:r>
            <a:br>
              <a:rPr lang="en-US" sz="1600" dirty="0" smtClean="0"/>
            </a:br>
            <a:endParaRPr lang="en-US" sz="1600" dirty="0"/>
          </a:p>
        </p:txBody>
      </p:sp>
    </p:spTree>
    <p:custDataLst>
      <p:tags r:id="rId1"/>
    </p:custDataLst>
    <p:extLst>
      <p:ext uri="{BB962C8B-B14F-4D97-AF65-F5344CB8AC3E}">
        <p14:creationId xmlns:p14="http://schemas.microsoft.com/office/powerpoint/2010/main" val="247646115"/>
      </p:ext>
    </p:extLst>
  </p:cSld>
  <p:clrMapOvr>
    <a:masterClrMapping/>
  </p:clrMapOvr>
  <mc:AlternateContent xmlns:mc="http://schemas.openxmlformats.org/markup-compatibility/2006" xmlns:p14="http://schemas.microsoft.com/office/powerpoint/2010/main">
    <mc:Choice Requires="p14">
      <p:transition spd="slow" p14:dur="2000" advTm="132962">
        <p14:prism isContent="1"/>
      </p:transition>
    </mc:Choice>
    <mc:Fallback xmlns="">
      <p:transition xmlns:p14="http://schemas.microsoft.com/office/powerpoint/2010/main" spd="slow" advTm="132962">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0500" y="173038"/>
            <a:ext cx="6096000" cy="1143000"/>
          </a:xfrm>
        </p:spPr>
        <p:txBody>
          <a:bodyPr>
            <a:normAutofit/>
          </a:bodyPr>
          <a:lstStyle/>
          <a:p>
            <a:r>
              <a:rPr lang="en-US" sz="3200" dirty="0" smtClean="0"/>
              <a:t>Rational-ecological approach</a:t>
            </a:r>
            <a:endParaRPr lang="en-US" sz="3200" dirty="0"/>
          </a:p>
        </p:txBody>
      </p:sp>
      <p:sp>
        <p:nvSpPr>
          <p:cNvPr id="4" name="Content Placeholder 3"/>
          <p:cNvSpPr>
            <a:spLocks noGrp="1"/>
          </p:cNvSpPr>
          <p:nvPr>
            <p:ph idx="1"/>
          </p:nvPr>
        </p:nvSpPr>
        <p:spPr>
          <a:xfrm>
            <a:off x="457200" y="1435100"/>
            <a:ext cx="8483600" cy="5329664"/>
          </a:xfrm>
          <a:prstGeom prst="rect">
            <a:avLst/>
          </a:prstGeom>
        </p:spPr>
        <p:txBody>
          <a:bodyPr wrap="square">
            <a:spAutoFit/>
          </a:bodyPr>
          <a:lstStyle/>
          <a:p>
            <a:pPr marL="0" indent="0">
              <a:lnSpc>
                <a:spcPct val="150000"/>
              </a:lnSpc>
              <a:buNone/>
            </a:pPr>
            <a:r>
              <a:rPr lang="en-US" dirty="0"/>
              <a:t>T</a:t>
            </a:r>
            <a:r>
              <a:rPr lang="en-US" dirty="0" smtClean="0"/>
              <a:t>he </a:t>
            </a:r>
            <a:r>
              <a:rPr lang="en-US" dirty="0"/>
              <a:t>cognitive-ecological approach invites a reattribution of </a:t>
            </a:r>
            <a:r>
              <a:rPr lang="en-US" dirty="0" smtClean="0"/>
              <a:t>bounded </a:t>
            </a:r>
            <a:r>
              <a:rPr lang="en-US" dirty="0"/>
              <a:t>rationality, suggesting that the origins of </a:t>
            </a:r>
            <a:r>
              <a:rPr lang="en-US" i="1" dirty="0"/>
              <a:t>error and bias may lie more often than expected outside the human mind, in </a:t>
            </a:r>
            <a:r>
              <a:rPr lang="en-US" dirty="0"/>
              <a:t>the </a:t>
            </a:r>
            <a:r>
              <a:rPr lang="en-US" i="1" dirty="0"/>
              <a:t>information </a:t>
            </a:r>
            <a:r>
              <a:rPr lang="en-US" i="1" dirty="0" smtClean="0"/>
              <a:t>environment</a:t>
            </a:r>
            <a:r>
              <a:rPr lang="en-US" dirty="0" smtClean="0"/>
              <a:t>.</a:t>
            </a:r>
          </a:p>
          <a:p>
            <a:pPr marL="0" indent="0" algn="r">
              <a:lnSpc>
                <a:spcPct val="150000"/>
              </a:lnSpc>
              <a:buNone/>
            </a:pPr>
            <a:r>
              <a:rPr lang="en-US" sz="2000" dirty="0"/>
              <a:t>Fiedler &amp; </a:t>
            </a:r>
            <a:r>
              <a:rPr lang="en-US" sz="2000" dirty="0" err="1"/>
              <a:t>Wänke</a:t>
            </a:r>
            <a:r>
              <a:rPr lang="en-US" sz="2000" dirty="0"/>
              <a:t> (2009, p. 705, italics added)</a:t>
            </a:r>
          </a:p>
          <a:p>
            <a:pPr marL="0" indent="0" algn="r">
              <a:lnSpc>
                <a:spcPct val="150000"/>
              </a:lnSpc>
              <a:buNone/>
            </a:pPr>
            <a:endParaRPr lang="en-US" sz="2000" dirty="0" smtClean="0"/>
          </a:p>
          <a:p>
            <a:pPr marL="0" indent="0" algn="r">
              <a:lnSpc>
                <a:spcPct val="150000"/>
              </a:lnSpc>
              <a:buNone/>
            </a:pPr>
            <a:endParaRPr lang="en-US" sz="2000" dirty="0" smtClean="0"/>
          </a:p>
        </p:txBody>
      </p:sp>
    </p:spTree>
    <p:extLst>
      <p:ext uri="{BB962C8B-B14F-4D97-AF65-F5344CB8AC3E}">
        <p14:creationId xmlns:p14="http://schemas.microsoft.com/office/powerpoint/2010/main" val="3758734743"/>
      </p:ext>
    </p:extLst>
  </p:cSld>
  <p:clrMapOvr>
    <a:masterClrMapping/>
  </p:clrMapOvr>
  <mc:AlternateContent xmlns:mc="http://schemas.openxmlformats.org/markup-compatibility/2006" xmlns:p14="http://schemas.microsoft.com/office/powerpoint/2010/main">
    <mc:Choice Requires="p14">
      <p:transition spd="slow" p14:dur="2000" advTm="33723">
        <p14:prism isContent="1"/>
      </p:transition>
    </mc:Choice>
    <mc:Fallback xmlns="">
      <p:transition xmlns:p14="http://schemas.microsoft.com/office/powerpoint/2010/main" spd="slow" advTm="33723">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355976" y="1628800"/>
            <a:ext cx="4203700" cy="3657600"/>
            <a:chOff x="2483768" y="2420888"/>
            <a:chExt cx="4203700" cy="3657600"/>
          </a:xfrm>
        </p:grpSpPr>
        <p:pic>
          <p:nvPicPr>
            <p:cNvPr id="2" name="Picture 1"/>
            <p:cNvPicPr>
              <a:picLocks noChangeAspect="1"/>
            </p:cNvPicPr>
            <p:nvPr/>
          </p:nvPicPr>
          <p:blipFill>
            <a:blip r:embed="rId4"/>
            <a:stretch>
              <a:fillRect/>
            </a:stretch>
          </p:blipFill>
          <p:spPr>
            <a:xfrm>
              <a:off x="2483768" y="2420888"/>
              <a:ext cx="4203700" cy="3657600"/>
            </a:xfrm>
            <a:prstGeom prst="rect">
              <a:avLst/>
            </a:prstGeom>
            <a:effectLst/>
          </p:spPr>
        </p:pic>
        <p:sp>
          <p:nvSpPr>
            <p:cNvPr id="4" name="Rectangle 3"/>
            <p:cNvSpPr/>
            <p:nvPr/>
          </p:nvSpPr>
          <p:spPr>
            <a:xfrm>
              <a:off x="6516216" y="2492896"/>
              <a:ext cx="144016" cy="144016"/>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grpSp>
      <p:sp>
        <p:nvSpPr>
          <p:cNvPr id="6" name="TextBox 5"/>
          <p:cNvSpPr txBox="1"/>
          <p:nvPr/>
        </p:nvSpPr>
        <p:spPr>
          <a:xfrm>
            <a:off x="107504" y="3717032"/>
            <a:ext cx="4104456" cy="2954655"/>
          </a:xfrm>
          <a:prstGeom prst="rect">
            <a:avLst/>
          </a:prstGeom>
          <a:noFill/>
        </p:spPr>
        <p:txBody>
          <a:bodyPr wrap="square" rtlCol="0">
            <a:spAutoFit/>
          </a:bodyPr>
          <a:lstStyle/>
          <a:p>
            <a:r>
              <a:rPr lang="en-US" sz="2400" dirty="0" smtClean="0"/>
              <a:t>Natural or learned (automatic, involuntary and unconscious) premises about the structure of the environment:</a:t>
            </a:r>
          </a:p>
          <a:p>
            <a:endParaRPr lang="en-US" sz="2000" dirty="0" smtClean="0"/>
          </a:p>
          <a:p>
            <a:r>
              <a:rPr lang="en-US" sz="2000" dirty="0" smtClean="0"/>
              <a:t>Either the light comes from above or from below</a:t>
            </a:r>
          </a:p>
          <a:p>
            <a:pPr>
              <a:lnSpc>
                <a:spcPct val="50000"/>
              </a:lnSpc>
            </a:pPr>
            <a:endParaRPr lang="en-US" sz="2000" dirty="0" smtClean="0"/>
          </a:p>
          <a:p>
            <a:r>
              <a:rPr lang="en-US" sz="2000" dirty="0" smtClean="0"/>
              <a:t>There is only one source of light</a:t>
            </a:r>
            <a:endParaRPr lang="en-US" sz="2000" dirty="0"/>
          </a:p>
        </p:txBody>
      </p:sp>
      <p:sp>
        <p:nvSpPr>
          <p:cNvPr id="8" name="Rectangle 7"/>
          <p:cNvSpPr/>
          <p:nvPr/>
        </p:nvSpPr>
        <p:spPr>
          <a:xfrm>
            <a:off x="6732240" y="5373216"/>
            <a:ext cx="1925677" cy="246221"/>
          </a:xfrm>
          <a:prstGeom prst="rect">
            <a:avLst/>
          </a:prstGeom>
        </p:spPr>
        <p:txBody>
          <a:bodyPr wrap="none">
            <a:spAutoFit/>
          </a:bodyPr>
          <a:lstStyle/>
          <a:p>
            <a:r>
              <a:rPr lang="en-US" sz="1000" dirty="0"/>
              <a:t>(</a:t>
            </a:r>
            <a:r>
              <a:rPr lang="en-US" sz="1000" dirty="0" err="1"/>
              <a:t>Kleffner</a:t>
            </a:r>
            <a:r>
              <a:rPr lang="en-US" sz="1000" dirty="0"/>
              <a:t> &amp; </a:t>
            </a:r>
            <a:r>
              <a:rPr lang="en-US" sz="1000" dirty="0" err="1"/>
              <a:t>Ramachandran</a:t>
            </a:r>
            <a:r>
              <a:rPr lang="en-US" sz="1000" dirty="0"/>
              <a:t>, 1992)</a:t>
            </a:r>
          </a:p>
        </p:txBody>
      </p:sp>
      <p:sp>
        <p:nvSpPr>
          <p:cNvPr id="9" name="TextBox 8"/>
          <p:cNvSpPr txBox="1"/>
          <p:nvPr/>
        </p:nvSpPr>
        <p:spPr>
          <a:xfrm>
            <a:off x="107504" y="1628800"/>
            <a:ext cx="4104455" cy="1938992"/>
          </a:xfrm>
          <a:prstGeom prst="rect">
            <a:avLst/>
          </a:prstGeom>
          <a:noFill/>
        </p:spPr>
        <p:txBody>
          <a:bodyPr wrap="square" rtlCol="0">
            <a:spAutoFit/>
          </a:bodyPr>
          <a:lstStyle/>
          <a:p>
            <a:r>
              <a:rPr lang="en-US" sz="2400" dirty="0" smtClean="0"/>
              <a:t>Visual (retinal) images are 2D</a:t>
            </a:r>
          </a:p>
          <a:p>
            <a:endParaRPr lang="en-US" sz="2400" dirty="0" smtClean="0"/>
          </a:p>
          <a:p>
            <a:r>
              <a:rPr lang="en-US" sz="2400" dirty="0" smtClean="0"/>
              <a:t>Inference from 2D to 3D based on cues in the environment – direction of light from source </a:t>
            </a:r>
            <a:endParaRPr lang="en-US" sz="2400" dirty="0"/>
          </a:p>
        </p:txBody>
      </p:sp>
      <p:sp>
        <p:nvSpPr>
          <p:cNvPr id="3" name="Right Brace 2"/>
          <p:cNvSpPr/>
          <p:nvPr/>
        </p:nvSpPr>
        <p:spPr>
          <a:xfrm>
            <a:off x="4067944" y="5589240"/>
            <a:ext cx="144016" cy="1152128"/>
          </a:xfrm>
          <a:prstGeom prst="rightBrace">
            <a:avLst/>
          </a:prstGeom>
          <a:ln w="63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7" name="TextBox 6"/>
          <p:cNvSpPr txBox="1"/>
          <p:nvPr/>
        </p:nvSpPr>
        <p:spPr>
          <a:xfrm>
            <a:off x="4355976" y="5561627"/>
            <a:ext cx="2520280" cy="1323439"/>
          </a:xfrm>
          <a:prstGeom prst="rect">
            <a:avLst/>
          </a:prstGeom>
          <a:noFill/>
        </p:spPr>
        <p:txBody>
          <a:bodyPr wrap="square" rtlCol="0">
            <a:spAutoFit/>
          </a:bodyPr>
          <a:lstStyle/>
          <a:p>
            <a:r>
              <a:rPr lang="en-US" sz="1600" dirty="0" smtClean="0"/>
              <a:t>Rule:</a:t>
            </a:r>
          </a:p>
          <a:p>
            <a:r>
              <a:rPr lang="en-US" sz="1600" dirty="0" smtClean="0"/>
              <a:t>shade on the upper side – convex</a:t>
            </a:r>
          </a:p>
          <a:p>
            <a:r>
              <a:rPr lang="en-US" sz="1600" dirty="0" smtClean="0"/>
              <a:t>shade on the bottom side – concave</a:t>
            </a:r>
          </a:p>
        </p:txBody>
      </p:sp>
      <p:sp>
        <p:nvSpPr>
          <p:cNvPr id="12" name="Title 1"/>
          <p:cNvSpPr>
            <a:spLocks noGrp="1"/>
          </p:cNvSpPr>
          <p:nvPr>
            <p:ph type="title"/>
          </p:nvPr>
        </p:nvSpPr>
        <p:spPr>
          <a:xfrm>
            <a:off x="2915816" y="274638"/>
            <a:ext cx="5770984" cy="1143000"/>
          </a:xfrm>
        </p:spPr>
        <p:txBody>
          <a:bodyPr>
            <a:normAutofit/>
          </a:bodyPr>
          <a:lstStyle/>
          <a:p>
            <a:r>
              <a:rPr lang="en-US" sz="2000" dirty="0" smtClean="0"/>
              <a:t>Ecological Rationality ≠ Irrationality</a:t>
            </a:r>
            <a:endParaRPr lang="en-US" sz="2000" dirty="0"/>
          </a:p>
        </p:txBody>
      </p:sp>
    </p:spTree>
    <p:custDataLst>
      <p:tags r:id="rId1"/>
    </p:custDataLst>
    <p:extLst>
      <p:ext uri="{BB962C8B-B14F-4D97-AF65-F5344CB8AC3E}">
        <p14:creationId xmlns:p14="http://schemas.microsoft.com/office/powerpoint/2010/main" val="509079743"/>
      </p:ext>
    </p:extLst>
  </p:cSld>
  <p:clrMapOvr>
    <a:masterClrMapping/>
  </p:clrMapOvr>
  <mc:AlternateContent xmlns:mc="http://schemas.openxmlformats.org/markup-compatibility/2006" xmlns:p14="http://schemas.microsoft.com/office/powerpoint/2010/main">
    <mc:Choice Requires="p14">
      <p:transition spd="slow" p14:dur="2000" advTm="154719">
        <p14:prism isContent="1"/>
      </p:transition>
    </mc:Choice>
    <mc:Fallback xmlns="">
      <p:transition xmlns:p14="http://schemas.microsoft.com/office/powerpoint/2010/main" spd="slow" advTm="154719">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heckerboard(across)">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 calcmode="lin" valueType="num">
                                      <p:cBhvr additive="base">
                                        <p:cTn id="32"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33" dur="500"/>
                                        <p:tgtEl>
                                          <p:spTgt spid="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 calcmode="lin" valueType="num">
                                      <p:cBhvr additive="base">
                                        <p:cTn id="38"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39" dur="500"/>
                                        <p:tgtEl>
                                          <p:spTgt spid="7">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 calcmode="lin" valueType="num">
                                      <p:cBhvr additive="base">
                                        <p:cTn id="44"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45" dur="500"/>
                                        <p:tgtEl>
                                          <p:spTgt spid="7">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mph" presetSubtype="0" fill="hold" nodeType="clickEffect">
                                  <p:stCondLst>
                                    <p:cond delay="0"/>
                                  </p:stCondLst>
                                  <p:childTnLst>
                                    <p:animRot by="10800000">
                                      <p:cBhvr>
                                        <p:cTn id="49"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P spid="3" grpId="0" animBg="1"/>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Rule </a:t>
            </a:r>
            <a:r>
              <a:rPr lang="en-US" dirty="0" smtClean="0"/>
              <a:t>applied </a:t>
            </a:r>
            <a:r>
              <a:rPr lang="en-US" dirty="0" smtClean="0"/>
              <a:t>on an actual environment — rational ecological decision – </a:t>
            </a:r>
            <a:r>
              <a:rPr lang="en-US" i="1" dirty="0" smtClean="0"/>
              <a:t>one that explores the correct match of mind works and environment structure</a:t>
            </a:r>
            <a:r>
              <a:rPr lang="en-US" dirty="0" smtClean="0"/>
              <a:t>. </a:t>
            </a:r>
          </a:p>
          <a:p>
            <a:r>
              <a:rPr lang="en-US" dirty="0" smtClean="0"/>
              <a:t>Despite being a non-optimal rule it will work adaptively to warrant a good decision</a:t>
            </a:r>
          </a:p>
          <a:p>
            <a:r>
              <a:rPr lang="en-US" dirty="0" smtClean="0"/>
              <a:t>Otherwise it will become an optical illusion as you forcefully have experienced a while ago.</a:t>
            </a:r>
          </a:p>
        </p:txBody>
      </p:sp>
      <p:sp>
        <p:nvSpPr>
          <p:cNvPr id="4" name="Rectangle 3"/>
          <p:cNvSpPr/>
          <p:nvPr/>
        </p:nvSpPr>
        <p:spPr>
          <a:xfrm>
            <a:off x="415444" y="5966420"/>
            <a:ext cx="6493356" cy="738664"/>
          </a:xfrm>
          <a:prstGeom prst="rect">
            <a:avLst/>
          </a:prstGeom>
        </p:spPr>
        <p:txBody>
          <a:bodyPr wrap="square">
            <a:spAutoFit/>
          </a:bodyPr>
          <a:lstStyle/>
          <a:p>
            <a:r>
              <a:rPr lang="en-US" sz="1400" dirty="0" err="1"/>
              <a:t>Kruglanski</a:t>
            </a:r>
            <a:r>
              <a:rPr lang="en-US" sz="1400" dirty="0"/>
              <a:t>, A. W., &amp; Gigerenzer, G. (2011). Intuitive and deliberate judgments are based on common principles. </a:t>
            </a:r>
            <a:r>
              <a:rPr lang="en-US" sz="1400" i="1" dirty="0"/>
              <a:t>Psychological Review</a:t>
            </a:r>
            <a:r>
              <a:rPr lang="en-US" sz="1400" dirty="0"/>
              <a:t>, </a:t>
            </a:r>
            <a:r>
              <a:rPr lang="en-US" sz="1400" i="1" dirty="0"/>
              <a:t>118</a:t>
            </a:r>
            <a:r>
              <a:rPr lang="en-US" sz="1400" dirty="0"/>
              <a:t>(1), 97–109. doi:10.1037/a0020762</a:t>
            </a:r>
          </a:p>
        </p:txBody>
      </p:sp>
      <p:sp>
        <p:nvSpPr>
          <p:cNvPr id="5" name="Title 1"/>
          <p:cNvSpPr>
            <a:spLocks noGrp="1"/>
          </p:cNvSpPr>
          <p:nvPr>
            <p:ph type="title"/>
          </p:nvPr>
        </p:nvSpPr>
        <p:spPr>
          <a:xfrm>
            <a:off x="2915816" y="274638"/>
            <a:ext cx="5770984" cy="1143000"/>
          </a:xfrm>
        </p:spPr>
        <p:txBody>
          <a:bodyPr>
            <a:normAutofit/>
          </a:bodyPr>
          <a:lstStyle/>
          <a:p>
            <a:r>
              <a:rPr lang="en-US" sz="2800" b="1" dirty="0" smtClean="0"/>
              <a:t>Ecological Rationality ≠ Irrationality</a:t>
            </a:r>
            <a:endParaRPr lang="en-US" sz="2800" b="1" dirty="0"/>
          </a:p>
        </p:txBody>
      </p:sp>
    </p:spTree>
    <p:custDataLst>
      <p:tags r:id="rId1"/>
    </p:custDataLst>
    <p:extLst>
      <p:ext uri="{BB962C8B-B14F-4D97-AF65-F5344CB8AC3E}">
        <p14:creationId xmlns:p14="http://schemas.microsoft.com/office/powerpoint/2010/main" val="3104887049"/>
      </p:ext>
    </p:extLst>
  </p:cSld>
  <p:clrMapOvr>
    <a:masterClrMapping/>
  </p:clrMapOvr>
  <mc:AlternateContent xmlns:mc="http://schemas.openxmlformats.org/markup-compatibility/2006" xmlns:p14="http://schemas.microsoft.com/office/powerpoint/2010/main">
    <mc:Choice Requires="p14">
      <p:transition spd="slow" p14:dur="2000" advTm="65808">
        <p14:prism isContent="1"/>
      </p:transition>
    </mc:Choice>
    <mc:Fallback xmlns="">
      <p:transition xmlns:p14="http://schemas.microsoft.com/office/powerpoint/2010/main" spd="slow" advTm="65808">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39700" y="1429917"/>
            <a:ext cx="7429500" cy="2748383"/>
          </a:xfrm>
        </p:spPr>
        <p:txBody>
          <a:bodyPr>
            <a:normAutofit lnSpcReduction="10000"/>
          </a:bodyPr>
          <a:lstStyle/>
          <a:p>
            <a:pPr marL="0" indent="0">
              <a:lnSpc>
                <a:spcPct val="120000"/>
              </a:lnSpc>
              <a:buNone/>
            </a:pPr>
            <a:r>
              <a:rPr lang="en-US" sz="2100" b="1" dirty="0" smtClean="0"/>
              <a:t>Judgments </a:t>
            </a:r>
            <a:r>
              <a:rPr lang="en-US" sz="2100" b="1" dirty="0" smtClean="0"/>
              <a:t>of rational quality of </a:t>
            </a:r>
            <a:r>
              <a:rPr lang="en-US" sz="2100" b="1" dirty="0" smtClean="0"/>
              <a:t>others’ attitudes, intentions and actions</a:t>
            </a:r>
            <a:r>
              <a:rPr lang="en-US" sz="1800" dirty="0" smtClean="0"/>
              <a:t>:</a:t>
            </a:r>
          </a:p>
          <a:p>
            <a:pPr>
              <a:lnSpc>
                <a:spcPct val="120000"/>
              </a:lnSpc>
              <a:buFontTx/>
              <a:buChar char="-"/>
            </a:pPr>
            <a:r>
              <a:rPr lang="en-US" sz="1700" dirty="0" smtClean="0"/>
              <a:t>drawn on the sole basis of </a:t>
            </a:r>
            <a:r>
              <a:rPr lang="en-US" sz="1700" i="1" dirty="0" smtClean="0"/>
              <a:t>internal states of the individual even when plausible and provable rivaling external forces are in place to explain her behavior </a:t>
            </a:r>
            <a:r>
              <a:rPr lang="en-US" sz="1700" dirty="0"/>
              <a:t>(</a:t>
            </a:r>
            <a:r>
              <a:rPr lang="en-US" sz="1700" dirty="0" err="1"/>
              <a:t>Tetlock</a:t>
            </a:r>
            <a:r>
              <a:rPr lang="en-US" sz="1700" dirty="0"/>
              <a:t>, 1985</a:t>
            </a:r>
            <a:r>
              <a:rPr lang="en-US" sz="1700" dirty="0" smtClean="0"/>
              <a:t>) </a:t>
            </a:r>
            <a:r>
              <a:rPr lang="en-US" sz="1700" dirty="0" smtClean="0"/>
              <a:t>. </a:t>
            </a:r>
            <a:endParaRPr lang="en-US" sz="1700" dirty="0" smtClean="0"/>
          </a:p>
          <a:p>
            <a:pPr>
              <a:lnSpc>
                <a:spcPct val="120000"/>
              </a:lnSpc>
              <a:buFontTx/>
              <a:buChar char="-"/>
            </a:pPr>
            <a:r>
              <a:rPr lang="en-US" sz="1700" dirty="0" smtClean="0"/>
              <a:t>Psychologists </a:t>
            </a:r>
            <a:r>
              <a:rPr lang="en-US" sz="1700" dirty="0"/>
              <a:t>often commit this error </a:t>
            </a:r>
            <a:r>
              <a:rPr lang="en-US" sz="1700" dirty="0" smtClean="0"/>
              <a:t>— </a:t>
            </a:r>
            <a:r>
              <a:rPr lang="en-US" sz="1700" i="1" dirty="0" smtClean="0"/>
              <a:t>gross disregard of environment causality </a:t>
            </a:r>
            <a:r>
              <a:rPr lang="en-US" sz="1700" dirty="0" smtClean="0"/>
              <a:t>– focus  on </a:t>
            </a:r>
            <a:r>
              <a:rPr lang="en-US" sz="1700" dirty="0"/>
              <a:t>internal states (emotion, cognitions, expectations, etc.) or traits (</a:t>
            </a:r>
            <a:r>
              <a:rPr lang="en-US" sz="1700" dirty="0" smtClean="0"/>
              <a:t>personality) (Gigerenzer, Fiedler &amp; Olsson, 2012)</a:t>
            </a:r>
          </a:p>
        </p:txBody>
      </p:sp>
      <p:sp>
        <p:nvSpPr>
          <p:cNvPr id="6" name="Title 1"/>
          <p:cNvSpPr>
            <a:spLocks noGrp="1"/>
          </p:cNvSpPr>
          <p:nvPr>
            <p:ph type="title"/>
          </p:nvPr>
        </p:nvSpPr>
        <p:spPr>
          <a:xfrm>
            <a:off x="3059832" y="101600"/>
            <a:ext cx="4896544" cy="1344960"/>
          </a:xfrm>
        </p:spPr>
        <p:txBody>
          <a:bodyPr>
            <a:normAutofit/>
          </a:bodyPr>
          <a:lstStyle/>
          <a:p>
            <a:pPr>
              <a:lnSpc>
                <a:spcPct val="80000"/>
              </a:lnSpc>
              <a:spcBef>
                <a:spcPts val="0"/>
              </a:spcBef>
            </a:pPr>
            <a:r>
              <a:rPr lang="en-US" sz="2000" dirty="0"/>
              <a:t>Fundamental Attribution </a:t>
            </a:r>
            <a:r>
              <a:rPr lang="en-US" sz="2000" dirty="0" smtClean="0"/>
              <a:t>Error</a:t>
            </a:r>
            <a:br>
              <a:rPr lang="en-US" sz="2000" dirty="0" smtClean="0"/>
            </a:br>
            <a:r>
              <a:rPr lang="en-US" sz="1400" dirty="0" smtClean="0"/>
              <a:t> </a:t>
            </a:r>
            <a:r>
              <a:rPr lang="en-US" sz="1400" dirty="0"/>
              <a:t>(Ross, 1977</a:t>
            </a:r>
            <a:r>
              <a:rPr lang="en-US" sz="1400" dirty="0" smtClean="0"/>
              <a:t>)</a:t>
            </a:r>
            <a:br>
              <a:rPr lang="en-US" sz="1400" dirty="0" smtClean="0"/>
            </a:br>
            <a:r>
              <a:rPr lang="en-US" sz="1400" dirty="0" smtClean="0"/>
              <a:t/>
            </a:r>
            <a:br>
              <a:rPr lang="en-US" sz="1400" dirty="0" smtClean="0"/>
            </a:br>
            <a:r>
              <a:rPr lang="en-US" sz="1400" dirty="0" smtClean="0"/>
              <a:t>&amp;</a:t>
            </a:r>
            <a:r>
              <a:rPr lang="en-US" sz="1400" dirty="0"/>
              <a:t/>
            </a:r>
            <a:br>
              <a:rPr lang="en-US" sz="1400" dirty="0"/>
            </a:br>
            <a:r>
              <a:rPr lang="en-US" sz="2000" dirty="0" smtClean="0"/>
              <a:t>The Individual Representative Consumer</a:t>
            </a:r>
            <a:endParaRPr lang="en-US" sz="2000" dirty="0"/>
          </a:p>
        </p:txBody>
      </p:sp>
      <p:sp>
        <p:nvSpPr>
          <p:cNvPr id="19" name="Rectangle 18"/>
          <p:cNvSpPr/>
          <p:nvPr/>
        </p:nvSpPr>
        <p:spPr>
          <a:xfrm>
            <a:off x="7601156" y="1849966"/>
            <a:ext cx="1333500" cy="1993900"/>
          </a:xfrm>
          <a:prstGeom prst="rect">
            <a:avLst/>
          </a:prstGeom>
          <a:solidFill>
            <a:schemeClr val="bg2"/>
          </a:solidFill>
          <a:ln w="31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p:nvPicPr>
        <p:blipFill>
          <a:blip r:embed="rId4"/>
          <a:stretch>
            <a:fillRect/>
          </a:stretch>
        </p:blipFill>
        <p:spPr>
          <a:xfrm>
            <a:off x="7856133" y="2218539"/>
            <a:ext cx="851388" cy="1633558"/>
          </a:xfrm>
          <a:prstGeom prst="rect">
            <a:avLst/>
          </a:prstGeom>
        </p:spPr>
      </p:pic>
      <p:sp>
        <p:nvSpPr>
          <p:cNvPr id="104" name="TextBox 103"/>
          <p:cNvSpPr txBox="1"/>
          <p:nvPr/>
        </p:nvSpPr>
        <p:spPr>
          <a:xfrm>
            <a:off x="7829756" y="2837301"/>
            <a:ext cx="902811" cy="738664"/>
          </a:xfrm>
          <a:prstGeom prst="rect">
            <a:avLst/>
          </a:prstGeom>
          <a:noFill/>
        </p:spPr>
        <p:txBody>
          <a:bodyPr wrap="none" rtlCol="0">
            <a:spAutoFit/>
          </a:bodyPr>
          <a:lstStyle/>
          <a:p>
            <a:r>
              <a:rPr lang="en-US" sz="1050" b="1" dirty="0" smtClean="0"/>
              <a:t>Emotions</a:t>
            </a:r>
          </a:p>
          <a:p>
            <a:r>
              <a:rPr lang="en-US" sz="1050" b="1" dirty="0" smtClean="0"/>
              <a:t>Motives</a:t>
            </a:r>
          </a:p>
          <a:p>
            <a:r>
              <a:rPr lang="en-US" sz="1050" b="1" dirty="0" smtClean="0"/>
              <a:t>Cognition</a:t>
            </a:r>
          </a:p>
          <a:p>
            <a:r>
              <a:rPr lang="en-US" sz="1050" b="1" dirty="0" smtClean="0"/>
              <a:t>Expectations</a:t>
            </a:r>
            <a:endParaRPr lang="en-US" sz="1050" b="1" dirty="0"/>
          </a:p>
        </p:txBody>
      </p:sp>
      <p:sp>
        <p:nvSpPr>
          <p:cNvPr id="4" name="TextBox 3"/>
          <p:cNvSpPr txBox="1"/>
          <p:nvPr/>
        </p:nvSpPr>
        <p:spPr>
          <a:xfrm>
            <a:off x="7905958" y="1854200"/>
            <a:ext cx="1060507" cy="276999"/>
          </a:xfrm>
          <a:prstGeom prst="rect">
            <a:avLst/>
          </a:prstGeom>
          <a:noFill/>
        </p:spPr>
        <p:txBody>
          <a:bodyPr wrap="none" rtlCol="0">
            <a:spAutoFit/>
          </a:bodyPr>
          <a:lstStyle/>
          <a:p>
            <a:r>
              <a:rPr lang="en-US" sz="1200" b="1" dirty="0" smtClean="0"/>
              <a:t>Blank context</a:t>
            </a:r>
            <a:endParaRPr lang="en-US" sz="1200" b="1" dirty="0"/>
          </a:p>
        </p:txBody>
      </p:sp>
      <p:sp>
        <p:nvSpPr>
          <p:cNvPr id="7" name="Rectangle 6"/>
          <p:cNvSpPr/>
          <p:nvPr/>
        </p:nvSpPr>
        <p:spPr>
          <a:xfrm>
            <a:off x="1816100" y="4069477"/>
            <a:ext cx="7124700" cy="2800767"/>
          </a:xfrm>
          <a:prstGeom prst="rect">
            <a:avLst/>
          </a:prstGeom>
          <a:solidFill>
            <a:srgbClr val="FFFFFF">
              <a:alpha val="68000"/>
            </a:srgbClr>
          </a:solidFill>
        </p:spPr>
        <p:txBody>
          <a:bodyPr wrap="square">
            <a:spAutoFit/>
          </a:bodyPr>
          <a:lstStyle/>
          <a:p>
            <a:r>
              <a:rPr lang="en-US" sz="2000" b="1" dirty="0"/>
              <a:t>E</a:t>
            </a:r>
            <a:r>
              <a:rPr lang="en-US" sz="2000" b="1" dirty="0" smtClean="0"/>
              <a:t>conomists push the case a little further:</a:t>
            </a:r>
          </a:p>
          <a:p>
            <a:endParaRPr lang="en-US" sz="1200" b="1" dirty="0" smtClean="0"/>
          </a:p>
          <a:p>
            <a:r>
              <a:rPr lang="en-US" i="1" dirty="0" smtClean="0"/>
              <a:t>-   </a:t>
            </a:r>
            <a:r>
              <a:rPr lang="en-US" i="1" dirty="0" smtClean="0"/>
              <a:t>Posit an </a:t>
            </a:r>
            <a:r>
              <a:rPr lang="en-US" i="1" dirty="0" smtClean="0"/>
              <a:t>individual representative consumer </a:t>
            </a:r>
            <a:r>
              <a:rPr lang="en-US" dirty="0"/>
              <a:t>(</a:t>
            </a:r>
            <a:r>
              <a:rPr lang="en-US" dirty="0" err="1"/>
              <a:t>Kirman</a:t>
            </a:r>
            <a:r>
              <a:rPr lang="en-US" dirty="0" smtClean="0"/>
              <a:t>, 1992</a:t>
            </a:r>
            <a:r>
              <a:rPr lang="en-US" dirty="0"/>
              <a:t>) </a:t>
            </a:r>
            <a:r>
              <a:rPr lang="en-US" dirty="0" smtClean="0"/>
              <a:t>with</a:t>
            </a:r>
            <a:r>
              <a:rPr lang="en-US" i="1" dirty="0" smtClean="0"/>
              <a:t> </a:t>
            </a:r>
          </a:p>
          <a:p>
            <a:pPr marL="285750" indent="-285750">
              <a:buFontTx/>
              <a:buChar char="-"/>
            </a:pPr>
            <a:r>
              <a:rPr lang="en-US" i="1" dirty="0" smtClean="0"/>
              <a:t>stable and complete preferences revealed </a:t>
            </a:r>
            <a:r>
              <a:rPr lang="en-US" i="1" dirty="0"/>
              <a:t>through an imaginary </a:t>
            </a:r>
            <a:r>
              <a:rPr lang="en-US" i="1" dirty="0" smtClean="0"/>
              <a:t>questionnaire </a:t>
            </a:r>
            <a:r>
              <a:rPr lang="en-US" dirty="0" smtClean="0"/>
              <a:t>(Samuelson, 1948; </a:t>
            </a:r>
            <a:r>
              <a:rPr lang="en-US" dirty="0" smtClean="0"/>
              <a:t>Edwards</a:t>
            </a:r>
            <a:r>
              <a:rPr lang="en-US" dirty="0" smtClean="0"/>
              <a:t>, 1954/2009)</a:t>
            </a:r>
          </a:p>
          <a:p>
            <a:pPr marL="285750" indent="-285750">
              <a:buFontTx/>
              <a:buChar char="-"/>
            </a:pPr>
            <a:r>
              <a:rPr lang="en-US" i="1" dirty="0" smtClean="0"/>
              <a:t>irrespective the context and the </a:t>
            </a:r>
            <a:r>
              <a:rPr lang="en-US" i="1" dirty="0" smtClean="0"/>
              <a:t>usual capacity </a:t>
            </a:r>
            <a:r>
              <a:rPr lang="en-US" i="1" dirty="0" smtClean="0"/>
              <a:t>limitations of mortals </a:t>
            </a:r>
            <a:r>
              <a:rPr lang="en-US" dirty="0" smtClean="0"/>
              <a:t>(Oliveira, 2005).</a:t>
            </a:r>
          </a:p>
          <a:p>
            <a:pPr marL="285750" indent="-285750">
              <a:buFontTx/>
              <a:buChar char="-"/>
            </a:pPr>
            <a:r>
              <a:rPr lang="en-US" dirty="0" smtClean="0"/>
              <a:t>A uniquely </a:t>
            </a:r>
            <a:r>
              <a:rPr lang="en-US" dirty="0" smtClean="0"/>
              <a:t>self-interested </a:t>
            </a:r>
            <a:r>
              <a:rPr lang="en-US" dirty="0" smtClean="0"/>
              <a:t>subject acting </a:t>
            </a:r>
            <a:r>
              <a:rPr lang="en-US" b="1" i="1" dirty="0" smtClean="0"/>
              <a:t>as </a:t>
            </a:r>
            <a:r>
              <a:rPr lang="en-US" b="1" i="1" dirty="0" smtClean="0"/>
              <a:t>if </a:t>
            </a:r>
            <a:r>
              <a:rPr lang="en-US" dirty="0" smtClean="0"/>
              <a:t>he is maximizing </a:t>
            </a:r>
            <a:r>
              <a:rPr lang="en-US" dirty="0" smtClean="0"/>
              <a:t>utility </a:t>
            </a:r>
            <a:r>
              <a:rPr lang="en-US" dirty="0" smtClean="0"/>
              <a:t>and/or minimizing disutility (see Berg &amp; Gigerenzer, 2010 for behavioral economics similar grounds)</a:t>
            </a:r>
            <a:endParaRPr lang="en-US" dirty="0"/>
          </a:p>
        </p:txBody>
      </p:sp>
      <p:sp>
        <p:nvSpPr>
          <p:cNvPr id="8" name="TextBox 7"/>
          <p:cNvSpPr txBox="1"/>
          <p:nvPr/>
        </p:nvSpPr>
        <p:spPr>
          <a:xfrm>
            <a:off x="7427590" y="1447800"/>
            <a:ext cx="1716410" cy="369332"/>
          </a:xfrm>
          <a:prstGeom prst="rect">
            <a:avLst/>
          </a:prstGeom>
          <a:noFill/>
        </p:spPr>
        <p:txBody>
          <a:bodyPr wrap="none" rtlCol="0">
            <a:spAutoFit/>
          </a:bodyPr>
          <a:lstStyle/>
          <a:p>
            <a:r>
              <a:rPr lang="en-US" dirty="0" smtClean="0"/>
              <a:t>Psychology view</a:t>
            </a:r>
            <a:endParaRPr lang="en-US" dirty="0"/>
          </a:p>
        </p:txBody>
      </p:sp>
      <p:grpSp>
        <p:nvGrpSpPr>
          <p:cNvPr id="5" name="Group 4"/>
          <p:cNvGrpSpPr/>
          <p:nvPr/>
        </p:nvGrpSpPr>
        <p:grpSpPr>
          <a:xfrm>
            <a:off x="127000" y="4292600"/>
            <a:ext cx="1674256" cy="2404297"/>
            <a:chOff x="203200" y="4292600"/>
            <a:chExt cx="1674256" cy="2404297"/>
          </a:xfrm>
        </p:grpSpPr>
        <p:sp>
          <p:nvSpPr>
            <p:cNvPr id="16" name="TextBox 15"/>
            <p:cNvSpPr txBox="1"/>
            <p:nvPr/>
          </p:nvSpPr>
          <p:spPr>
            <a:xfrm>
              <a:off x="203200" y="4292600"/>
              <a:ext cx="1674256" cy="369332"/>
            </a:xfrm>
            <a:prstGeom prst="rect">
              <a:avLst/>
            </a:prstGeom>
            <a:noFill/>
          </p:spPr>
          <p:txBody>
            <a:bodyPr wrap="none" rtlCol="0">
              <a:spAutoFit/>
            </a:bodyPr>
            <a:lstStyle/>
            <a:p>
              <a:r>
                <a:rPr lang="en-US" dirty="0" smtClean="0"/>
                <a:t>Economics view</a:t>
              </a:r>
              <a:endParaRPr lang="en-US" dirty="0"/>
            </a:p>
          </p:txBody>
        </p:sp>
        <p:sp>
          <p:nvSpPr>
            <p:cNvPr id="17" name="Rectangle 16"/>
            <p:cNvSpPr/>
            <p:nvPr/>
          </p:nvSpPr>
          <p:spPr>
            <a:xfrm>
              <a:off x="351366" y="4694766"/>
              <a:ext cx="1333500" cy="1993900"/>
            </a:xfrm>
            <a:prstGeom prst="rect">
              <a:avLst/>
            </a:prstGeom>
            <a:blipFill rotWithShape="1">
              <a:blip r:embed="rId5"/>
              <a:tile tx="0" ty="0" sx="100000" sy="100000" flip="none" algn="tl"/>
            </a:blipFill>
            <a:ln w="31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p:nvPicPr>
          <p:blipFill>
            <a:blip r:embed="rId4"/>
            <a:stretch>
              <a:fillRect/>
            </a:stretch>
          </p:blipFill>
          <p:spPr>
            <a:xfrm>
              <a:off x="606343" y="5063339"/>
              <a:ext cx="851388" cy="1633558"/>
            </a:xfrm>
            <a:prstGeom prst="rect">
              <a:avLst/>
            </a:prstGeom>
          </p:spPr>
        </p:pic>
        <p:sp>
          <p:nvSpPr>
            <p:cNvPr id="22" name="TextBox 21"/>
            <p:cNvSpPr txBox="1"/>
            <p:nvPr/>
          </p:nvSpPr>
          <p:spPr>
            <a:xfrm>
              <a:off x="579966" y="5682101"/>
              <a:ext cx="902811" cy="738664"/>
            </a:xfrm>
            <a:prstGeom prst="rect">
              <a:avLst/>
            </a:prstGeom>
            <a:noFill/>
          </p:spPr>
          <p:txBody>
            <a:bodyPr wrap="none" rtlCol="0">
              <a:spAutoFit/>
            </a:bodyPr>
            <a:lstStyle/>
            <a:p>
              <a:r>
                <a:rPr lang="en-US" sz="1050" b="1" dirty="0" smtClean="0"/>
                <a:t>Emotions</a:t>
              </a:r>
            </a:p>
            <a:p>
              <a:r>
                <a:rPr lang="en-US" sz="1050" b="1" dirty="0" smtClean="0"/>
                <a:t>Motives</a:t>
              </a:r>
            </a:p>
            <a:p>
              <a:r>
                <a:rPr lang="en-US" sz="1050" b="1" dirty="0" smtClean="0"/>
                <a:t>Cognition</a:t>
              </a:r>
            </a:p>
            <a:p>
              <a:r>
                <a:rPr lang="en-US" sz="1050" b="1" dirty="0" smtClean="0"/>
                <a:t>Expectations</a:t>
              </a:r>
              <a:endParaRPr lang="en-US" sz="1050" b="1" dirty="0"/>
            </a:p>
          </p:txBody>
        </p:sp>
        <p:sp>
          <p:nvSpPr>
            <p:cNvPr id="23" name="TextBox 22"/>
            <p:cNvSpPr txBox="1"/>
            <p:nvPr/>
          </p:nvSpPr>
          <p:spPr>
            <a:xfrm>
              <a:off x="516468" y="4724400"/>
              <a:ext cx="1159843" cy="276999"/>
            </a:xfrm>
            <a:prstGeom prst="rect">
              <a:avLst/>
            </a:prstGeom>
            <a:solidFill>
              <a:srgbClr val="FFFFFF">
                <a:alpha val="51000"/>
              </a:srgbClr>
            </a:solidFill>
            <a:ln>
              <a:noFill/>
            </a:ln>
          </p:spPr>
          <p:txBody>
            <a:bodyPr wrap="none" rtlCol="0">
              <a:spAutoFit/>
            </a:bodyPr>
            <a:lstStyle/>
            <a:p>
              <a:r>
                <a:rPr lang="en-US" sz="1200" b="1" dirty="0" smtClean="0"/>
                <a:t>For all contexts</a:t>
              </a:r>
              <a:endParaRPr lang="en-US" sz="1200" b="1" dirty="0"/>
            </a:p>
          </p:txBody>
        </p:sp>
      </p:grpSp>
      <p:pic>
        <p:nvPicPr>
          <p:cNvPr id="24" name="Picture 23"/>
          <p:cNvPicPr>
            <a:picLocks noChangeAspect="1"/>
          </p:cNvPicPr>
          <p:nvPr/>
        </p:nvPicPr>
        <p:blipFill>
          <a:blip r:embed="rId6">
            <a:alphaModFix/>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274259" y="5471583"/>
            <a:ext cx="1156608" cy="1151467"/>
          </a:xfrm>
          <a:prstGeom prst="rect">
            <a:avLst/>
          </a:prstGeom>
        </p:spPr>
      </p:pic>
    </p:spTree>
    <p:custDataLst>
      <p:tags r:id="rId1"/>
    </p:custDataLst>
    <p:extLst>
      <p:ext uri="{BB962C8B-B14F-4D97-AF65-F5344CB8AC3E}">
        <p14:creationId xmlns:p14="http://schemas.microsoft.com/office/powerpoint/2010/main" val="4030761341"/>
      </p:ext>
    </p:extLst>
  </p:cSld>
  <p:clrMapOvr>
    <a:masterClrMapping/>
  </p:clrMapOvr>
  <mc:AlternateContent xmlns:mc="http://schemas.openxmlformats.org/markup-compatibility/2006" xmlns:p14="http://schemas.microsoft.com/office/powerpoint/2010/main">
    <mc:Choice Requires="p14">
      <p:transition spd="slow" p14:dur="2000" advTm="178316">
        <p14:prism isContent="1"/>
      </p:transition>
    </mc:Choice>
    <mc:Fallback xmlns="">
      <p:transition xmlns:p14="http://schemas.microsoft.com/office/powerpoint/2010/main" spd="slow" advTm="178316">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3400" y="381000"/>
            <a:ext cx="5435600" cy="728662"/>
          </a:xfrm>
        </p:spPr>
        <p:txBody>
          <a:bodyPr>
            <a:normAutofit fontScale="90000"/>
          </a:bodyPr>
          <a:lstStyle/>
          <a:p>
            <a:r>
              <a:rPr lang="en-US" i="1" dirty="0" smtClean="0"/>
              <a:t>Homo economicus</a:t>
            </a:r>
            <a:endParaRPr lang="en-US" i="1" dirty="0"/>
          </a:p>
        </p:txBody>
      </p:sp>
      <p:sp>
        <p:nvSpPr>
          <p:cNvPr id="4" name="Content Placeholder 3"/>
          <p:cNvSpPr txBox="1">
            <a:spLocks noGrp="1"/>
          </p:cNvSpPr>
          <p:nvPr>
            <p:ph idx="1"/>
          </p:nvPr>
        </p:nvSpPr>
        <p:spPr>
          <a:xfrm>
            <a:off x="444500" y="2933700"/>
            <a:ext cx="8229600" cy="3194721"/>
          </a:xfrm>
          <a:prstGeom prst="rect">
            <a:avLst/>
          </a:prstGeom>
          <a:noFill/>
        </p:spPr>
        <p:txBody>
          <a:bodyPr wrap="square" rtlCol="0">
            <a:spAutoFit/>
          </a:bodyPr>
          <a:lstStyle/>
          <a:p>
            <a:pPr marL="0" indent="0">
              <a:buNone/>
            </a:pPr>
            <a:r>
              <a:rPr lang="en-US" sz="3600" dirty="0"/>
              <a:t>I am predicting that </a:t>
            </a:r>
            <a:r>
              <a:rPr lang="en-US" sz="3600" i="1" dirty="0"/>
              <a:t>Homo Economicus </a:t>
            </a:r>
            <a:r>
              <a:rPr lang="en-US" sz="3600" dirty="0"/>
              <a:t>will evolve into </a:t>
            </a:r>
            <a:r>
              <a:rPr lang="en-US" sz="3600" i="1" dirty="0"/>
              <a:t>Homo </a:t>
            </a:r>
            <a:r>
              <a:rPr lang="en-US" sz="3600" i="1" dirty="0" smtClean="0"/>
              <a:t>Sapiens</a:t>
            </a:r>
          </a:p>
          <a:p>
            <a:pPr marL="0" indent="0" algn="r">
              <a:buNone/>
            </a:pPr>
            <a:endParaRPr lang="en-US" sz="3600" dirty="0" smtClean="0"/>
          </a:p>
          <a:p>
            <a:pPr marL="0" indent="0" algn="r">
              <a:buNone/>
            </a:pPr>
            <a:r>
              <a:rPr lang="en-US" sz="3600" dirty="0" smtClean="0"/>
              <a:t>(</a:t>
            </a:r>
            <a:r>
              <a:rPr lang="en-US" sz="3600" dirty="0"/>
              <a:t>Thaler, 2000, p. 140)</a:t>
            </a:r>
          </a:p>
          <a:p>
            <a:pPr marL="0" indent="0">
              <a:buNone/>
            </a:pPr>
            <a:endParaRPr lang="en-US" sz="3600" dirty="0" smtClean="0"/>
          </a:p>
        </p:txBody>
      </p:sp>
    </p:spTree>
    <p:custDataLst>
      <p:tags r:id="rId1"/>
    </p:custDataLst>
    <p:extLst>
      <p:ext uri="{BB962C8B-B14F-4D97-AF65-F5344CB8AC3E}">
        <p14:creationId xmlns:p14="http://schemas.microsoft.com/office/powerpoint/2010/main" val="1687183583"/>
      </p:ext>
    </p:extLst>
  </p:cSld>
  <p:clrMapOvr>
    <a:masterClrMapping/>
  </p:clrMapOvr>
  <mc:AlternateContent xmlns:mc="http://schemas.openxmlformats.org/markup-compatibility/2006">
    <mc:Choice xmlns:p14="http://schemas.microsoft.com/office/powerpoint/2010/main" Requires="p14">
      <p:transition spd="slow" p14:dur="2000" advTm="87416">
        <p14:prism isContent="1"/>
      </p:transition>
    </mc:Choice>
    <mc:Fallback>
      <p:transition xmlns:p14="http://schemas.microsoft.com/office/powerpoint/2010/main" spd="slow" advTm="87416">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p:cNvSpPr>
            <a:spLocks noGrp="1"/>
          </p:cNvSpPr>
          <p:nvPr>
            <p:ph type="title"/>
          </p:nvPr>
        </p:nvSpPr>
        <p:spPr>
          <a:xfrm>
            <a:off x="3059832" y="125760"/>
            <a:ext cx="4896544" cy="1143000"/>
          </a:xfrm>
        </p:spPr>
        <p:txBody>
          <a:bodyPr>
            <a:noAutofit/>
          </a:bodyPr>
          <a:lstStyle/>
          <a:p>
            <a:r>
              <a:rPr lang="en-US" sz="3200" dirty="0" smtClean="0"/>
              <a:t>Decision-Making Rationalities</a:t>
            </a:r>
            <a:endParaRPr lang="en-US" sz="2800" dirty="0"/>
          </a:p>
        </p:txBody>
      </p:sp>
      <p:sp>
        <p:nvSpPr>
          <p:cNvPr id="2" name="Oval Callout 1"/>
          <p:cNvSpPr/>
          <p:nvPr/>
        </p:nvSpPr>
        <p:spPr>
          <a:xfrm rot="7144861">
            <a:off x="302208" y="2147951"/>
            <a:ext cx="2736304" cy="2481944"/>
          </a:xfrm>
          <a:prstGeom prst="wedgeEllipseCallou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57734" y="2384202"/>
            <a:ext cx="2160240" cy="1600438"/>
          </a:xfrm>
          <a:prstGeom prst="rect">
            <a:avLst/>
          </a:prstGeom>
          <a:noFill/>
        </p:spPr>
        <p:txBody>
          <a:bodyPr wrap="square" rtlCol="0">
            <a:spAutoFit/>
          </a:bodyPr>
          <a:lstStyle/>
          <a:p>
            <a:r>
              <a:rPr lang="en-US" sz="1400" dirty="0" smtClean="0"/>
              <a:t>Omniscience</a:t>
            </a:r>
          </a:p>
          <a:p>
            <a:endParaRPr lang="en-US" sz="1400" dirty="0" smtClean="0"/>
          </a:p>
          <a:p>
            <a:r>
              <a:rPr lang="en-US" sz="1400" dirty="0" smtClean="0"/>
              <a:t>Full computational power</a:t>
            </a:r>
          </a:p>
          <a:p>
            <a:endParaRPr lang="en-US" sz="1400" dirty="0" smtClean="0"/>
          </a:p>
          <a:p>
            <a:r>
              <a:rPr lang="en-US" sz="1400" dirty="0" smtClean="0"/>
              <a:t>Perfect memory</a:t>
            </a:r>
          </a:p>
          <a:p>
            <a:endParaRPr lang="en-US" sz="1400" dirty="0" smtClean="0"/>
          </a:p>
          <a:p>
            <a:r>
              <a:rPr lang="en-US" sz="1400" dirty="0" smtClean="0"/>
              <a:t>Infinite Time</a:t>
            </a:r>
            <a:endParaRPr lang="en-US" sz="1400" dirty="0"/>
          </a:p>
        </p:txBody>
      </p:sp>
      <p:sp>
        <p:nvSpPr>
          <p:cNvPr id="7" name="Oval Callout 6"/>
          <p:cNvSpPr/>
          <p:nvPr/>
        </p:nvSpPr>
        <p:spPr>
          <a:xfrm rot="7144861">
            <a:off x="3243057" y="2141200"/>
            <a:ext cx="2736304" cy="2508215"/>
          </a:xfrm>
          <a:prstGeom prst="wedgeEllipseCallou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726155" y="2384202"/>
            <a:ext cx="2088232" cy="1600438"/>
          </a:xfrm>
          <a:prstGeom prst="rect">
            <a:avLst/>
          </a:prstGeom>
          <a:noFill/>
        </p:spPr>
        <p:txBody>
          <a:bodyPr wrap="square" rtlCol="0">
            <a:spAutoFit/>
          </a:bodyPr>
          <a:lstStyle/>
          <a:p>
            <a:r>
              <a:rPr lang="en-US" sz="1400" dirty="0" smtClean="0"/>
              <a:t>Limited Information</a:t>
            </a:r>
          </a:p>
          <a:p>
            <a:endParaRPr lang="en-US" sz="1400" dirty="0" smtClean="0"/>
          </a:p>
          <a:p>
            <a:r>
              <a:rPr lang="en-US" sz="1400" dirty="0" smtClean="0"/>
              <a:t>Limited Processing</a:t>
            </a:r>
          </a:p>
          <a:p>
            <a:r>
              <a:rPr lang="en-US" sz="1400" dirty="0" smtClean="0"/>
              <a:t>Capacity (memory and reasoning)</a:t>
            </a:r>
          </a:p>
          <a:p>
            <a:endParaRPr lang="en-US" sz="1400" dirty="0" smtClean="0"/>
          </a:p>
          <a:p>
            <a:r>
              <a:rPr lang="en-US" sz="1400" dirty="0" smtClean="0"/>
              <a:t>Time Pressure</a:t>
            </a:r>
            <a:endParaRPr lang="en-US" sz="1400" dirty="0"/>
          </a:p>
        </p:txBody>
      </p:sp>
      <p:sp>
        <p:nvSpPr>
          <p:cNvPr id="9" name="Oval Callout 8"/>
          <p:cNvSpPr/>
          <p:nvPr/>
        </p:nvSpPr>
        <p:spPr>
          <a:xfrm rot="7144861">
            <a:off x="6272777" y="2059672"/>
            <a:ext cx="2736304" cy="2825473"/>
          </a:xfrm>
          <a:prstGeom prst="wedgeEllipseCallou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662390" y="2384202"/>
            <a:ext cx="2208560" cy="1766125"/>
          </a:xfrm>
          <a:prstGeom prst="rect">
            <a:avLst/>
          </a:prstGeom>
          <a:noFill/>
        </p:spPr>
        <p:txBody>
          <a:bodyPr wrap="square" rtlCol="0">
            <a:spAutoFit/>
          </a:bodyPr>
          <a:lstStyle/>
          <a:p>
            <a:pPr>
              <a:lnSpc>
                <a:spcPct val="120000"/>
              </a:lnSpc>
            </a:pPr>
            <a:r>
              <a:rPr lang="en-US" sz="1300" dirty="0" smtClean="0"/>
              <a:t>Matching </a:t>
            </a:r>
            <a:r>
              <a:rPr lang="en-US" sz="1300" i="1" dirty="0" smtClean="0"/>
              <a:t>Environment Structure</a:t>
            </a:r>
            <a:r>
              <a:rPr lang="en-US" sz="1300" dirty="0" smtClean="0"/>
              <a:t>  (physical, social, psychological, financial) </a:t>
            </a:r>
            <a:r>
              <a:rPr lang="en-US" sz="1300" i="1" dirty="0" smtClean="0"/>
              <a:t>operations </a:t>
            </a:r>
            <a:r>
              <a:rPr lang="en-US" sz="1300" dirty="0" smtClean="0"/>
              <a:t>and </a:t>
            </a:r>
            <a:r>
              <a:rPr lang="en-US" sz="1300" i="1" dirty="0" smtClean="0"/>
              <a:t>heuristics</a:t>
            </a:r>
            <a:r>
              <a:rPr lang="en-US" sz="1300" dirty="0" smtClean="0"/>
              <a:t> navigating and exploring the ecology upon  mental capacities</a:t>
            </a:r>
            <a:endParaRPr lang="en-US" sz="1300" dirty="0"/>
          </a:p>
        </p:txBody>
      </p:sp>
      <p:sp>
        <p:nvSpPr>
          <p:cNvPr id="5" name="Rectangle 4"/>
          <p:cNvSpPr/>
          <p:nvPr/>
        </p:nvSpPr>
        <p:spPr>
          <a:xfrm>
            <a:off x="251520" y="1590080"/>
            <a:ext cx="1120820" cy="369332"/>
          </a:xfrm>
          <a:prstGeom prst="rect">
            <a:avLst/>
          </a:prstGeom>
        </p:spPr>
        <p:txBody>
          <a:bodyPr wrap="none">
            <a:spAutoFit/>
          </a:bodyPr>
          <a:lstStyle/>
          <a:p>
            <a:r>
              <a:rPr lang="pt-PT" dirty="0"/>
              <a:t>DEMONIC</a:t>
            </a:r>
            <a:endParaRPr lang="en-US" dirty="0"/>
          </a:p>
        </p:txBody>
      </p:sp>
      <p:sp>
        <p:nvSpPr>
          <p:cNvPr id="11" name="Rectangle 10"/>
          <p:cNvSpPr/>
          <p:nvPr/>
        </p:nvSpPr>
        <p:spPr>
          <a:xfrm>
            <a:off x="3059832" y="1590080"/>
            <a:ext cx="1159292" cy="369332"/>
          </a:xfrm>
          <a:prstGeom prst="rect">
            <a:avLst/>
          </a:prstGeom>
        </p:spPr>
        <p:txBody>
          <a:bodyPr wrap="none">
            <a:spAutoFit/>
          </a:bodyPr>
          <a:lstStyle/>
          <a:p>
            <a:r>
              <a:rPr lang="pt-PT" dirty="0"/>
              <a:t>BOUNDED</a:t>
            </a:r>
            <a:endParaRPr lang="en-US" dirty="0"/>
          </a:p>
        </p:txBody>
      </p:sp>
      <p:sp>
        <p:nvSpPr>
          <p:cNvPr id="12" name="Rectangle 11"/>
          <p:cNvSpPr/>
          <p:nvPr/>
        </p:nvSpPr>
        <p:spPr>
          <a:xfrm>
            <a:off x="5652120" y="1590080"/>
            <a:ext cx="1390124" cy="369332"/>
          </a:xfrm>
          <a:prstGeom prst="rect">
            <a:avLst/>
          </a:prstGeom>
        </p:spPr>
        <p:txBody>
          <a:bodyPr wrap="none">
            <a:spAutoFit/>
          </a:bodyPr>
          <a:lstStyle/>
          <a:p>
            <a:r>
              <a:rPr lang="pt-PT" dirty="0"/>
              <a:t>ECOLOGICAL</a:t>
            </a:r>
            <a:endParaRPr lang="en-US" dirty="0"/>
          </a:p>
        </p:txBody>
      </p:sp>
      <p:sp>
        <p:nvSpPr>
          <p:cNvPr id="13" name="TextBox 12"/>
          <p:cNvSpPr txBox="1"/>
          <p:nvPr/>
        </p:nvSpPr>
        <p:spPr>
          <a:xfrm>
            <a:off x="3491880" y="4882207"/>
            <a:ext cx="2232248" cy="369332"/>
          </a:xfrm>
          <a:prstGeom prst="rect">
            <a:avLst/>
          </a:prstGeom>
          <a:noFill/>
        </p:spPr>
        <p:txBody>
          <a:bodyPr wrap="square" rtlCol="0">
            <a:spAutoFit/>
          </a:bodyPr>
          <a:lstStyle/>
          <a:p>
            <a:pPr algn="ctr"/>
            <a:r>
              <a:rPr lang="en-US" dirty="0" smtClean="0"/>
              <a:t>Satisficing</a:t>
            </a:r>
            <a:endParaRPr lang="en-US" dirty="0"/>
          </a:p>
        </p:txBody>
      </p:sp>
      <p:sp>
        <p:nvSpPr>
          <p:cNvPr id="14" name="TextBox 13"/>
          <p:cNvSpPr txBox="1"/>
          <p:nvPr/>
        </p:nvSpPr>
        <p:spPr>
          <a:xfrm>
            <a:off x="7092280" y="4882207"/>
            <a:ext cx="1606404" cy="369332"/>
          </a:xfrm>
          <a:prstGeom prst="rect">
            <a:avLst/>
          </a:prstGeom>
          <a:noFill/>
        </p:spPr>
        <p:txBody>
          <a:bodyPr wrap="none" rtlCol="0">
            <a:spAutoFit/>
          </a:bodyPr>
          <a:lstStyle/>
          <a:p>
            <a:r>
              <a:rPr lang="en-US" dirty="0" smtClean="0"/>
              <a:t>Fast and Frugal</a:t>
            </a:r>
            <a:endParaRPr lang="en-US" dirty="0"/>
          </a:p>
        </p:txBody>
      </p:sp>
      <p:sp>
        <p:nvSpPr>
          <p:cNvPr id="15" name="TextBox 14"/>
          <p:cNvSpPr txBox="1"/>
          <p:nvPr/>
        </p:nvSpPr>
        <p:spPr>
          <a:xfrm>
            <a:off x="899592" y="4882207"/>
            <a:ext cx="1198841" cy="369332"/>
          </a:xfrm>
          <a:prstGeom prst="rect">
            <a:avLst/>
          </a:prstGeom>
          <a:noFill/>
        </p:spPr>
        <p:txBody>
          <a:bodyPr wrap="none" rtlCol="0">
            <a:spAutoFit/>
          </a:bodyPr>
          <a:lstStyle/>
          <a:p>
            <a:r>
              <a:rPr lang="en-US" dirty="0" smtClean="0"/>
              <a:t>Optimizing</a:t>
            </a:r>
            <a:endParaRPr lang="en-US" dirty="0"/>
          </a:p>
        </p:txBody>
      </p:sp>
      <p:sp>
        <p:nvSpPr>
          <p:cNvPr id="18" name="TextBox 17"/>
          <p:cNvSpPr txBox="1"/>
          <p:nvPr/>
        </p:nvSpPr>
        <p:spPr>
          <a:xfrm>
            <a:off x="313266" y="5516033"/>
            <a:ext cx="6836833" cy="1200328"/>
          </a:xfrm>
          <a:prstGeom prst="rect">
            <a:avLst/>
          </a:prstGeom>
          <a:noFill/>
        </p:spPr>
        <p:txBody>
          <a:bodyPr wrap="square" rtlCol="0">
            <a:spAutoFit/>
          </a:bodyPr>
          <a:lstStyle/>
          <a:p>
            <a:r>
              <a:rPr lang="en-US" sz="2400" dirty="0" smtClean="0"/>
              <a:t>Are we these many rational decision-makers?</a:t>
            </a:r>
          </a:p>
          <a:p>
            <a:r>
              <a:rPr lang="en-US" sz="2400" dirty="0" smtClean="0"/>
              <a:t>I believe that </a:t>
            </a:r>
            <a:r>
              <a:rPr lang="en-US" sz="2400" dirty="0"/>
              <a:t>we partially can</a:t>
            </a:r>
            <a:r>
              <a:rPr lang="en-US" sz="2400" dirty="0" smtClean="0"/>
              <a:t>, and credit decision-making is a good terrain to show it.</a:t>
            </a:r>
            <a:endParaRPr lang="en-US" sz="2400" dirty="0"/>
          </a:p>
        </p:txBody>
      </p:sp>
    </p:spTree>
    <p:custDataLst>
      <p:tags r:id="rId1"/>
    </p:custDataLst>
    <p:extLst>
      <p:ext uri="{BB962C8B-B14F-4D97-AF65-F5344CB8AC3E}">
        <p14:creationId xmlns:p14="http://schemas.microsoft.com/office/powerpoint/2010/main" val="247646115"/>
      </p:ext>
    </p:extLst>
  </p:cSld>
  <p:clrMapOvr>
    <a:masterClrMapping/>
  </p:clrMapOvr>
  <mc:AlternateContent xmlns:mc="http://schemas.openxmlformats.org/markup-compatibility/2006">
    <mc:Choice xmlns:p14="http://schemas.microsoft.com/office/powerpoint/2010/main" Requires="p14">
      <p:transition spd="slow" p14:dur="2000" advTm="208569">
        <p14:prism isContent="1"/>
      </p:transition>
    </mc:Choice>
    <mc:Fallback>
      <p:transition xmlns:p14="http://schemas.microsoft.com/office/powerpoint/2010/main" spd="slow" advTm="208569">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animEffect transition="in" filter="blinds(horizontal)">
                                      <p:cBhvr>
                                        <p:cTn id="55" dur="500"/>
                                        <p:tgtEl>
                                          <p:spTgt spid="18">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8">
                                            <p:txEl>
                                              <p:pRg st="1" end="1"/>
                                            </p:txEl>
                                          </p:spTgt>
                                        </p:tgtEl>
                                        <p:attrNameLst>
                                          <p:attrName>style.visibility</p:attrName>
                                        </p:attrNameLst>
                                      </p:cBhvr>
                                      <p:to>
                                        <p:strVal val="visible"/>
                                      </p:to>
                                    </p:set>
                                    <p:animEffect transition="in" filter="blinds(horizontal)">
                                      <p:cBhvr>
                                        <p:cTn id="60"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uiExpand="1"/>
      <p:bldP spid="7" grpId="0" animBg="1"/>
      <p:bldP spid="8" grpId="0" uiExpand="1"/>
      <p:bldP spid="9" grpId="0" animBg="1"/>
      <p:bldP spid="10" grpId="0"/>
      <p:bldP spid="5" grpId="0"/>
      <p:bldP spid="11" grpId="0"/>
      <p:bldP spid="12" grpId="0"/>
      <p:bldP spid="13" grpId="0"/>
      <p:bldP spid="14" grpId="0"/>
      <p:bldP spid="15" grpId="0"/>
      <p:bldP spid="1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7600" y="274638"/>
            <a:ext cx="6299200" cy="1143000"/>
          </a:xfrm>
        </p:spPr>
        <p:txBody>
          <a:bodyPr>
            <a:noAutofit/>
          </a:bodyPr>
          <a:lstStyle/>
          <a:p>
            <a:pPr lvl="2" algn="ctr" rtl="0">
              <a:spcBef>
                <a:spcPct val="0"/>
              </a:spcBef>
            </a:pPr>
            <a:r>
              <a:rPr lang="en-US" sz="2800" b="1" dirty="0" smtClean="0">
                <a:latin typeface="+mn-lt"/>
              </a:rPr>
              <a:t>Financial ecology instability and “stability” self-presentation </a:t>
            </a:r>
            <a:br>
              <a:rPr lang="en-US" sz="2800" b="1" dirty="0" smtClean="0">
                <a:latin typeface="+mn-lt"/>
              </a:rPr>
            </a:br>
            <a:endParaRPr lang="en-US" sz="1400" dirty="0">
              <a:latin typeface="+mn-lt"/>
            </a:endParaRPr>
          </a:p>
        </p:txBody>
      </p:sp>
      <p:sp>
        <p:nvSpPr>
          <p:cNvPr id="3" name="Content Placeholder 2"/>
          <p:cNvSpPr>
            <a:spLocks noGrp="1"/>
          </p:cNvSpPr>
          <p:nvPr>
            <p:ph idx="1"/>
          </p:nvPr>
        </p:nvSpPr>
        <p:spPr>
          <a:xfrm>
            <a:off x="139700" y="1422400"/>
            <a:ext cx="9004300" cy="5283200"/>
          </a:xfrm>
          <a:solidFill>
            <a:srgbClr val="FFFFFF">
              <a:alpha val="63000"/>
            </a:srgbClr>
          </a:solidFill>
        </p:spPr>
        <p:txBody>
          <a:bodyPr>
            <a:normAutofit fontScale="85000" lnSpcReduction="20000"/>
          </a:bodyPr>
          <a:lstStyle/>
          <a:p>
            <a:r>
              <a:rPr lang="en-US" sz="3600" b="1" dirty="0" smtClean="0"/>
              <a:t>Neoclassical </a:t>
            </a:r>
            <a:r>
              <a:rPr lang="en-US" sz="3600" b="1" dirty="0"/>
              <a:t>Economics iron cast assumptions </a:t>
            </a:r>
            <a:r>
              <a:rPr lang="en-US" sz="3600" b="1" dirty="0" smtClean="0"/>
              <a:t>– </a:t>
            </a:r>
            <a:r>
              <a:rPr lang="en-US" sz="3600" b="1" i="1" dirty="0" smtClean="0"/>
              <a:t>exeunt</a:t>
            </a:r>
            <a:r>
              <a:rPr lang="en-US" sz="3600" b="1" dirty="0" smtClean="0"/>
              <a:t> reality</a:t>
            </a:r>
          </a:p>
          <a:p>
            <a:pPr>
              <a:lnSpc>
                <a:spcPct val="50000"/>
              </a:lnSpc>
            </a:pPr>
            <a:endParaRPr lang="en-US" sz="3700" dirty="0"/>
          </a:p>
          <a:p>
            <a:pPr lvl="2"/>
            <a:r>
              <a:rPr lang="en-US" sz="3300" b="1" dirty="0"/>
              <a:t>stable preferences — individual representative </a:t>
            </a:r>
            <a:r>
              <a:rPr lang="en-US" sz="3300" b="1" dirty="0" smtClean="0"/>
              <a:t>consumer</a:t>
            </a:r>
          </a:p>
          <a:p>
            <a:pPr lvl="2"/>
            <a:endParaRPr lang="en-US" sz="3300" dirty="0" smtClean="0"/>
          </a:p>
          <a:p>
            <a:pPr marL="114300" indent="0">
              <a:lnSpc>
                <a:spcPct val="120000"/>
              </a:lnSpc>
              <a:buNone/>
            </a:pPr>
            <a:r>
              <a:rPr lang="en-US" sz="3400" dirty="0" smtClean="0"/>
              <a:t>“the </a:t>
            </a:r>
            <a:r>
              <a:rPr lang="en-US" sz="3400" b="1" dirty="0" smtClean="0"/>
              <a:t>failure</a:t>
            </a:r>
            <a:r>
              <a:rPr lang="en-US" sz="3400" dirty="0" smtClean="0"/>
              <a:t> of the endeavor </a:t>
            </a:r>
            <a:r>
              <a:rPr lang="en-US" sz="3400" b="1" dirty="0" smtClean="0"/>
              <a:t>to derive market rationality from individual rationality </a:t>
            </a:r>
            <a:r>
              <a:rPr lang="en-US" sz="3400" dirty="0" smtClean="0"/>
              <a:t>… </a:t>
            </a:r>
            <a:r>
              <a:rPr lang="en-US" sz="3400" b="1" dirty="0" smtClean="0"/>
              <a:t>is a waste of time</a:t>
            </a:r>
            <a:r>
              <a:rPr lang="en-US" sz="3400" dirty="0" smtClean="0"/>
              <a:t>. </a:t>
            </a:r>
            <a:r>
              <a:rPr lang="en-US" sz="3400" dirty="0" smtClean="0"/>
              <a:t>… as </a:t>
            </a:r>
            <a:r>
              <a:rPr lang="en-US" sz="3400" dirty="0" err="1" smtClean="0"/>
              <a:t>Kirman</a:t>
            </a:r>
            <a:r>
              <a:rPr lang="en-US" sz="3400" dirty="0" smtClean="0"/>
              <a:t> put it, ‘If we are to progress further </a:t>
            </a:r>
            <a:r>
              <a:rPr lang="en-US" sz="3400" b="1" dirty="0" smtClean="0"/>
              <a:t>we may be well forced to theories in terms of groups who have collectively coherent behavior</a:t>
            </a:r>
            <a:r>
              <a:rPr lang="en-US" sz="3400" dirty="0" smtClean="0"/>
              <a:t>’.” (Keen, 2011, p. 74; see </a:t>
            </a:r>
            <a:r>
              <a:rPr lang="en-US" sz="3400" dirty="0" err="1" smtClean="0"/>
              <a:t>Kirman</a:t>
            </a:r>
            <a:r>
              <a:rPr lang="en-US" sz="3400" dirty="0" smtClean="0"/>
              <a:t>, 1992; bold added)</a:t>
            </a:r>
          </a:p>
          <a:p>
            <a:pPr marL="514350" lvl="1" indent="0">
              <a:buNone/>
            </a:pPr>
            <a:endParaRPr lang="en-US" sz="4000" dirty="0" smtClean="0"/>
          </a:p>
          <a:p>
            <a:pPr lvl="3"/>
            <a:endParaRPr lang="en-US" sz="2900" dirty="0"/>
          </a:p>
        </p:txBody>
      </p:sp>
    </p:spTree>
    <p:extLst>
      <p:ext uri="{BB962C8B-B14F-4D97-AF65-F5344CB8AC3E}">
        <p14:creationId xmlns:p14="http://schemas.microsoft.com/office/powerpoint/2010/main" val="324182251"/>
      </p:ext>
    </p:extLst>
  </p:cSld>
  <p:clrMapOvr>
    <a:masterClrMapping/>
  </p:clrMapOvr>
  <mc:AlternateContent xmlns:mc="http://schemas.openxmlformats.org/markup-compatibility/2006" xmlns:p14="http://schemas.microsoft.com/office/powerpoint/2010/main">
    <mc:Choice Requires="p14">
      <p:transition spd="slow" p14:dur="2000" advTm="11066">
        <p14:prism isContent="1"/>
      </p:transition>
    </mc:Choice>
    <mc:Fallback xmlns="">
      <p:transition xmlns:p14="http://schemas.microsoft.com/office/powerpoint/2010/main" spd="slow" advTm="11066">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600200"/>
            <a:ext cx="8775700" cy="5257800"/>
          </a:xfrm>
          <a:solidFill>
            <a:schemeClr val="bg1">
              <a:alpha val="48000"/>
            </a:schemeClr>
          </a:solidFill>
        </p:spPr>
        <p:txBody>
          <a:bodyPr>
            <a:normAutofit fontScale="47500" lnSpcReduction="20000"/>
          </a:bodyPr>
          <a:lstStyle/>
          <a:p>
            <a:r>
              <a:rPr lang="en-US" sz="5900" b="1" dirty="0"/>
              <a:t>Neoclassical Economics iron cast assumptions – exeunt reality</a:t>
            </a:r>
          </a:p>
          <a:p>
            <a:pPr lvl="2"/>
            <a:endParaRPr lang="en-US" sz="3800" b="1" dirty="0" smtClean="0"/>
          </a:p>
          <a:p>
            <a:pPr lvl="2"/>
            <a:r>
              <a:rPr lang="en-US" sz="5100" b="1" dirty="0" smtClean="0"/>
              <a:t>stability </a:t>
            </a:r>
            <a:r>
              <a:rPr lang="en-US" sz="5100" b="1" dirty="0"/>
              <a:t>– equilibrium </a:t>
            </a:r>
            <a:endParaRPr lang="en-US" sz="5100" b="1" dirty="0" smtClean="0"/>
          </a:p>
          <a:p>
            <a:pPr lvl="3"/>
            <a:endParaRPr lang="en-US" sz="3800" b="1" dirty="0"/>
          </a:p>
          <a:p>
            <a:pPr lvl="3">
              <a:lnSpc>
                <a:spcPct val="120000"/>
              </a:lnSpc>
            </a:pPr>
            <a:r>
              <a:rPr lang="en-US" sz="5100" b="1" dirty="0" smtClean="0"/>
              <a:t>convex </a:t>
            </a:r>
            <a:r>
              <a:rPr lang="en-US" sz="5100" b="1" dirty="0"/>
              <a:t>preferences, perfect competition, demand independence (Arrow-Debreu) - such conditions do not exist (</a:t>
            </a:r>
            <a:r>
              <a:rPr lang="en-US" sz="5100" b="1" dirty="0" err="1"/>
              <a:t>Sonnenschein</a:t>
            </a:r>
            <a:r>
              <a:rPr lang="en-US" sz="5100" b="1" dirty="0"/>
              <a:t>-Mantel-Debreu </a:t>
            </a:r>
            <a:r>
              <a:rPr lang="en-US" sz="5100" b="1" dirty="0"/>
              <a:t>Theorem, </a:t>
            </a:r>
            <a:r>
              <a:rPr lang="en-US" sz="5100" b="1" dirty="0" smtClean="0"/>
              <a:t>SMD)</a:t>
            </a:r>
            <a:r>
              <a:rPr lang="en-US" sz="5100" b="1" dirty="0"/>
              <a:t>:</a:t>
            </a:r>
          </a:p>
          <a:p>
            <a:pPr marL="914400" lvl="2" indent="0">
              <a:buNone/>
            </a:pPr>
            <a:endParaRPr lang="en-US" sz="3300" dirty="0"/>
          </a:p>
          <a:p>
            <a:pPr lvl="2"/>
            <a:endParaRPr lang="en-US" sz="4200" dirty="0"/>
          </a:p>
          <a:p>
            <a:pPr marL="400050" lvl="1" indent="0">
              <a:buNone/>
            </a:pPr>
            <a:r>
              <a:rPr lang="en-US" sz="5900" dirty="0" smtClean="0"/>
              <a:t> </a:t>
            </a:r>
            <a:r>
              <a:rPr lang="en-US" sz="5900" dirty="0" smtClean="0"/>
              <a:t>“…a </a:t>
            </a:r>
            <a:r>
              <a:rPr lang="en-US" sz="5900" b="1" dirty="0"/>
              <a:t>deeply negative result</a:t>
            </a:r>
            <a:r>
              <a:rPr lang="en-US" sz="5900" dirty="0"/>
              <a:t>. </a:t>
            </a:r>
            <a:r>
              <a:rPr lang="en-US" sz="5900" dirty="0" smtClean="0"/>
              <a:t>… means </a:t>
            </a:r>
            <a:r>
              <a:rPr lang="en-US" sz="5900" dirty="0"/>
              <a:t>that </a:t>
            </a:r>
            <a:r>
              <a:rPr lang="en-US" sz="5900" b="1" dirty="0"/>
              <a:t>assumptions </a:t>
            </a:r>
            <a:r>
              <a:rPr lang="en-US" sz="5900" b="1" dirty="0" smtClean="0"/>
              <a:t>guaranteeing </a:t>
            </a:r>
            <a:r>
              <a:rPr lang="en-US" sz="5900" b="1" dirty="0"/>
              <a:t>good behavior </a:t>
            </a:r>
            <a:r>
              <a:rPr lang="en-US" sz="5900" dirty="0"/>
              <a:t>at the microeconomic level </a:t>
            </a:r>
            <a:r>
              <a:rPr lang="en-US" sz="5900" b="1" dirty="0"/>
              <a:t>do not carry over to the aggregate level </a:t>
            </a:r>
            <a:r>
              <a:rPr lang="en-US" sz="5900" dirty="0"/>
              <a:t>or to </a:t>
            </a:r>
            <a:r>
              <a:rPr lang="en-US" sz="5900" b="1" dirty="0"/>
              <a:t>qualitative features of the equilibrium</a:t>
            </a:r>
            <a:r>
              <a:rPr lang="en-US" sz="5900" dirty="0"/>
              <a:t>.” (</a:t>
            </a:r>
            <a:r>
              <a:rPr lang="en-US" sz="5900" dirty="0" err="1"/>
              <a:t>Rizvi</a:t>
            </a:r>
            <a:r>
              <a:rPr lang="en-US" sz="5900" dirty="0"/>
              <a:t>, 2006, p. 230)</a:t>
            </a:r>
          </a:p>
          <a:p>
            <a:endParaRPr lang="en-US" dirty="0"/>
          </a:p>
          <a:p>
            <a:endParaRPr lang="en-US" dirty="0"/>
          </a:p>
        </p:txBody>
      </p:sp>
      <p:sp>
        <p:nvSpPr>
          <p:cNvPr id="4" name="Title 1"/>
          <p:cNvSpPr>
            <a:spLocks noGrp="1"/>
          </p:cNvSpPr>
          <p:nvPr>
            <p:ph type="title"/>
          </p:nvPr>
        </p:nvSpPr>
        <p:spPr>
          <a:xfrm>
            <a:off x="2387600" y="274638"/>
            <a:ext cx="6299200" cy="1143000"/>
          </a:xfrm>
        </p:spPr>
        <p:txBody>
          <a:bodyPr>
            <a:noAutofit/>
          </a:bodyPr>
          <a:lstStyle/>
          <a:p>
            <a:pPr lvl="2" algn="ctr" rtl="0">
              <a:spcBef>
                <a:spcPct val="0"/>
              </a:spcBef>
            </a:pPr>
            <a:r>
              <a:rPr lang="en-US" sz="2800" b="1" dirty="0" smtClean="0">
                <a:latin typeface="+mn-lt"/>
              </a:rPr>
              <a:t>Financial ecology instability and “stability” self-presentation </a:t>
            </a:r>
            <a:br>
              <a:rPr lang="en-US" sz="2800" b="1" dirty="0" smtClean="0">
                <a:latin typeface="+mn-lt"/>
              </a:rPr>
            </a:br>
            <a:endParaRPr lang="en-US" sz="1400" dirty="0">
              <a:latin typeface="+mn-lt"/>
            </a:endParaRPr>
          </a:p>
        </p:txBody>
      </p:sp>
    </p:spTree>
    <p:extLst>
      <p:ext uri="{BB962C8B-B14F-4D97-AF65-F5344CB8AC3E}">
        <p14:creationId xmlns:p14="http://schemas.microsoft.com/office/powerpoint/2010/main" val="7235256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444999"/>
          </a:xfrm>
        </p:spPr>
        <p:txBody>
          <a:bodyPr>
            <a:normAutofit fontScale="62500" lnSpcReduction="20000"/>
          </a:bodyPr>
          <a:lstStyle/>
          <a:p>
            <a:pPr marL="0" indent="0">
              <a:buNone/>
            </a:pPr>
            <a:r>
              <a:rPr lang="en-US" dirty="0" smtClean="0"/>
              <a:t>We should </a:t>
            </a:r>
            <a:r>
              <a:rPr lang="en-US" dirty="0" smtClean="0"/>
              <a:t>we then </a:t>
            </a:r>
            <a:r>
              <a:rPr lang="en-US" dirty="0" smtClean="0"/>
              <a:t>ask first: </a:t>
            </a:r>
          </a:p>
          <a:p>
            <a:pPr marL="0" indent="0">
              <a:buNone/>
            </a:pPr>
            <a:endParaRPr lang="en-US" dirty="0" smtClean="0"/>
          </a:p>
          <a:p>
            <a:pPr marL="0" indent="0">
              <a:buNone/>
            </a:pPr>
            <a:r>
              <a:rPr lang="en-US" i="1" dirty="0" smtClean="0"/>
              <a:t>How </a:t>
            </a:r>
            <a:r>
              <a:rPr lang="en-US" i="1" dirty="0"/>
              <a:t>do </a:t>
            </a:r>
            <a:r>
              <a:rPr lang="en-US" i="1" dirty="0" smtClean="0"/>
              <a:t>people really </a:t>
            </a:r>
            <a:r>
              <a:rPr lang="en-US" i="1" dirty="0"/>
              <a:t>deal with the </a:t>
            </a:r>
            <a:r>
              <a:rPr lang="en-US" i="1" dirty="0" smtClean="0"/>
              <a:t>“</a:t>
            </a:r>
            <a:r>
              <a:rPr lang="en-US" i="1" dirty="0"/>
              <a:t>pure” information </a:t>
            </a:r>
            <a:r>
              <a:rPr lang="en-US" i="1" dirty="0" smtClean="0"/>
              <a:t>pieces needed  </a:t>
            </a:r>
            <a:r>
              <a:rPr lang="en-US" i="1" dirty="0" smtClean="0"/>
              <a:t>to </a:t>
            </a:r>
            <a:r>
              <a:rPr lang="en-US" i="1" dirty="0"/>
              <a:t>decide credit take up without motivation and emotion (no concerns </a:t>
            </a:r>
            <a:r>
              <a:rPr lang="en-US" i="1" dirty="0" smtClean="0"/>
              <a:t>about and interference from the nature of the purchase </a:t>
            </a:r>
            <a:r>
              <a:rPr lang="en-US" i="1" dirty="0"/>
              <a:t>object) ?</a:t>
            </a:r>
            <a:br>
              <a:rPr lang="en-US" i="1" dirty="0"/>
            </a:br>
            <a:endParaRPr lang="en-US" i="1" dirty="0" smtClean="0"/>
          </a:p>
          <a:p>
            <a:pPr marL="0" indent="0">
              <a:lnSpc>
                <a:spcPct val="70000"/>
              </a:lnSpc>
              <a:buNone/>
            </a:pPr>
            <a:endParaRPr lang="en-US" dirty="0"/>
          </a:p>
          <a:p>
            <a:pPr marL="0" indent="0">
              <a:buNone/>
            </a:pPr>
            <a:r>
              <a:rPr lang="en-US" dirty="0" smtClean="0"/>
              <a:t>Experimental study (Jesus &amp; Oliveira, 2011) — confronted participants with </a:t>
            </a:r>
            <a:r>
              <a:rPr lang="en-US" dirty="0" smtClean="0"/>
              <a:t>a task designed as </a:t>
            </a:r>
            <a:r>
              <a:rPr lang="en-US" dirty="0" smtClean="0"/>
              <a:t>full factorial combination of three factors:</a:t>
            </a:r>
          </a:p>
          <a:p>
            <a:pPr marL="0" indent="0">
              <a:buNone/>
            </a:pPr>
            <a:endParaRPr lang="en-US" dirty="0" smtClean="0"/>
          </a:p>
          <a:p>
            <a:pPr marL="400050" lvl="1" indent="0">
              <a:buNone/>
            </a:pPr>
            <a:r>
              <a:rPr lang="en-US" i="1" dirty="0" smtClean="0"/>
              <a:t>Annual Percentage Rate </a:t>
            </a:r>
            <a:r>
              <a:rPr lang="en-US" dirty="0" smtClean="0"/>
              <a:t>(6</a:t>
            </a:r>
            <a:r>
              <a:rPr lang="en-US" dirty="0"/>
              <a:t>%, 12% and  18%</a:t>
            </a:r>
            <a:r>
              <a:rPr lang="en-US" dirty="0" smtClean="0"/>
              <a:t>)</a:t>
            </a:r>
          </a:p>
          <a:p>
            <a:pPr marL="400050" lvl="1" indent="0">
              <a:buNone/>
            </a:pPr>
            <a:endParaRPr lang="en-US" dirty="0" smtClean="0"/>
          </a:p>
          <a:p>
            <a:pPr marL="400050" lvl="1" indent="0">
              <a:buNone/>
            </a:pPr>
            <a:r>
              <a:rPr lang="en-US" i="1" dirty="0" smtClean="0"/>
              <a:t>Loan Repayment Period </a:t>
            </a:r>
            <a:r>
              <a:rPr lang="en-US" dirty="0"/>
              <a:t>(</a:t>
            </a:r>
            <a:r>
              <a:rPr lang="en-US" dirty="0" smtClean="0"/>
              <a:t>12, 36, and </a:t>
            </a:r>
            <a:r>
              <a:rPr lang="en-US" dirty="0"/>
              <a:t>60 months</a:t>
            </a:r>
            <a:r>
              <a:rPr lang="en-US" dirty="0" smtClean="0"/>
              <a:t>)</a:t>
            </a:r>
          </a:p>
          <a:p>
            <a:pPr marL="400050" lvl="1" indent="0">
              <a:buNone/>
            </a:pPr>
            <a:endParaRPr lang="en-US" dirty="0" smtClean="0"/>
          </a:p>
          <a:p>
            <a:pPr marL="400050" lvl="1" indent="0">
              <a:buNone/>
            </a:pPr>
            <a:r>
              <a:rPr lang="en-US" i="1" dirty="0" smtClean="0"/>
              <a:t>Installment</a:t>
            </a:r>
            <a:r>
              <a:rPr lang="en-US" dirty="0" smtClean="0"/>
              <a:t> </a:t>
            </a:r>
            <a:r>
              <a:rPr lang="en-US" dirty="0"/>
              <a:t>(35€, 75</a:t>
            </a:r>
            <a:r>
              <a:rPr lang="en-US" dirty="0" smtClean="0"/>
              <a:t>€, </a:t>
            </a:r>
            <a:r>
              <a:rPr lang="en-US" dirty="0"/>
              <a:t>and 115€ per month), on the three-, two-, and one-way designs </a:t>
            </a:r>
            <a:r>
              <a:rPr lang="en-US" dirty="0" smtClean="0"/>
              <a:t>embodied </a:t>
            </a:r>
            <a:r>
              <a:rPr lang="en-US" dirty="0"/>
              <a:t>in a set of vignettes</a:t>
            </a:r>
            <a:r>
              <a:rPr lang="pt-PT" dirty="0"/>
              <a:t> </a:t>
            </a:r>
            <a:endParaRPr lang="en-US" dirty="0" smtClean="0"/>
          </a:p>
        </p:txBody>
      </p:sp>
      <p:sp>
        <p:nvSpPr>
          <p:cNvPr id="4" name="Title 1"/>
          <p:cNvSpPr>
            <a:spLocks noGrp="1"/>
          </p:cNvSpPr>
          <p:nvPr>
            <p:ph type="title"/>
          </p:nvPr>
        </p:nvSpPr>
        <p:spPr>
          <a:xfrm>
            <a:off x="3059832" y="125760"/>
            <a:ext cx="4896544" cy="1143000"/>
          </a:xfrm>
        </p:spPr>
        <p:txBody>
          <a:bodyPr>
            <a:noAutofit/>
          </a:bodyPr>
          <a:lstStyle/>
          <a:p>
            <a:pPr>
              <a:lnSpc>
                <a:spcPct val="80000"/>
              </a:lnSpc>
            </a:pPr>
            <a:r>
              <a:rPr lang="en-US" sz="3200" b="1" dirty="0" smtClean="0"/>
              <a:t>Individual </a:t>
            </a:r>
            <a:r>
              <a:rPr lang="en-US" sz="3200" b="1" dirty="0"/>
              <a:t>behavioral strategic </a:t>
            </a:r>
            <a:r>
              <a:rPr lang="en-US" sz="3200" b="1" dirty="0" smtClean="0"/>
              <a:t>flexibility</a:t>
            </a:r>
            <a:endParaRPr lang="en-US" sz="2800" b="1" dirty="0"/>
          </a:p>
        </p:txBody>
      </p:sp>
      <p:sp>
        <p:nvSpPr>
          <p:cNvPr id="2" name="Rectangle 1"/>
          <p:cNvSpPr/>
          <p:nvPr/>
        </p:nvSpPr>
        <p:spPr>
          <a:xfrm>
            <a:off x="317500" y="5957669"/>
            <a:ext cx="7086600" cy="738664"/>
          </a:xfrm>
          <a:prstGeom prst="rect">
            <a:avLst/>
          </a:prstGeom>
          <a:solidFill>
            <a:srgbClr val="FFFFFF">
              <a:alpha val="40000"/>
            </a:srgbClr>
          </a:solidFill>
        </p:spPr>
        <p:txBody>
          <a:bodyPr wrap="square">
            <a:spAutoFit/>
          </a:bodyPr>
          <a:lstStyle/>
          <a:p>
            <a:r>
              <a:rPr lang="en-US" sz="1400" i="1" dirty="0"/>
              <a:t>Participants: </a:t>
            </a:r>
            <a:r>
              <a:rPr lang="en-US" sz="1400" dirty="0"/>
              <a:t>17 participants all graduate and employed </a:t>
            </a:r>
            <a:r>
              <a:rPr lang="en-US" sz="1400" dirty="0" smtClean="0"/>
              <a:t>(9 female); ages </a:t>
            </a:r>
            <a:r>
              <a:rPr lang="en-US" sz="1400" dirty="0"/>
              <a:t>between 24 and 57 years old (M=34.18, DP=8.58)</a:t>
            </a:r>
            <a:r>
              <a:rPr lang="en-US" sz="1400" dirty="0" smtClean="0"/>
              <a:t>. Mostly WEIRD people = White, Educated</a:t>
            </a:r>
            <a:r>
              <a:rPr lang="en-US" sz="1400" dirty="0"/>
              <a:t>, Intelligent, Rich, </a:t>
            </a:r>
            <a:r>
              <a:rPr lang="en-US" sz="1400" dirty="0" smtClean="0"/>
              <a:t>Democratic (</a:t>
            </a:r>
            <a:r>
              <a:rPr lang="en-US" sz="1400" dirty="0" err="1" smtClean="0"/>
              <a:t>Henrich</a:t>
            </a:r>
            <a:r>
              <a:rPr lang="en-US" sz="1400" dirty="0" smtClean="0"/>
              <a:t>, Heine </a:t>
            </a:r>
            <a:r>
              <a:rPr lang="en-US" sz="1400" dirty="0"/>
              <a:t>&amp; </a:t>
            </a:r>
            <a:r>
              <a:rPr lang="en-US" sz="1400" dirty="0" err="1" smtClean="0"/>
              <a:t>Norenzayan</a:t>
            </a:r>
            <a:r>
              <a:rPr lang="en-US" sz="1400" dirty="0" smtClean="0"/>
              <a:t>, 2010)</a:t>
            </a:r>
            <a:endParaRPr lang="pt-PT" sz="1400" dirty="0"/>
          </a:p>
        </p:txBody>
      </p:sp>
    </p:spTree>
    <p:extLst>
      <p:ext uri="{BB962C8B-B14F-4D97-AF65-F5344CB8AC3E}">
        <p14:creationId xmlns:p14="http://schemas.microsoft.com/office/powerpoint/2010/main" val="22486116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descr="vignette s diego-cópia.jpg"/>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b="13027"/>
          <a:stretch/>
        </p:blipFill>
        <p:spPr>
          <a:xfrm>
            <a:off x="280726" y="2171700"/>
            <a:ext cx="8348924" cy="4521200"/>
          </a:xfrm>
          <a:prstGeom prst="rect">
            <a:avLst/>
          </a:prstGeom>
        </p:spPr>
      </p:pic>
      <p:sp>
        <p:nvSpPr>
          <p:cNvPr id="13" name="Title 1"/>
          <p:cNvSpPr>
            <a:spLocks noGrp="1"/>
          </p:cNvSpPr>
          <p:nvPr>
            <p:ph type="title"/>
          </p:nvPr>
        </p:nvSpPr>
        <p:spPr>
          <a:xfrm>
            <a:off x="3059832" y="125760"/>
            <a:ext cx="4896544" cy="1143000"/>
          </a:xfrm>
        </p:spPr>
        <p:txBody>
          <a:bodyPr>
            <a:noAutofit/>
          </a:bodyPr>
          <a:lstStyle/>
          <a:p>
            <a:pPr>
              <a:lnSpc>
                <a:spcPct val="80000"/>
              </a:lnSpc>
            </a:pPr>
            <a:r>
              <a:rPr lang="en-US" sz="2000" dirty="0" smtClean="0"/>
              <a:t>Individual </a:t>
            </a:r>
            <a:r>
              <a:rPr lang="en-US" sz="2000" dirty="0"/>
              <a:t>behavioral strategic </a:t>
            </a:r>
            <a:r>
              <a:rPr lang="en-US" sz="2000" dirty="0" smtClean="0"/>
              <a:t>flexibility</a:t>
            </a:r>
            <a:br>
              <a:rPr lang="en-US" sz="2000" dirty="0" smtClean="0"/>
            </a:br>
            <a:r>
              <a:rPr lang="en-US" sz="2000" dirty="0" smtClean="0"/>
              <a:t> </a:t>
            </a:r>
            <a:br>
              <a:rPr lang="en-US" sz="2000" dirty="0" smtClean="0"/>
            </a:br>
            <a:r>
              <a:rPr lang="en-US" sz="1800" dirty="0" smtClean="0"/>
              <a:t>How </a:t>
            </a:r>
            <a:r>
              <a:rPr lang="en-US" sz="1800" dirty="0"/>
              <a:t>do people deal with the “pure” information pieces needed to decide for </a:t>
            </a:r>
            <a:r>
              <a:rPr lang="en-US" sz="1800" dirty="0" smtClean="0"/>
              <a:t>credit </a:t>
            </a:r>
            <a:r>
              <a:rPr lang="en-US" sz="1800" dirty="0"/>
              <a:t>uptake</a:t>
            </a:r>
            <a:r>
              <a:rPr lang="en-US" sz="1800" dirty="0" smtClean="0"/>
              <a:t>?</a:t>
            </a:r>
            <a:r>
              <a:rPr lang="en-US" sz="1800" dirty="0"/>
              <a:t/>
            </a:r>
            <a:br>
              <a:rPr lang="en-US" sz="1800" dirty="0"/>
            </a:br>
            <a:endParaRPr lang="en-US" sz="1800" dirty="0"/>
          </a:p>
        </p:txBody>
      </p:sp>
      <p:sp>
        <p:nvSpPr>
          <p:cNvPr id="3" name="TextBox 2"/>
          <p:cNvSpPr txBox="1"/>
          <p:nvPr/>
        </p:nvSpPr>
        <p:spPr>
          <a:xfrm>
            <a:off x="647700" y="1422400"/>
            <a:ext cx="7924800" cy="646331"/>
          </a:xfrm>
          <a:prstGeom prst="rect">
            <a:avLst/>
          </a:prstGeom>
          <a:noFill/>
        </p:spPr>
        <p:txBody>
          <a:bodyPr wrap="square" rtlCol="0">
            <a:spAutoFit/>
          </a:bodyPr>
          <a:lstStyle/>
          <a:p>
            <a:r>
              <a:rPr lang="en-US" dirty="0" smtClean="0"/>
              <a:t>An exemplar of a vignette embodying a 3-way combination of the factors for the attractiveness evaluation dimension. Credit object is never specified.</a:t>
            </a:r>
            <a:endParaRPr lang="en-US" dirty="0"/>
          </a:p>
        </p:txBody>
      </p:sp>
    </p:spTree>
    <p:extLst>
      <p:ext uri="{BB962C8B-B14F-4D97-AF65-F5344CB8AC3E}">
        <p14:creationId xmlns:p14="http://schemas.microsoft.com/office/powerpoint/2010/main" val="111854692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resluts s diego.jpg"/>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32" r="-2060"/>
          <a:stretch/>
        </p:blipFill>
        <p:spPr>
          <a:xfrm>
            <a:off x="0" y="1730400"/>
            <a:ext cx="5544616" cy="4968552"/>
          </a:xfrm>
        </p:spPr>
      </p:pic>
      <p:sp>
        <p:nvSpPr>
          <p:cNvPr id="12" name="TextBox 11"/>
          <p:cNvSpPr txBox="1"/>
          <p:nvPr/>
        </p:nvSpPr>
        <p:spPr>
          <a:xfrm>
            <a:off x="5676900" y="1473585"/>
            <a:ext cx="3543299" cy="2209836"/>
          </a:xfrm>
          <a:prstGeom prst="rect">
            <a:avLst/>
          </a:prstGeom>
          <a:noFill/>
        </p:spPr>
        <p:txBody>
          <a:bodyPr wrap="square" rtlCol="0">
            <a:spAutoFit/>
          </a:bodyPr>
          <a:lstStyle/>
          <a:p>
            <a:r>
              <a:rPr lang="en-US" sz="1600" dirty="0" smtClean="0"/>
              <a:t>When </a:t>
            </a:r>
            <a:r>
              <a:rPr lang="en-US" sz="1600" dirty="0"/>
              <a:t>forced to use all the information given, </a:t>
            </a:r>
            <a:r>
              <a:rPr lang="en-US" sz="1600" dirty="0" smtClean="0"/>
              <a:t>no time limits to </a:t>
            </a:r>
            <a:r>
              <a:rPr lang="en-US" sz="1600" dirty="0"/>
              <a:t>compute, and </a:t>
            </a:r>
            <a:r>
              <a:rPr lang="en-US" sz="1600" dirty="0" smtClean="0"/>
              <a:t>no purchase </a:t>
            </a:r>
            <a:r>
              <a:rPr lang="en-US" sz="1600" dirty="0"/>
              <a:t>object </a:t>
            </a:r>
            <a:r>
              <a:rPr lang="en-US" sz="1600" dirty="0" smtClean="0"/>
              <a:t>specification, the aggregated* rating patterns look very RATIONAL across evaluation dimensions</a:t>
            </a:r>
          </a:p>
          <a:p>
            <a:pPr>
              <a:lnSpc>
                <a:spcPct val="60000"/>
              </a:lnSpc>
            </a:pPr>
            <a:endParaRPr lang="en-US" sz="1600" dirty="0"/>
          </a:p>
          <a:p>
            <a:r>
              <a:rPr lang="en-US" sz="1600" dirty="0" smtClean="0"/>
              <a:t>stable and aligned ratings of factors’ levels combinations </a:t>
            </a:r>
            <a:r>
              <a:rPr lang="en-US" sz="1600" dirty="0"/>
              <a:t>from smaller to </a:t>
            </a:r>
            <a:r>
              <a:rPr lang="en-US" sz="1600" dirty="0" smtClean="0"/>
              <a:t>larger:</a:t>
            </a:r>
          </a:p>
        </p:txBody>
      </p:sp>
      <p:sp>
        <p:nvSpPr>
          <p:cNvPr id="13" name="Line Callout 3 12"/>
          <p:cNvSpPr/>
          <p:nvPr/>
        </p:nvSpPr>
        <p:spPr>
          <a:xfrm rot="10800000" flipV="1">
            <a:off x="590954" y="4817534"/>
            <a:ext cx="4318000" cy="1109133"/>
          </a:xfrm>
          <a:prstGeom prst="borderCallout3">
            <a:avLst>
              <a:gd name="adj1" fmla="val 18750"/>
              <a:gd name="adj2" fmla="val -98"/>
              <a:gd name="adj3" fmla="val 91269"/>
              <a:gd name="adj4" fmla="val -4363"/>
              <a:gd name="adj5" fmla="val 103435"/>
              <a:gd name="adj6" fmla="val -11226"/>
              <a:gd name="adj7" fmla="val 150558"/>
              <a:gd name="adj8" fmla="val -15000"/>
            </a:avLst>
          </a:prstGeom>
          <a:noFill/>
          <a:ln>
            <a:solidFill>
              <a:schemeClr val="tx1"/>
            </a:solidFill>
            <a:headEnd type="none"/>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5842001" y="5067300"/>
            <a:ext cx="3213099" cy="1477328"/>
          </a:xfrm>
          <a:prstGeom prst="rect">
            <a:avLst/>
          </a:prstGeom>
          <a:solidFill>
            <a:srgbClr val="FFFFFF">
              <a:alpha val="75000"/>
            </a:srgbClr>
          </a:solidFill>
        </p:spPr>
        <p:txBody>
          <a:bodyPr wrap="square" rtlCol="0">
            <a:spAutoFit/>
          </a:bodyPr>
          <a:lstStyle/>
          <a:p>
            <a:r>
              <a:rPr lang="en-US" b="1" dirty="0" smtClean="0"/>
              <a:t>However, are these the sole elements in the </a:t>
            </a:r>
            <a:r>
              <a:rPr lang="en-US" b="1" i="1" dirty="0" smtClean="0"/>
              <a:t>usual ecology of credit take up</a:t>
            </a:r>
            <a:r>
              <a:rPr lang="en-US" b="1" dirty="0" smtClean="0"/>
              <a:t>? Would </a:t>
            </a:r>
            <a:r>
              <a:rPr lang="en-US" b="1" i="1" dirty="0" smtClean="0"/>
              <a:t>rating stability </a:t>
            </a:r>
            <a:r>
              <a:rPr lang="en-US" b="1" dirty="0" smtClean="0"/>
              <a:t>remain in </a:t>
            </a:r>
            <a:r>
              <a:rPr lang="en-US" b="1" i="1" dirty="0" smtClean="0"/>
              <a:t>actual ecologies of credit take up</a:t>
            </a:r>
            <a:r>
              <a:rPr lang="en-US" b="1" dirty="0" smtClean="0"/>
              <a:t>?</a:t>
            </a:r>
            <a:endParaRPr lang="en-US" b="1" dirty="0"/>
          </a:p>
        </p:txBody>
      </p:sp>
      <p:sp>
        <p:nvSpPr>
          <p:cNvPr id="58" name="Title 1"/>
          <p:cNvSpPr>
            <a:spLocks noGrp="1"/>
          </p:cNvSpPr>
          <p:nvPr>
            <p:ph type="title"/>
          </p:nvPr>
        </p:nvSpPr>
        <p:spPr>
          <a:xfrm>
            <a:off x="3059832" y="125760"/>
            <a:ext cx="4896544" cy="1143000"/>
          </a:xfrm>
        </p:spPr>
        <p:txBody>
          <a:bodyPr>
            <a:noAutofit/>
          </a:bodyPr>
          <a:lstStyle/>
          <a:p>
            <a:pPr>
              <a:lnSpc>
                <a:spcPct val="80000"/>
              </a:lnSpc>
            </a:pPr>
            <a:r>
              <a:rPr lang="en-US" sz="2000" b="1" dirty="0" smtClean="0"/>
              <a:t>Individual </a:t>
            </a:r>
            <a:r>
              <a:rPr lang="en-US" sz="2000" b="1" dirty="0"/>
              <a:t>behavioral strategic </a:t>
            </a:r>
            <a:r>
              <a:rPr lang="en-US" sz="2000" b="1" dirty="0" smtClean="0"/>
              <a:t>flexibility</a:t>
            </a:r>
            <a:r>
              <a:rPr lang="en-US" sz="2000" dirty="0" smtClean="0"/>
              <a:t/>
            </a:r>
            <a:br>
              <a:rPr lang="en-US" sz="2000" dirty="0" smtClean="0"/>
            </a:br>
            <a:r>
              <a:rPr lang="en-US" sz="2000" dirty="0" smtClean="0"/>
              <a:t> </a:t>
            </a:r>
            <a:br>
              <a:rPr lang="en-US" sz="2000" dirty="0" smtClean="0"/>
            </a:br>
            <a:r>
              <a:rPr lang="en-US" sz="1800" dirty="0" smtClean="0"/>
              <a:t>How </a:t>
            </a:r>
            <a:r>
              <a:rPr lang="en-US" sz="1800" dirty="0"/>
              <a:t>do people deal with the “pure” information pieces needed to decide for </a:t>
            </a:r>
            <a:r>
              <a:rPr lang="en-US" sz="1800" dirty="0" smtClean="0"/>
              <a:t>credit </a:t>
            </a:r>
            <a:r>
              <a:rPr lang="en-US" sz="1800" dirty="0"/>
              <a:t>uptake</a:t>
            </a:r>
            <a:r>
              <a:rPr lang="en-US" sz="1800" dirty="0" smtClean="0"/>
              <a:t>?</a:t>
            </a:r>
            <a:r>
              <a:rPr lang="en-US" sz="1800" dirty="0"/>
              <a:t/>
            </a:r>
            <a:br>
              <a:rPr lang="en-US" sz="1800" dirty="0"/>
            </a:br>
            <a:endParaRPr lang="en-US" sz="1800" dirty="0"/>
          </a:p>
        </p:txBody>
      </p:sp>
      <p:sp>
        <p:nvSpPr>
          <p:cNvPr id="2" name="TextBox 1"/>
          <p:cNvSpPr txBox="1"/>
          <p:nvPr/>
        </p:nvSpPr>
        <p:spPr>
          <a:xfrm>
            <a:off x="2309688" y="1397000"/>
            <a:ext cx="992579" cy="369332"/>
          </a:xfrm>
          <a:prstGeom prst="rect">
            <a:avLst/>
          </a:prstGeom>
          <a:noFill/>
        </p:spPr>
        <p:txBody>
          <a:bodyPr wrap="none" rtlCol="0">
            <a:spAutoFit/>
          </a:bodyPr>
          <a:lstStyle/>
          <a:p>
            <a:r>
              <a:rPr lang="en-US" dirty="0" smtClean="0"/>
              <a:t>RESULTS</a:t>
            </a:r>
            <a:endParaRPr lang="en-US" dirty="0"/>
          </a:p>
        </p:txBody>
      </p:sp>
      <p:sp>
        <p:nvSpPr>
          <p:cNvPr id="3" name="Rectangle 2"/>
          <p:cNvSpPr/>
          <p:nvPr/>
        </p:nvSpPr>
        <p:spPr>
          <a:xfrm>
            <a:off x="5778500" y="3754735"/>
            <a:ext cx="3263900" cy="830997"/>
          </a:xfrm>
          <a:prstGeom prst="rect">
            <a:avLst/>
          </a:prstGeom>
        </p:spPr>
        <p:txBody>
          <a:bodyPr wrap="square">
            <a:spAutoFit/>
          </a:bodyPr>
          <a:lstStyle/>
          <a:p>
            <a:pPr marL="285750" indent="-285750">
              <a:buFont typeface="Arial"/>
              <a:buChar char="•"/>
            </a:pPr>
            <a:r>
              <a:rPr lang="en-US" sz="1600" dirty="0" smtClean="0"/>
              <a:t>APR (abscissas),</a:t>
            </a:r>
            <a:endParaRPr lang="en-US" sz="1600" dirty="0"/>
          </a:p>
          <a:p>
            <a:pPr marL="285750" indent="-285750">
              <a:buFont typeface="Arial"/>
              <a:buChar char="•"/>
            </a:pPr>
            <a:r>
              <a:rPr lang="en-US" sz="1600" dirty="0"/>
              <a:t>LRP (left to right columns)</a:t>
            </a:r>
            <a:r>
              <a:rPr lang="en-US" sz="1600" dirty="0" smtClean="0"/>
              <a:t>, </a:t>
            </a:r>
            <a:r>
              <a:rPr lang="en-US" sz="1600" dirty="0"/>
              <a:t>and </a:t>
            </a:r>
          </a:p>
          <a:p>
            <a:pPr marL="285750" indent="-285750">
              <a:buFont typeface="Arial"/>
              <a:buChar char="•"/>
            </a:pPr>
            <a:r>
              <a:rPr lang="en-US" sz="1600" dirty="0"/>
              <a:t>INST (parameter curves) levels</a:t>
            </a:r>
          </a:p>
        </p:txBody>
      </p:sp>
      <p:sp>
        <p:nvSpPr>
          <p:cNvPr id="14" name="TextBox 13"/>
          <p:cNvSpPr txBox="1"/>
          <p:nvPr/>
        </p:nvSpPr>
        <p:spPr>
          <a:xfrm>
            <a:off x="4983038" y="6500283"/>
            <a:ext cx="1261884" cy="307777"/>
          </a:xfrm>
          <a:prstGeom prst="rect">
            <a:avLst/>
          </a:prstGeom>
          <a:noFill/>
        </p:spPr>
        <p:txBody>
          <a:bodyPr wrap="none" rtlCol="0">
            <a:spAutoFit/>
          </a:bodyPr>
          <a:lstStyle/>
          <a:p>
            <a:r>
              <a:rPr lang="en-US" sz="1400" dirty="0" smtClean="0"/>
              <a:t>Reversed scale</a:t>
            </a:r>
            <a:endParaRPr lang="en-US" sz="1400" dirty="0"/>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animBg="1"/>
      <p:bldP spid="50" grpId="0" animBg="1"/>
      <p:bldP spid="2" grpId="0"/>
      <p:bldP spid="3" grpId="0" build="p"/>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Content Placeholder 6" descr="resluts s diego.jpg"/>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32" r="-2060"/>
          <a:stretch/>
        </p:blipFill>
        <p:spPr>
          <a:xfrm>
            <a:off x="0" y="1730400"/>
            <a:ext cx="5544616" cy="4968552"/>
          </a:xfrm>
        </p:spPr>
      </p:pic>
      <p:sp>
        <p:nvSpPr>
          <p:cNvPr id="12" name="TextBox 11"/>
          <p:cNvSpPr txBox="1"/>
          <p:nvPr/>
        </p:nvSpPr>
        <p:spPr>
          <a:xfrm>
            <a:off x="5676900" y="1473585"/>
            <a:ext cx="3543299" cy="2209836"/>
          </a:xfrm>
          <a:prstGeom prst="rect">
            <a:avLst/>
          </a:prstGeom>
          <a:noFill/>
        </p:spPr>
        <p:txBody>
          <a:bodyPr wrap="square" rtlCol="0">
            <a:spAutoFit/>
          </a:bodyPr>
          <a:lstStyle/>
          <a:p>
            <a:r>
              <a:rPr lang="en-US" sz="1600" dirty="0" smtClean="0"/>
              <a:t>When </a:t>
            </a:r>
            <a:r>
              <a:rPr lang="en-US" sz="1600" dirty="0"/>
              <a:t>forced to use all the information given, </a:t>
            </a:r>
            <a:r>
              <a:rPr lang="en-US" sz="1600" dirty="0" smtClean="0"/>
              <a:t>no time limits to </a:t>
            </a:r>
            <a:r>
              <a:rPr lang="en-US" sz="1600" dirty="0"/>
              <a:t>compute, and </a:t>
            </a:r>
            <a:r>
              <a:rPr lang="en-US" sz="1600" dirty="0" smtClean="0"/>
              <a:t>no purchase </a:t>
            </a:r>
            <a:r>
              <a:rPr lang="en-US" sz="1600" dirty="0"/>
              <a:t>object </a:t>
            </a:r>
            <a:r>
              <a:rPr lang="en-US" sz="1600" dirty="0" smtClean="0"/>
              <a:t>specification, the aggregated* rating patterns look very RATIONAL across evaluation dimensions</a:t>
            </a:r>
          </a:p>
          <a:p>
            <a:pPr>
              <a:lnSpc>
                <a:spcPct val="60000"/>
              </a:lnSpc>
            </a:pPr>
            <a:endParaRPr lang="en-US" sz="1600" dirty="0"/>
          </a:p>
          <a:p>
            <a:r>
              <a:rPr lang="en-US" sz="1600" dirty="0" smtClean="0"/>
              <a:t>stable and aligned ratings of factors’ levels combinations </a:t>
            </a:r>
            <a:r>
              <a:rPr lang="en-US" sz="1600" dirty="0"/>
              <a:t>from smaller to </a:t>
            </a:r>
            <a:r>
              <a:rPr lang="en-US" sz="1600" dirty="0" smtClean="0"/>
              <a:t>larger:</a:t>
            </a:r>
          </a:p>
        </p:txBody>
      </p:sp>
      <p:sp>
        <p:nvSpPr>
          <p:cNvPr id="13" name="Line Callout 3 12"/>
          <p:cNvSpPr/>
          <p:nvPr/>
        </p:nvSpPr>
        <p:spPr>
          <a:xfrm rot="10800000" flipV="1">
            <a:off x="590954" y="4817534"/>
            <a:ext cx="4318000" cy="1109133"/>
          </a:xfrm>
          <a:prstGeom prst="borderCallout3">
            <a:avLst>
              <a:gd name="adj1" fmla="val 18750"/>
              <a:gd name="adj2" fmla="val -98"/>
              <a:gd name="adj3" fmla="val 91269"/>
              <a:gd name="adj4" fmla="val -4363"/>
              <a:gd name="adj5" fmla="val 103435"/>
              <a:gd name="adj6" fmla="val -11226"/>
              <a:gd name="adj7" fmla="val 150558"/>
              <a:gd name="adj8" fmla="val -15000"/>
            </a:avLst>
          </a:prstGeom>
          <a:noFill/>
          <a:ln>
            <a:solidFill>
              <a:schemeClr val="tx1"/>
            </a:solidFill>
            <a:headEnd type="none"/>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582103" y="2495358"/>
            <a:ext cx="4618" cy="641542"/>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5554" y="3847716"/>
            <a:ext cx="4234" cy="601517"/>
          </a:xfrm>
          <a:prstGeom prst="line">
            <a:avLst/>
          </a:prstGeom>
          <a:ln w="28575" cmpd="sng"/>
          <a:effectLst/>
        </p:spPr>
        <p:style>
          <a:lnRef idx="3">
            <a:schemeClr val="accent5"/>
          </a:lnRef>
          <a:fillRef idx="0">
            <a:schemeClr val="accent5"/>
          </a:fillRef>
          <a:effectRef idx="2">
            <a:schemeClr val="accent5"/>
          </a:effectRef>
          <a:fontRef idx="minor">
            <a:schemeClr val="tx1"/>
          </a:fontRef>
        </p:style>
      </p:cxnSp>
      <p:cxnSp>
        <p:nvCxnSpPr>
          <p:cNvPr id="37" name="Straight Connector 36"/>
          <p:cNvCxnSpPr/>
          <p:nvPr/>
        </p:nvCxnSpPr>
        <p:spPr>
          <a:xfrm>
            <a:off x="564019" y="4986483"/>
            <a:ext cx="1536" cy="542250"/>
          </a:xfrm>
          <a:prstGeom prst="line">
            <a:avLst/>
          </a:prstGeom>
          <a:ln w="28575" cmpd="sng"/>
          <a:effectLst/>
        </p:spPr>
        <p:style>
          <a:lnRef idx="3">
            <a:schemeClr val="accent3"/>
          </a:lnRef>
          <a:fillRef idx="0">
            <a:schemeClr val="accent3"/>
          </a:fillRef>
          <a:effectRef idx="2">
            <a:schemeClr val="accent3"/>
          </a:effectRef>
          <a:fontRef idx="minor">
            <a:schemeClr val="tx1"/>
          </a:fontRef>
        </p:style>
      </p:cxnSp>
      <p:cxnSp>
        <p:nvCxnSpPr>
          <p:cNvPr id="47" name="Straight Connector 46"/>
          <p:cNvCxnSpPr/>
          <p:nvPr/>
        </p:nvCxnSpPr>
        <p:spPr>
          <a:xfrm>
            <a:off x="811088" y="2476500"/>
            <a:ext cx="3911600" cy="876300"/>
          </a:xfrm>
          <a:prstGeom prst="line">
            <a:avLst/>
          </a:prstGeom>
          <a:ln w="2857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842001" y="5067300"/>
            <a:ext cx="3213099" cy="1477328"/>
          </a:xfrm>
          <a:prstGeom prst="rect">
            <a:avLst/>
          </a:prstGeom>
          <a:solidFill>
            <a:srgbClr val="FFFFFF">
              <a:alpha val="75000"/>
            </a:srgbClr>
          </a:solidFill>
        </p:spPr>
        <p:txBody>
          <a:bodyPr wrap="square" rtlCol="0">
            <a:spAutoFit/>
          </a:bodyPr>
          <a:lstStyle/>
          <a:p>
            <a:r>
              <a:rPr lang="en-US" b="1" dirty="0" smtClean="0"/>
              <a:t>However, are these the sole elements in the </a:t>
            </a:r>
            <a:r>
              <a:rPr lang="en-US" b="1" i="1" dirty="0" smtClean="0"/>
              <a:t>usual ecology of credit take up</a:t>
            </a:r>
            <a:r>
              <a:rPr lang="en-US" b="1" dirty="0" smtClean="0"/>
              <a:t>? Would </a:t>
            </a:r>
            <a:r>
              <a:rPr lang="en-US" b="1" i="1" dirty="0" smtClean="0"/>
              <a:t>rating stability </a:t>
            </a:r>
            <a:r>
              <a:rPr lang="en-US" b="1" dirty="0" smtClean="0"/>
              <a:t>remain in </a:t>
            </a:r>
            <a:r>
              <a:rPr lang="en-US" b="1" i="1" dirty="0" smtClean="0"/>
              <a:t>actual ecologies of credit take up</a:t>
            </a:r>
            <a:r>
              <a:rPr lang="en-US" b="1" dirty="0" smtClean="0"/>
              <a:t>?</a:t>
            </a:r>
            <a:endParaRPr lang="en-US" b="1" dirty="0"/>
          </a:p>
        </p:txBody>
      </p:sp>
      <p:cxnSp>
        <p:nvCxnSpPr>
          <p:cNvPr id="54" name="Straight Connector 53"/>
          <p:cNvCxnSpPr/>
          <p:nvPr/>
        </p:nvCxnSpPr>
        <p:spPr>
          <a:xfrm>
            <a:off x="2370013" y="2698750"/>
            <a:ext cx="6350" cy="3365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823788" y="2498725"/>
            <a:ext cx="6350" cy="3365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3926821" y="2743200"/>
            <a:ext cx="15876" cy="38205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58" name="Title 1"/>
          <p:cNvSpPr>
            <a:spLocks noGrp="1"/>
          </p:cNvSpPr>
          <p:nvPr>
            <p:ph type="title"/>
          </p:nvPr>
        </p:nvSpPr>
        <p:spPr>
          <a:xfrm>
            <a:off x="3059832" y="125760"/>
            <a:ext cx="4896544" cy="1143000"/>
          </a:xfrm>
        </p:spPr>
        <p:txBody>
          <a:bodyPr>
            <a:noAutofit/>
          </a:bodyPr>
          <a:lstStyle/>
          <a:p>
            <a:pPr>
              <a:lnSpc>
                <a:spcPct val="80000"/>
              </a:lnSpc>
            </a:pPr>
            <a:r>
              <a:rPr lang="en-US" sz="2000" dirty="0" smtClean="0"/>
              <a:t>Individual </a:t>
            </a:r>
            <a:r>
              <a:rPr lang="en-US" sz="2000" dirty="0"/>
              <a:t>behavioral strategic </a:t>
            </a:r>
            <a:r>
              <a:rPr lang="en-US" sz="2000" dirty="0" smtClean="0"/>
              <a:t>flexibility</a:t>
            </a:r>
            <a:br>
              <a:rPr lang="en-US" sz="2000" dirty="0" smtClean="0"/>
            </a:br>
            <a:r>
              <a:rPr lang="en-US" sz="2000" dirty="0" smtClean="0"/>
              <a:t> </a:t>
            </a:r>
            <a:br>
              <a:rPr lang="en-US" sz="2000" dirty="0" smtClean="0"/>
            </a:br>
            <a:r>
              <a:rPr lang="en-US" sz="1800" dirty="0" smtClean="0"/>
              <a:t>How </a:t>
            </a:r>
            <a:r>
              <a:rPr lang="en-US" sz="1800" dirty="0"/>
              <a:t>do people deal with the “pure” information pieces needed to decide for </a:t>
            </a:r>
            <a:r>
              <a:rPr lang="en-US" sz="1800" dirty="0" smtClean="0"/>
              <a:t>credit </a:t>
            </a:r>
            <a:r>
              <a:rPr lang="en-US" sz="1800" dirty="0"/>
              <a:t>uptake</a:t>
            </a:r>
            <a:r>
              <a:rPr lang="en-US" sz="1800" dirty="0" smtClean="0"/>
              <a:t>?</a:t>
            </a:r>
            <a:r>
              <a:rPr lang="en-US" sz="1800" dirty="0"/>
              <a:t/>
            </a:r>
            <a:br>
              <a:rPr lang="en-US" sz="1800" dirty="0"/>
            </a:br>
            <a:endParaRPr lang="en-US" sz="1800" dirty="0"/>
          </a:p>
        </p:txBody>
      </p:sp>
      <p:sp>
        <p:nvSpPr>
          <p:cNvPr id="2" name="TextBox 1"/>
          <p:cNvSpPr txBox="1"/>
          <p:nvPr/>
        </p:nvSpPr>
        <p:spPr>
          <a:xfrm>
            <a:off x="2309688" y="1397000"/>
            <a:ext cx="992579" cy="369332"/>
          </a:xfrm>
          <a:prstGeom prst="rect">
            <a:avLst/>
          </a:prstGeom>
          <a:noFill/>
        </p:spPr>
        <p:txBody>
          <a:bodyPr wrap="none" rtlCol="0">
            <a:spAutoFit/>
          </a:bodyPr>
          <a:lstStyle/>
          <a:p>
            <a:r>
              <a:rPr lang="en-US" dirty="0" smtClean="0"/>
              <a:t>RESULTS</a:t>
            </a:r>
            <a:endParaRPr lang="en-US" dirty="0"/>
          </a:p>
        </p:txBody>
      </p:sp>
      <p:sp>
        <p:nvSpPr>
          <p:cNvPr id="3" name="Rectangle 2"/>
          <p:cNvSpPr/>
          <p:nvPr/>
        </p:nvSpPr>
        <p:spPr>
          <a:xfrm>
            <a:off x="5778500" y="3754735"/>
            <a:ext cx="3263900" cy="830997"/>
          </a:xfrm>
          <a:prstGeom prst="rect">
            <a:avLst/>
          </a:prstGeom>
        </p:spPr>
        <p:txBody>
          <a:bodyPr wrap="square">
            <a:spAutoFit/>
          </a:bodyPr>
          <a:lstStyle/>
          <a:p>
            <a:pPr marL="285750" indent="-285750">
              <a:buFont typeface="Arial"/>
              <a:buChar char="•"/>
            </a:pPr>
            <a:r>
              <a:rPr lang="en-US" sz="1600" dirty="0" smtClean="0"/>
              <a:t>APR (abscissas),</a:t>
            </a:r>
            <a:endParaRPr lang="en-US" sz="1600" dirty="0"/>
          </a:p>
          <a:p>
            <a:pPr marL="285750" indent="-285750">
              <a:buFont typeface="Arial"/>
              <a:buChar char="•"/>
            </a:pPr>
            <a:r>
              <a:rPr lang="en-US" sz="1600" dirty="0"/>
              <a:t>LRP (left to right columns)</a:t>
            </a:r>
            <a:r>
              <a:rPr lang="en-US" sz="1600" dirty="0" smtClean="0"/>
              <a:t>, </a:t>
            </a:r>
            <a:r>
              <a:rPr lang="en-US" sz="1600" dirty="0"/>
              <a:t>and </a:t>
            </a:r>
          </a:p>
          <a:p>
            <a:pPr marL="285750" indent="-285750">
              <a:buFont typeface="Arial"/>
              <a:buChar char="•"/>
            </a:pPr>
            <a:r>
              <a:rPr lang="en-US" sz="1600" dirty="0"/>
              <a:t>INST (parameter curves) levels</a:t>
            </a:r>
          </a:p>
        </p:txBody>
      </p:sp>
      <p:sp>
        <p:nvSpPr>
          <p:cNvPr id="14" name="TextBox 13"/>
          <p:cNvSpPr txBox="1"/>
          <p:nvPr/>
        </p:nvSpPr>
        <p:spPr>
          <a:xfrm>
            <a:off x="4983038" y="6500283"/>
            <a:ext cx="1261884" cy="307777"/>
          </a:xfrm>
          <a:prstGeom prst="rect">
            <a:avLst/>
          </a:prstGeom>
          <a:noFill/>
        </p:spPr>
        <p:txBody>
          <a:bodyPr wrap="none" rtlCol="0">
            <a:spAutoFit/>
          </a:bodyPr>
          <a:lstStyle/>
          <a:p>
            <a:r>
              <a:rPr lang="en-US" sz="1400" dirty="0" smtClean="0"/>
              <a:t>Reversed scale</a:t>
            </a:r>
            <a:endParaRPr lang="en-US" sz="1400" dirty="0"/>
          </a:p>
        </p:txBody>
      </p:sp>
    </p:spTree>
    <p:extLst>
      <p:ext uri="{BB962C8B-B14F-4D97-AF65-F5344CB8AC3E}">
        <p14:creationId xmlns:p14="http://schemas.microsoft.com/office/powerpoint/2010/main" val="382076383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0" presetClass="path" presetSubtype="0" accel="50000" decel="50000" fill="hold" nodeType="clickEffect">
                                  <p:stCondLst>
                                    <p:cond delay="0"/>
                                  </p:stCondLst>
                                  <p:childTnLst>
                                    <p:animMotion origin="layout" path="M -1.38889E-6 4.81481E-6 L 0.10469 0.11412 " pathEditMode="relative" rAng="0" ptsTypes="AA">
                                      <p:cBhvr>
                                        <p:cTn id="53" dur="2000" fill="hold"/>
                                        <p:tgtEl>
                                          <p:spTgt spid="35"/>
                                        </p:tgtEl>
                                        <p:attrNameLst>
                                          <p:attrName>ppt_x</p:attrName>
                                          <p:attrName>ppt_y</p:attrName>
                                        </p:attrNameLst>
                                      </p:cBhvr>
                                      <p:rCtr x="5226" y="5694"/>
                                    </p:animMotion>
                                  </p:childTnLst>
                                </p:cTn>
                              </p:par>
                            </p:childTnLst>
                          </p:cTn>
                        </p:par>
                      </p:childTnLst>
                    </p:cTn>
                  </p:par>
                  <p:par>
                    <p:cTn id="54" fill="hold">
                      <p:stCondLst>
                        <p:cond delay="indefinite"/>
                      </p:stCondLst>
                      <p:childTnLst>
                        <p:par>
                          <p:cTn id="55" fill="hold">
                            <p:stCondLst>
                              <p:cond delay="0"/>
                            </p:stCondLst>
                            <p:childTnLst>
                              <p:par>
                                <p:cTn id="56" presetID="0" presetClass="path" presetSubtype="0" accel="50000" decel="50000" fill="hold" nodeType="clickEffect">
                                  <p:stCondLst>
                                    <p:cond delay="0"/>
                                  </p:stCondLst>
                                  <p:childTnLst>
                                    <p:animMotion origin="layout" path="M 0.00034 0.00069 L 0.10191 -0.08033 " pathEditMode="relative" rAng="0" ptsTypes="AA">
                                      <p:cBhvr>
                                        <p:cTn id="57" dur="2000" fill="hold"/>
                                        <p:tgtEl>
                                          <p:spTgt spid="36"/>
                                        </p:tgtEl>
                                        <p:attrNameLst>
                                          <p:attrName>ppt_x</p:attrName>
                                          <p:attrName>ppt_y</p:attrName>
                                        </p:attrNameLst>
                                      </p:cBhvr>
                                      <p:rCtr x="5069" y="-4051"/>
                                    </p:animMotion>
                                  </p:childTnLst>
                                </p:cTn>
                              </p:par>
                            </p:childTnLst>
                          </p:cTn>
                        </p:par>
                      </p:childTnLst>
                    </p:cTn>
                  </p:par>
                  <p:par>
                    <p:cTn id="58" fill="hold">
                      <p:stCondLst>
                        <p:cond delay="indefinite"/>
                      </p:stCondLst>
                      <p:childTnLst>
                        <p:par>
                          <p:cTn id="59" fill="hold">
                            <p:stCondLst>
                              <p:cond delay="0"/>
                            </p:stCondLst>
                            <p:childTnLst>
                              <p:par>
                                <p:cTn id="60" presetID="0" presetClass="path" presetSubtype="0" accel="50000" decel="50000" fill="hold" nodeType="clickEffect">
                                  <p:stCondLst>
                                    <p:cond delay="0"/>
                                  </p:stCondLst>
                                  <p:childTnLst>
                                    <p:animMotion origin="layout" path="M 1.38778E-17 -1.85185E-6 L 0.09809 -0.24375 " pathEditMode="relative" rAng="0" ptsTypes="AA">
                                      <p:cBhvr>
                                        <p:cTn id="61" dur="2000" fill="hold"/>
                                        <p:tgtEl>
                                          <p:spTgt spid="37"/>
                                        </p:tgtEl>
                                        <p:attrNameLst>
                                          <p:attrName>ppt_x</p:attrName>
                                          <p:attrName>ppt_y</p:attrName>
                                        </p:attrNameLst>
                                      </p:cBhvr>
                                      <p:rCtr x="4896" y="-12199"/>
                                    </p:animMotion>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4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2.22222E-6 4.81481E-6 L -2.22222E-6 0.2074 " pathEditMode="relative" rAng="0" ptsTypes="AA">
                                      <p:cBhvr>
                                        <p:cTn id="69" dur="2000" fill="hold"/>
                                        <p:tgtEl>
                                          <p:spTgt spid="47"/>
                                        </p:tgtEl>
                                        <p:attrNameLst>
                                          <p:attrName>ppt_x</p:attrName>
                                          <p:attrName>ppt_y</p:attrName>
                                        </p:attrNameLst>
                                      </p:cBhvr>
                                      <p:rCtr x="0" y="10370"/>
                                    </p:animMotion>
                                  </p:childTnLst>
                                </p:cTn>
                              </p:par>
                            </p:childTnLst>
                          </p:cTn>
                        </p:par>
                      </p:childTnLst>
                    </p:cTn>
                  </p:par>
                  <p:par>
                    <p:cTn id="70" fill="hold">
                      <p:stCondLst>
                        <p:cond delay="indefinite"/>
                      </p:stCondLst>
                      <p:childTnLst>
                        <p:par>
                          <p:cTn id="71" fill="hold">
                            <p:stCondLst>
                              <p:cond delay="0"/>
                            </p:stCondLst>
                            <p:childTnLst>
                              <p:par>
                                <p:cTn id="72" presetID="42" presetClass="path" presetSubtype="0" accel="50000" decel="50000" fill="hold" nodeType="clickEffect">
                                  <p:stCondLst>
                                    <p:cond delay="0"/>
                                  </p:stCondLst>
                                  <p:childTnLst>
                                    <p:animMotion origin="layout" path="M 4.44444E-6 0.20741 L 0.00416 0.37223 " pathEditMode="relative" rAng="0" ptsTypes="AA">
                                      <p:cBhvr>
                                        <p:cTn id="73" dur="2000" fill="hold"/>
                                        <p:tgtEl>
                                          <p:spTgt spid="47"/>
                                        </p:tgtEl>
                                        <p:attrNameLst>
                                          <p:attrName>ppt_x</p:attrName>
                                          <p:attrName>ppt_y</p:attrName>
                                        </p:attrNameLst>
                                      </p:cBhvr>
                                      <p:rCtr x="208" y="8241"/>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55"/>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0" presetClass="path" presetSubtype="0" accel="50000" decel="50000" fill="hold" nodeType="clickEffect">
                                  <p:stCondLst>
                                    <p:cond delay="0"/>
                                  </p:stCondLst>
                                  <p:childTnLst>
                                    <p:animMotion origin="layout" path="M -2.22222E-6 1.85185E-6 L 0.08542 0.04768 " pathEditMode="relative" rAng="0" ptsTypes="AA">
                                      <p:cBhvr>
                                        <p:cTn id="81" dur="2000" fill="hold"/>
                                        <p:tgtEl>
                                          <p:spTgt spid="55"/>
                                        </p:tgtEl>
                                        <p:attrNameLst>
                                          <p:attrName>ppt_x</p:attrName>
                                          <p:attrName>ppt_y</p:attrName>
                                        </p:attrNameLst>
                                      </p:cBhvr>
                                      <p:rCtr x="4271" y="2384"/>
                                    </p:animMotion>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54"/>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0" presetClass="path" presetSubtype="0" accel="50000" decel="50000" fill="hold" nodeType="clickEffect">
                                  <p:stCondLst>
                                    <p:cond delay="0"/>
                                  </p:stCondLst>
                                  <p:childTnLst>
                                    <p:animMotion origin="layout" path="M 3.33333E-6 -7.40741E-7 L 0.08559 0.03565 " pathEditMode="relative" rAng="0" ptsTypes="AA">
                                      <p:cBhvr>
                                        <p:cTn id="89" dur="2000" fill="hold"/>
                                        <p:tgtEl>
                                          <p:spTgt spid="54"/>
                                        </p:tgtEl>
                                        <p:attrNameLst>
                                          <p:attrName>ppt_x</p:attrName>
                                          <p:attrName>ppt_y</p:attrName>
                                        </p:attrNameLst>
                                      </p:cBhvr>
                                      <p:rCtr x="4271" y="1782"/>
                                    </p:animMotion>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56"/>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0" presetClass="path" presetSubtype="0" accel="50000" decel="50000" fill="hold" nodeType="clickEffect">
                                  <p:stCondLst>
                                    <p:cond delay="0"/>
                                  </p:stCondLst>
                                  <p:childTnLst>
                                    <p:animMotion origin="layout" path="M 0 -2.96296E-6 L 0.08351 0.03611 " pathEditMode="relative" rAng="0" ptsTypes="AA">
                                      <p:cBhvr>
                                        <p:cTn id="97" dur="2000" fill="hold"/>
                                        <p:tgtEl>
                                          <p:spTgt spid="56"/>
                                        </p:tgtEl>
                                        <p:attrNameLst>
                                          <p:attrName>ppt_x</p:attrName>
                                          <p:attrName>ppt_y</p:attrName>
                                        </p:attrNameLst>
                                      </p:cBhvr>
                                      <p:rCtr x="4167" y="1806"/>
                                    </p:animMotion>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animBg="1"/>
      <p:bldP spid="50" grpId="0" animBg="1"/>
      <p:bldP spid="2" grpId="0"/>
      <p:bldP spid="3" grpId="0" build="p"/>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638300"/>
            <a:ext cx="8229600" cy="4775200"/>
          </a:xfrm>
        </p:spPr>
        <p:txBody>
          <a:bodyPr>
            <a:normAutofit/>
          </a:bodyPr>
          <a:lstStyle/>
          <a:p>
            <a:r>
              <a:rPr lang="en-US" dirty="0" smtClean="0"/>
              <a:t>Why should ecology elements matter?</a:t>
            </a:r>
          </a:p>
          <a:p>
            <a:endParaRPr lang="en-US" dirty="0" smtClean="0"/>
          </a:p>
          <a:p>
            <a:pPr lvl="1"/>
            <a:r>
              <a:rPr lang="en-US" dirty="0" smtClean="0"/>
              <a:t>They tap into specific cognitive/affective processing features (dual-processing) that explain strategic flexibility leading either to bias and traps or to successful heuristic processing (Evans, 2008; Slovic et al. 2002; </a:t>
            </a:r>
            <a:r>
              <a:rPr lang="en-US" dirty="0" err="1" smtClean="0"/>
              <a:t>Kruglanski</a:t>
            </a:r>
            <a:r>
              <a:rPr lang="en-US" dirty="0"/>
              <a:t> </a:t>
            </a:r>
            <a:r>
              <a:rPr lang="en-US" dirty="0" smtClean="0"/>
              <a:t>&amp; Gigerenzer, 2011)</a:t>
            </a:r>
          </a:p>
        </p:txBody>
      </p:sp>
      <p:sp>
        <p:nvSpPr>
          <p:cNvPr id="5" name="Title 1"/>
          <p:cNvSpPr>
            <a:spLocks noGrp="1"/>
          </p:cNvSpPr>
          <p:nvPr>
            <p:ph type="title"/>
          </p:nvPr>
        </p:nvSpPr>
        <p:spPr>
          <a:xfrm>
            <a:off x="2311400" y="125760"/>
            <a:ext cx="6362700" cy="1143000"/>
          </a:xfrm>
        </p:spPr>
        <p:txBody>
          <a:bodyPr>
            <a:noAutofit/>
          </a:bodyPr>
          <a:lstStyle/>
          <a:p>
            <a:r>
              <a:rPr lang="en-US" sz="1800" b="1" dirty="0" smtClean="0"/>
              <a:t>Rational Ecological Elements Consumer Credit Decision-Making</a:t>
            </a:r>
            <a:r>
              <a:rPr lang="en-US" sz="1800" dirty="0" smtClean="0"/>
              <a:t/>
            </a:r>
            <a:br>
              <a:rPr lang="en-US" sz="1800" dirty="0" smtClean="0"/>
            </a:br>
            <a:r>
              <a:rPr lang="en-US" sz="1800" dirty="0" smtClean="0"/>
              <a:t/>
            </a:r>
            <a:br>
              <a:rPr lang="en-US" sz="1800" dirty="0" smtClean="0"/>
            </a:br>
            <a:r>
              <a:rPr lang="en-US" sz="2400" b="1" dirty="0" smtClean="0"/>
              <a:t>Decision-making Strategic flexibility</a:t>
            </a:r>
            <a:endParaRPr lang="en-US" sz="2400" b="1" dirty="0"/>
          </a:p>
        </p:txBody>
      </p:sp>
    </p:spTree>
    <p:extLst>
      <p:ext uri="{BB962C8B-B14F-4D97-AF65-F5344CB8AC3E}">
        <p14:creationId xmlns:p14="http://schemas.microsoft.com/office/powerpoint/2010/main" val="7217794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120896" y="1600758"/>
            <a:ext cx="1612901" cy="1330444"/>
          </a:xfrm>
          <a:prstGeom prst="rect">
            <a:avLst/>
          </a:prstGeom>
        </p:spPr>
      </p:pic>
      <p:pic>
        <p:nvPicPr>
          <p:cNvPr id="8" name="Picture 7"/>
          <p:cNvPicPr>
            <a:picLocks noChangeAspect="1"/>
          </p:cNvPicPr>
          <p:nvPr/>
        </p:nvPicPr>
        <p:blipFill>
          <a:blip r:embed="rId4"/>
          <a:stretch>
            <a:fillRect/>
          </a:stretch>
        </p:blipFill>
        <p:spPr>
          <a:xfrm>
            <a:off x="6951563" y="1600758"/>
            <a:ext cx="1620000" cy="1332000"/>
          </a:xfrm>
          <a:prstGeom prst="rect">
            <a:avLst/>
          </a:prstGeom>
        </p:spPr>
      </p:pic>
      <p:pic>
        <p:nvPicPr>
          <p:cNvPr id="7" name="Picture 6"/>
          <p:cNvPicPr>
            <a:picLocks/>
          </p:cNvPicPr>
          <p:nvPr/>
        </p:nvPicPr>
        <p:blipFill>
          <a:blip r:embed="rId5"/>
          <a:stretch>
            <a:fillRect/>
          </a:stretch>
        </p:blipFill>
        <p:spPr>
          <a:xfrm>
            <a:off x="5036685" y="1600758"/>
            <a:ext cx="1620000" cy="1332000"/>
          </a:xfrm>
          <a:prstGeom prst="rect">
            <a:avLst/>
          </a:prstGeom>
        </p:spPr>
      </p:pic>
      <p:pic>
        <p:nvPicPr>
          <p:cNvPr id="6" name="Picture 5"/>
          <p:cNvPicPr>
            <a:picLocks/>
          </p:cNvPicPr>
          <p:nvPr/>
        </p:nvPicPr>
        <p:blipFill>
          <a:blip r:embed="rId6"/>
          <a:stretch>
            <a:fillRect/>
          </a:stretch>
        </p:blipFill>
        <p:spPr>
          <a:xfrm>
            <a:off x="3119501" y="1600758"/>
            <a:ext cx="1620000" cy="1332000"/>
          </a:xfrm>
          <a:prstGeom prst="rect">
            <a:avLst/>
          </a:prstGeom>
        </p:spPr>
      </p:pic>
      <p:pic>
        <p:nvPicPr>
          <p:cNvPr id="4" name="Picture 3"/>
          <p:cNvPicPr>
            <a:picLocks noChangeAspect="1"/>
          </p:cNvPicPr>
          <p:nvPr/>
        </p:nvPicPr>
        <p:blipFill>
          <a:blip r:embed="rId7"/>
          <a:stretch>
            <a:fillRect/>
          </a:stretch>
        </p:blipFill>
        <p:spPr>
          <a:xfrm>
            <a:off x="4033466" y="5681405"/>
            <a:ext cx="576168" cy="1105493"/>
          </a:xfrm>
          <a:prstGeom prst="rect">
            <a:avLst/>
          </a:prstGeom>
        </p:spPr>
      </p:pic>
      <p:sp>
        <p:nvSpPr>
          <p:cNvPr id="23" name="TextBox 22"/>
          <p:cNvSpPr txBox="1"/>
          <p:nvPr/>
        </p:nvSpPr>
        <p:spPr>
          <a:xfrm>
            <a:off x="3965778" y="6067731"/>
            <a:ext cx="796913" cy="646331"/>
          </a:xfrm>
          <a:prstGeom prst="rect">
            <a:avLst/>
          </a:prstGeom>
          <a:noFill/>
        </p:spPr>
        <p:txBody>
          <a:bodyPr wrap="none" rtlCol="0">
            <a:spAutoFit/>
          </a:bodyPr>
          <a:lstStyle/>
          <a:p>
            <a:r>
              <a:rPr lang="en-US" sz="900" b="1" dirty="0" smtClean="0"/>
              <a:t>Emotions</a:t>
            </a:r>
          </a:p>
          <a:p>
            <a:r>
              <a:rPr lang="en-US" sz="900" b="1" dirty="0" smtClean="0"/>
              <a:t>Motives</a:t>
            </a:r>
          </a:p>
          <a:p>
            <a:r>
              <a:rPr lang="en-US" sz="900" b="1" dirty="0" smtClean="0"/>
              <a:t>Cognition</a:t>
            </a:r>
          </a:p>
          <a:p>
            <a:r>
              <a:rPr lang="en-US" sz="900" b="1" dirty="0" smtClean="0"/>
              <a:t>Expectations</a:t>
            </a:r>
            <a:endParaRPr lang="en-US" sz="900" b="1" dirty="0"/>
          </a:p>
        </p:txBody>
      </p:sp>
      <p:grpSp>
        <p:nvGrpSpPr>
          <p:cNvPr id="25" name="Group 24"/>
          <p:cNvGrpSpPr/>
          <p:nvPr/>
        </p:nvGrpSpPr>
        <p:grpSpPr>
          <a:xfrm>
            <a:off x="3432520" y="4914383"/>
            <a:ext cx="1752894" cy="967077"/>
            <a:chOff x="3432520" y="4914383"/>
            <a:chExt cx="1752894" cy="967077"/>
          </a:xfrm>
        </p:grpSpPr>
        <p:sp>
          <p:nvSpPr>
            <p:cNvPr id="12" name="TextBox 11"/>
            <p:cNvSpPr txBox="1"/>
            <p:nvPr/>
          </p:nvSpPr>
          <p:spPr>
            <a:xfrm>
              <a:off x="3432520" y="5481350"/>
              <a:ext cx="600946" cy="400110"/>
            </a:xfrm>
            <a:prstGeom prst="rect">
              <a:avLst/>
            </a:prstGeom>
            <a:noFill/>
          </p:spPr>
          <p:txBody>
            <a:bodyPr wrap="none" rtlCol="0">
              <a:spAutoFit/>
            </a:bodyPr>
            <a:lstStyle/>
            <a:p>
              <a:r>
                <a:rPr lang="en-US" sz="2000" b="1" dirty="0" smtClean="0">
                  <a:solidFill>
                    <a:srgbClr val="FF0000"/>
                  </a:solidFill>
                </a:rPr>
                <a:t>(☁︎)</a:t>
              </a:r>
              <a:endParaRPr lang="en-US" sz="2000" b="1" dirty="0">
                <a:solidFill>
                  <a:srgbClr val="FF0000"/>
                </a:solidFill>
              </a:endParaRPr>
            </a:p>
          </p:txBody>
        </p:sp>
        <p:sp>
          <p:nvSpPr>
            <p:cNvPr id="15" name="TextBox 14"/>
            <p:cNvSpPr txBox="1"/>
            <p:nvPr/>
          </p:nvSpPr>
          <p:spPr>
            <a:xfrm>
              <a:off x="4249896" y="5209771"/>
              <a:ext cx="561497" cy="400110"/>
            </a:xfrm>
            <a:prstGeom prst="rect">
              <a:avLst/>
            </a:prstGeom>
            <a:noFill/>
          </p:spPr>
          <p:txBody>
            <a:bodyPr wrap="none" rtlCol="0">
              <a:spAutoFit/>
            </a:bodyPr>
            <a:lstStyle/>
            <a:p>
              <a:r>
                <a:rPr lang="en-US" sz="2000" b="1" dirty="0" smtClean="0">
                  <a:solidFill>
                    <a:srgbClr val="008000"/>
                  </a:solidFill>
                </a:rPr>
                <a:t>(</a:t>
              </a:r>
              <a:r>
                <a:rPr lang="en-US" sz="2000" b="1" dirty="0">
                  <a:solidFill>
                    <a:srgbClr val="008000"/>
                  </a:solidFill>
                  <a:latin typeface="Zapf Dingbats" charset="2"/>
                  <a:cs typeface="Zapf Dingbats" charset="2"/>
                </a:rPr>
                <a:t>4</a:t>
              </a:r>
              <a:r>
                <a:rPr lang="en-US" sz="2000" b="1" dirty="0" smtClean="0">
                  <a:solidFill>
                    <a:srgbClr val="008000"/>
                  </a:solidFill>
                </a:rPr>
                <a:t>)</a:t>
              </a:r>
              <a:endParaRPr lang="en-US" sz="2000" b="1" dirty="0">
                <a:solidFill>
                  <a:srgbClr val="008000"/>
                </a:solidFill>
              </a:endParaRPr>
            </a:p>
          </p:txBody>
        </p:sp>
        <p:sp>
          <p:nvSpPr>
            <p:cNvPr id="17" name="TextBox 16"/>
            <p:cNvSpPr txBox="1"/>
            <p:nvPr/>
          </p:nvSpPr>
          <p:spPr>
            <a:xfrm>
              <a:off x="3777691" y="5009716"/>
              <a:ext cx="472205" cy="400110"/>
            </a:xfrm>
            <a:prstGeom prst="rect">
              <a:avLst/>
            </a:prstGeom>
            <a:noFill/>
          </p:spPr>
          <p:txBody>
            <a:bodyPr wrap="none" rtlCol="0">
              <a:spAutoFit/>
            </a:bodyPr>
            <a:lstStyle/>
            <a:p>
              <a:r>
                <a:rPr lang="en-US" sz="2000" b="1" dirty="0" smtClean="0"/>
                <a:t>(+)</a:t>
              </a:r>
              <a:endParaRPr lang="en-US" sz="2000" b="1" dirty="0"/>
            </a:p>
          </p:txBody>
        </p:sp>
        <p:sp>
          <p:nvSpPr>
            <p:cNvPr id="19" name="TextBox 18"/>
            <p:cNvSpPr txBox="1"/>
            <p:nvPr/>
          </p:nvSpPr>
          <p:spPr>
            <a:xfrm>
              <a:off x="4713209" y="5033248"/>
              <a:ext cx="472205" cy="400110"/>
            </a:xfrm>
            <a:prstGeom prst="rect">
              <a:avLst/>
            </a:prstGeom>
            <a:noFill/>
          </p:spPr>
          <p:txBody>
            <a:bodyPr wrap="none" rtlCol="0">
              <a:spAutoFit/>
            </a:bodyPr>
            <a:lstStyle/>
            <a:p>
              <a:r>
                <a:rPr lang="en-US" sz="2000" b="1" dirty="0" smtClean="0"/>
                <a:t>(≥)</a:t>
              </a:r>
              <a:endParaRPr lang="en-US" sz="2000" b="1" dirty="0"/>
            </a:p>
          </p:txBody>
        </p:sp>
        <p:sp>
          <p:nvSpPr>
            <p:cNvPr id="20" name="TextBox 19"/>
            <p:cNvSpPr txBox="1"/>
            <p:nvPr/>
          </p:nvSpPr>
          <p:spPr>
            <a:xfrm>
              <a:off x="4137429" y="4914383"/>
              <a:ext cx="472205" cy="400110"/>
            </a:xfrm>
            <a:prstGeom prst="rect">
              <a:avLst/>
            </a:prstGeom>
            <a:noFill/>
          </p:spPr>
          <p:txBody>
            <a:bodyPr wrap="none" rtlCol="0">
              <a:spAutoFit/>
            </a:bodyPr>
            <a:lstStyle/>
            <a:p>
              <a:r>
                <a:rPr lang="en-US" sz="2000" b="1" dirty="0" smtClean="0">
                  <a:solidFill>
                    <a:srgbClr val="008000"/>
                  </a:solidFill>
                </a:rPr>
                <a:t>(=)</a:t>
              </a:r>
              <a:endParaRPr lang="en-US" sz="2000" b="1" dirty="0">
                <a:solidFill>
                  <a:srgbClr val="008000"/>
                </a:solidFill>
              </a:endParaRPr>
            </a:p>
          </p:txBody>
        </p:sp>
        <p:sp>
          <p:nvSpPr>
            <p:cNvPr id="21" name="TextBox 20"/>
            <p:cNvSpPr txBox="1"/>
            <p:nvPr/>
          </p:nvSpPr>
          <p:spPr>
            <a:xfrm>
              <a:off x="4722101" y="5409826"/>
              <a:ext cx="463313" cy="400110"/>
            </a:xfrm>
            <a:prstGeom prst="rect">
              <a:avLst/>
            </a:prstGeom>
            <a:noFill/>
          </p:spPr>
          <p:txBody>
            <a:bodyPr wrap="none" rtlCol="0">
              <a:spAutoFit/>
            </a:bodyPr>
            <a:lstStyle/>
            <a:p>
              <a:r>
                <a:rPr lang="en-US" sz="2000" b="1" dirty="0" smtClean="0">
                  <a:solidFill>
                    <a:srgbClr val="008000"/>
                  </a:solidFill>
                </a:rPr>
                <a:t>(?)</a:t>
              </a:r>
              <a:endParaRPr lang="en-US" sz="2000" b="1" dirty="0">
                <a:solidFill>
                  <a:srgbClr val="008000"/>
                </a:solidFill>
              </a:endParaRPr>
            </a:p>
          </p:txBody>
        </p:sp>
        <p:sp>
          <p:nvSpPr>
            <p:cNvPr id="22" name="TextBox 21"/>
            <p:cNvSpPr txBox="1"/>
            <p:nvPr/>
          </p:nvSpPr>
          <p:spPr>
            <a:xfrm>
              <a:off x="3883228" y="5314493"/>
              <a:ext cx="522424" cy="400110"/>
            </a:xfrm>
            <a:prstGeom prst="rect">
              <a:avLst/>
            </a:prstGeom>
            <a:noFill/>
          </p:spPr>
          <p:txBody>
            <a:bodyPr wrap="none" rtlCol="0">
              <a:spAutoFit/>
            </a:bodyPr>
            <a:lstStyle/>
            <a:p>
              <a:r>
                <a:rPr lang="en-US" sz="2000" b="1" dirty="0" smtClean="0">
                  <a:solidFill>
                    <a:srgbClr val="008000"/>
                  </a:solidFill>
                </a:rPr>
                <a:t>(</a:t>
              </a:r>
              <a:r>
                <a:rPr lang="en-US" sz="2000" b="1" dirty="0" smtClean="0">
                  <a:solidFill>
                    <a:srgbClr val="008000"/>
                  </a:solidFill>
                  <a:latin typeface="Zapf Dingbats" charset="2"/>
                  <a:cs typeface="Zapf Dingbats" charset="2"/>
                </a:rPr>
                <a:t>♡</a:t>
              </a:r>
              <a:r>
                <a:rPr lang="en-US" sz="2000" b="1" dirty="0" smtClean="0">
                  <a:solidFill>
                    <a:srgbClr val="008000"/>
                  </a:solidFill>
                </a:rPr>
                <a:t>)</a:t>
              </a:r>
              <a:endParaRPr lang="en-US" sz="2000" b="1" dirty="0">
                <a:solidFill>
                  <a:srgbClr val="008000"/>
                </a:solidFill>
              </a:endParaRPr>
            </a:p>
          </p:txBody>
        </p:sp>
      </p:grpSp>
      <p:sp>
        <p:nvSpPr>
          <p:cNvPr id="24" name="Double Bracket 23"/>
          <p:cNvSpPr/>
          <p:nvPr/>
        </p:nvSpPr>
        <p:spPr>
          <a:xfrm>
            <a:off x="4632213" y="5969993"/>
            <a:ext cx="327378" cy="291630"/>
          </a:xfrm>
          <a:prstGeom prst="bracketPair">
            <a:avLst/>
          </a:prstGeom>
          <a:noFill/>
          <a:ln w="5715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p:cNvSpPr txBox="1"/>
          <p:nvPr/>
        </p:nvSpPr>
        <p:spPr>
          <a:xfrm>
            <a:off x="3022600" y="114300"/>
            <a:ext cx="5003800" cy="1366528"/>
          </a:xfrm>
          <a:prstGeom prst="rect">
            <a:avLst/>
          </a:prstGeom>
          <a:noFill/>
        </p:spPr>
        <p:txBody>
          <a:bodyPr wrap="square" rtlCol="0">
            <a:spAutoFit/>
          </a:bodyPr>
          <a:lstStyle/>
          <a:p>
            <a:pPr algn="ctr"/>
            <a:r>
              <a:rPr lang="en-US" sz="2800" dirty="0" smtClean="0"/>
              <a:t>Dual-processing</a:t>
            </a:r>
          </a:p>
          <a:p>
            <a:pPr algn="ctr">
              <a:lnSpc>
                <a:spcPct val="50000"/>
              </a:lnSpc>
            </a:pPr>
            <a:endParaRPr lang="en-US" sz="2800" dirty="0" smtClean="0"/>
          </a:p>
          <a:p>
            <a:pPr algn="ctr"/>
            <a:r>
              <a:rPr lang="en-US" sz="2000" dirty="0" smtClean="0"/>
              <a:t>The dance of affect and reason</a:t>
            </a:r>
          </a:p>
          <a:p>
            <a:pPr algn="ctr"/>
            <a:r>
              <a:rPr lang="en-US" dirty="0" smtClean="0"/>
              <a:t>(Slovic et al., 2005)</a:t>
            </a:r>
            <a:endParaRPr lang="en-US" dirty="0"/>
          </a:p>
        </p:txBody>
      </p:sp>
      <p:sp>
        <p:nvSpPr>
          <p:cNvPr id="3" name="TextBox 2"/>
          <p:cNvSpPr txBox="1"/>
          <p:nvPr/>
        </p:nvSpPr>
        <p:spPr>
          <a:xfrm>
            <a:off x="381000" y="1663700"/>
            <a:ext cx="8509000" cy="830997"/>
          </a:xfrm>
          <a:prstGeom prst="rect">
            <a:avLst/>
          </a:prstGeom>
          <a:noFill/>
        </p:spPr>
        <p:txBody>
          <a:bodyPr wrap="square" rtlCol="0">
            <a:spAutoFit/>
          </a:bodyPr>
          <a:lstStyle/>
          <a:p>
            <a:r>
              <a:rPr lang="en-US" sz="2400" dirty="0" smtClean="0"/>
              <a:t>Confronted with features of the ecology, processing of information will mobilize different functioning parts under distinct regimes </a:t>
            </a:r>
            <a:endParaRPr lang="en-US" sz="2400" dirty="0"/>
          </a:p>
        </p:txBody>
      </p:sp>
      <p:sp>
        <p:nvSpPr>
          <p:cNvPr id="10" name="TextBox 9"/>
          <p:cNvSpPr txBox="1"/>
          <p:nvPr/>
        </p:nvSpPr>
        <p:spPr>
          <a:xfrm>
            <a:off x="2463800" y="3162300"/>
            <a:ext cx="5075453" cy="523220"/>
          </a:xfrm>
          <a:prstGeom prst="rect">
            <a:avLst/>
          </a:prstGeom>
          <a:noFill/>
        </p:spPr>
        <p:txBody>
          <a:bodyPr wrap="none" rtlCol="0">
            <a:spAutoFit/>
          </a:bodyPr>
          <a:lstStyle/>
          <a:p>
            <a:r>
              <a:rPr lang="en-US" sz="2800" dirty="0" smtClean="0"/>
              <a:t>Intuitive vs. deliberate judgments </a:t>
            </a:r>
            <a:endParaRPr lang="en-US" sz="2800" dirty="0"/>
          </a:p>
        </p:txBody>
      </p:sp>
      <p:sp>
        <p:nvSpPr>
          <p:cNvPr id="11" name="TextBox 10"/>
          <p:cNvSpPr txBox="1"/>
          <p:nvPr/>
        </p:nvSpPr>
        <p:spPr>
          <a:xfrm>
            <a:off x="152400" y="4089400"/>
            <a:ext cx="4533900" cy="707886"/>
          </a:xfrm>
          <a:prstGeom prst="rect">
            <a:avLst/>
          </a:prstGeom>
          <a:noFill/>
        </p:spPr>
        <p:txBody>
          <a:bodyPr wrap="square" rtlCol="0">
            <a:spAutoFit/>
          </a:bodyPr>
          <a:lstStyle/>
          <a:p>
            <a:r>
              <a:rPr lang="en-US" sz="2000" dirty="0" smtClean="0"/>
              <a:t>Intuitive – associative, quick, unconscious, effortless, heuristic and error-prone</a:t>
            </a:r>
            <a:endParaRPr lang="en-US" sz="2000" dirty="0"/>
          </a:p>
        </p:txBody>
      </p:sp>
      <p:sp>
        <p:nvSpPr>
          <p:cNvPr id="27" name="TextBox 26"/>
          <p:cNvSpPr txBox="1"/>
          <p:nvPr/>
        </p:nvSpPr>
        <p:spPr>
          <a:xfrm>
            <a:off x="4610100" y="4089400"/>
            <a:ext cx="4533900" cy="707886"/>
          </a:xfrm>
          <a:prstGeom prst="rect">
            <a:avLst/>
          </a:prstGeom>
          <a:noFill/>
        </p:spPr>
        <p:txBody>
          <a:bodyPr wrap="square" rtlCol="0">
            <a:spAutoFit/>
          </a:bodyPr>
          <a:lstStyle/>
          <a:p>
            <a:r>
              <a:rPr lang="en-US" sz="2000" dirty="0" smtClean="0"/>
              <a:t>Deliberative – rule based, slow, conscious, effortful, analytic, and rational </a:t>
            </a:r>
            <a:endParaRPr lang="en-US" sz="2000" dirty="0"/>
          </a:p>
        </p:txBody>
      </p:sp>
    </p:spTree>
    <p:extLst>
      <p:ext uri="{BB962C8B-B14F-4D97-AF65-F5344CB8AC3E}">
        <p14:creationId xmlns:p14="http://schemas.microsoft.com/office/powerpoint/2010/main" val="35154692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2.22222E-6 1.85185E-6 L 0.0316 0.56273 " pathEditMode="relative" rAng="0" ptsTypes="AA">
                                      <p:cBhvr>
                                        <p:cTn id="22" dur="2000" fill="hold"/>
                                        <p:tgtEl>
                                          <p:spTgt spid="6"/>
                                        </p:tgtEl>
                                        <p:attrNameLst>
                                          <p:attrName>ppt_x</p:attrName>
                                          <p:attrName>ppt_y</p:attrName>
                                        </p:attrNameLst>
                                      </p:cBhvr>
                                      <p:rCtr x="1580" y="28125"/>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nodeType="clickEffect">
                                  <p:stCondLst>
                                    <p:cond delay="0"/>
                                  </p:stCondLst>
                                  <p:childTnLst>
                                    <p:anim calcmode="lin" valueType="num">
                                      <p:cBhvr additive="base">
                                        <p:cTn id="26" dur="500"/>
                                        <p:tgtEl>
                                          <p:spTgt spid="6"/>
                                        </p:tgtEl>
                                        <p:attrNameLst>
                                          <p:attrName>ppt_x</p:attrName>
                                        </p:attrNameLst>
                                      </p:cBhvr>
                                      <p:tavLst>
                                        <p:tav tm="0">
                                          <p:val>
                                            <p:strVal val="ppt_x"/>
                                          </p:val>
                                        </p:tav>
                                        <p:tav tm="100000">
                                          <p:val>
                                            <p:strVal val="ppt_x"/>
                                          </p:val>
                                        </p:tav>
                                      </p:tavLst>
                                    </p:anim>
                                    <p:anim calcmode="lin" valueType="num">
                                      <p:cBhvr additive="base">
                                        <p:cTn id="27" dur="500"/>
                                        <p:tgtEl>
                                          <p:spTgt spid="6"/>
                                        </p:tgtEl>
                                        <p:attrNameLst>
                                          <p:attrName>ppt_y</p:attrName>
                                        </p:attrNameLst>
                                      </p:cBhvr>
                                      <p:tavLst>
                                        <p:tav tm="0">
                                          <p:val>
                                            <p:strVal val="ppt_y"/>
                                          </p:val>
                                        </p:tav>
                                        <p:tav tm="100000">
                                          <p:val>
                                            <p:strVal val="1+ppt_h/2"/>
                                          </p:val>
                                        </p:tav>
                                      </p:tavLst>
                                    </p:anim>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1.38889E-6 1.85185E-6 L 0.25069 0.56273 " pathEditMode="relative" rAng="0" ptsTypes="AA">
                                      <p:cBhvr>
                                        <p:cTn id="32" dur="2000" fill="hold"/>
                                        <p:tgtEl>
                                          <p:spTgt spid="9"/>
                                        </p:tgtEl>
                                        <p:attrNameLst>
                                          <p:attrName>ppt_x</p:attrName>
                                          <p:attrName>ppt_y</p:attrName>
                                        </p:attrNameLst>
                                      </p:cBhvr>
                                      <p:rCtr x="12535" y="28125"/>
                                    </p:animMotion>
                                  </p:childTnLst>
                                </p:cTn>
                              </p:par>
                            </p:childTnLst>
                          </p:cTn>
                        </p:par>
                      </p:childTnLst>
                    </p:cTn>
                  </p:par>
                  <p:par>
                    <p:cTn id="33" fill="hold">
                      <p:stCondLst>
                        <p:cond delay="indefinite"/>
                      </p:stCondLst>
                      <p:childTnLst>
                        <p:par>
                          <p:cTn id="34" fill="hold">
                            <p:stCondLst>
                              <p:cond delay="0"/>
                            </p:stCondLst>
                            <p:childTnLst>
                              <p:par>
                                <p:cTn id="35" presetID="20" presetClass="exit" presetSubtype="0" fill="hold" nodeType="clickEffect">
                                  <p:stCondLst>
                                    <p:cond delay="0"/>
                                  </p:stCondLst>
                                  <p:childTnLst>
                                    <p:animEffect transition="out" filter="wedge">
                                      <p:cBhvr>
                                        <p:cTn id="36" dur="2000"/>
                                        <p:tgtEl>
                                          <p:spTgt spid="9"/>
                                        </p:tgtEl>
                                      </p:cBhvr>
                                    </p:animEffect>
                                    <p:set>
                                      <p:cBhvr>
                                        <p:cTn id="37" dur="1" fill="hold">
                                          <p:stCondLst>
                                            <p:cond delay="1999"/>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0" presetClass="path" presetSubtype="0" accel="50000" decel="50000" fill="hold" nodeType="clickEffect">
                                  <p:stCondLst>
                                    <p:cond delay="0"/>
                                  </p:stCondLst>
                                  <p:childTnLst>
                                    <p:animMotion origin="layout" path="M 1.94444E-6 -4.07407E-6 L -0.39584 0.5625 " pathEditMode="relative" rAng="0" ptsTypes="AA">
                                      <p:cBhvr>
                                        <p:cTn id="41" dur="2000" fill="hold"/>
                                        <p:tgtEl>
                                          <p:spTgt spid="8"/>
                                        </p:tgtEl>
                                        <p:attrNameLst>
                                          <p:attrName>ppt_x</p:attrName>
                                          <p:attrName>ppt_y</p:attrName>
                                        </p:attrNameLst>
                                      </p:cBhvr>
                                      <p:rCtr x="-19792" y="28125"/>
                                    </p:animMotion>
                                  </p:childTnLst>
                                </p:cTn>
                              </p:par>
                            </p:childTnLst>
                          </p:cTn>
                        </p:par>
                      </p:childTnLst>
                    </p:cTn>
                  </p:par>
                  <p:par>
                    <p:cTn id="42" fill="hold">
                      <p:stCondLst>
                        <p:cond delay="indefinite"/>
                      </p:stCondLst>
                      <p:childTnLst>
                        <p:par>
                          <p:cTn id="43" fill="hold">
                            <p:stCondLst>
                              <p:cond delay="0"/>
                            </p:stCondLst>
                            <p:childTnLst>
                              <p:par>
                                <p:cTn id="44" presetID="16" presetClass="exit" presetSubtype="21" fill="hold" nodeType="clickEffect">
                                  <p:stCondLst>
                                    <p:cond delay="0"/>
                                  </p:stCondLst>
                                  <p:childTnLst>
                                    <p:animEffect transition="out" filter="barn(inVertical)">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nodeType="clickEffect">
                                  <p:stCondLst>
                                    <p:cond delay="0"/>
                                  </p:stCondLst>
                                  <p:childTnLst>
                                    <p:animMotion origin="layout" path="M 0.00017 -4.07407E-6 L -0.15712 0.5757 " pathEditMode="relative" rAng="0" ptsTypes="AA">
                                      <p:cBhvr>
                                        <p:cTn id="50" dur="2000" fill="hold"/>
                                        <p:tgtEl>
                                          <p:spTgt spid="7"/>
                                        </p:tgtEl>
                                        <p:attrNameLst>
                                          <p:attrName>ppt_x</p:attrName>
                                          <p:attrName>ppt_y</p:attrName>
                                        </p:attrNameLst>
                                      </p:cBhvr>
                                      <p:rCtr x="-7865" y="28773"/>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4"/>
                                        </p:tgtEl>
                                      </p:cBhvr>
                                    </p:animEffect>
                                    <p:animScale>
                                      <p:cBhvr>
                                        <p:cTn id="59" dur="250" autoRev="1" fill="hold"/>
                                        <p:tgtEl>
                                          <p:spTgt spid="24"/>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6" presetClass="emph" presetSubtype="0" fill="hold" nodeType="clickEffect">
                                  <p:stCondLst>
                                    <p:cond delay="0"/>
                                  </p:stCondLst>
                                  <p:childTnLst>
                                    <p:animScale>
                                      <p:cBhvr>
                                        <p:cTn id="67" dur="2000" fill="hold"/>
                                        <p:tgtEl>
                                          <p:spTgt spid="25"/>
                                        </p:tgtEl>
                                      </p:cBhvr>
                                      <p:by x="150000" y="150000"/>
                                    </p:animScale>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4" grpId="0" animBg="1"/>
      <p:bldP spid="24" grpId="1" animBg="1"/>
      <p:bldP spid="3" grpId="0"/>
      <p:bldP spid="10" grpId="0"/>
      <p:bldP spid="11"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900" y="228069"/>
            <a:ext cx="6896100" cy="1143000"/>
          </a:xfrm>
        </p:spPr>
        <p:txBody>
          <a:bodyPr>
            <a:normAutofit/>
          </a:bodyPr>
          <a:lstStyle/>
          <a:p>
            <a:r>
              <a:rPr lang="en-US" sz="2800" dirty="0" smtClean="0"/>
              <a:t>Mere Exposure &amp;  other non-deliberate processing examples and their uses </a:t>
            </a:r>
            <a:endParaRPr lang="en-US" sz="2800" dirty="0"/>
          </a:p>
        </p:txBody>
      </p:sp>
      <p:pic>
        <p:nvPicPr>
          <p:cNvPr id="4" name="Content Placeholder 3"/>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l="-3865" r="-3865"/>
          <a:stretch/>
        </p:blipFill>
        <p:spPr>
          <a:xfrm>
            <a:off x="474133" y="2582324"/>
            <a:ext cx="5854291" cy="4051300"/>
          </a:xfrm>
        </p:spPr>
      </p:pic>
      <p:sp>
        <p:nvSpPr>
          <p:cNvPr id="6" name="TextBox 5"/>
          <p:cNvSpPr txBox="1"/>
          <p:nvPr/>
        </p:nvSpPr>
        <p:spPr>
          <a:xfrm>
            <a:off x="2192208" y="2887124"/>
            <a:ext cx="1028668" cy="523220"/>
          </a:xfrm>
          <a:prstGeom prst="rect">
            <a:avLst/>
          </a:prstGeom>
          <a:noFill/>
        </p:spPr>
        <p:txBody>
          <a:bodyPr wrap="none" rtlCol="0">
            <a:spAutoFit/>
          </a:bodyPr>
          <a:lstStyle/>
          <a:p>
            <a:pPr algn="ctr"/>
            <a:r>
              <a:rPr lang="en-US" sz="1400" b="1" i="1" dirty="0" smtClean="0">
                <a:latin typeface="Times New Roman"/>
                <a:cs typeface="Times New Roman"/>
              </a:rPr>
              <a:t>Affectively </a:t>
            </a:r>
          </a:p>
          <a:p>
            <a:pPr algn="ctr"/>
            <a:r>
              <a:rPr lang="en-US" sz="1400" b="1" i="1" dirty="0" smtClean="0">
                <a:latin typeface="Times New Roman"/>
                <a:cs typeface="Times New Roman"/>
              </a:rPr>
              <a:t>neutral</a:t>
            </a:r>
            <a:endParaRPr lang="en-US" sz="1400" b="1" i="1" dirty="0">
              <a:latin typeface="Times New Roman"/>
              <a:cs typeface="Times New Roman"/>
            </a:endParaRPr>
          </a:p>
        </p:txBody>
      </p:sp>
      <p:sp>
        <p:nvSpPr>
          <p:cNvPr id="9" name="TextBox 8"/>
          <p:cNvSpPr txBox="1"/>
          <p:nvPr/>
        </p:nvSpPr>
        <p:spPr>
          <a:xfrm>
            <a:off x="3369733" y="2849024"/>
            <a:ext cx="1206500" cy="769441"/>
          </a:xfrm>
          <a:prstGeom prst="rect">
            <a:avLst/>
          </a:prstGeom>
          <a:noFill/>
        </p:spPr>
        <p:txBody>
          <a:bodyPr wrap="square" rtlCol="0">
            <a:spAutoFit/>
          </a:bodyPr>
          <a:lstStyle/>
          <a:p>
            <a:pPr algn="ctr"/>
            <a:r>
              <a:rPr lang="en-US" sz="2200" dirty="0" smtClean="0">
                <a:latin typeface="Times New Roman"/>
                <a:cs typeface="Times New Roman"/>
              </a:rPr>
              <a:t>good or bad?</a:t>
            </a:r>
            <a:endParaRPr lang="en-US" sz="2200" dirty="0">
              <a:latin typeface="Times New Roman"/>
              <a:cs typeface="Times New Roman"/>
            </a:endParaRPr>
          </a:p>
        </p:txBody>
      </p:sp>
      <p:cxnSp>
        <p:nvCxnSpPr>
          <p:cNvPr id="11" name="Straight Arrow Connector 10"/>
          <p:cNvCxnSpPr/>
          <p:nvPr/>
        </p:nvCxnSpPr>
        <p:spPr>
          <a:xfrm>
            <a:off x="1769533" y="3280824"/>
            <a:ext cx="495300" cy="50800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128433" y="4068224"/>
            <a:ext cx="3429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4639733" y="3268124"/>
            <a:ext cx="1498600" cy="78740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29833" y="4284124"/>
            <a:ext cx="533400" cy="16510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147233" y="3839624"/>
            <a:ext cx="378329" cy="338554"/>
          </a:xfrm>
          <a:prstGeom prst="rect">
            <a:avLst/>
          </a:prstGeom>
          <a:noFill/>
        </p:spPr>
        <p:txBody>
          <a:bodyPr wrap="none" rtlCol="0">
            <a:spAutoFit/>
          </a:bodyPr>
          <a:lstStyle/>
          <a:p>
            <a:r>
              <a:rPr lang="en-US" sz="1600" b="1" dirty="0" smtClean="0">
                <a:latin typeface="Times New Roman"/>
                <a:cs typeface="Times New Roman"/>
              </a:rPr>
              <a:t>or</a:t>
            </a:r>
            <a:endParaRPr lang="en-US" b="1" dirty="0">
              <a:latin typeface="Times New Roman"/>
              <a:cs typeface="Times New Roman"/>
            </a:endParaRPr>
          </a:p>
        </p:txBody>
      </p:sp>
      <p:cxnSp>
        <p:nvCxnSpPr>
          <p:cNvPr id="22" name="Straight Arrow Connector 21"/>
          <p:cNvCxnSpPr/>
          <p:nvPr/>
        </p:nvCxnSpPr>
        <p:spPr>
          <a:xfrm>
            <a:off x="4652433" y="4347624"/>
            <a:ext cx="1536291" cy="40005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252633" y="3014124"/>
            <a:ext cx="2723823" cy="646331"/>
          </a:xfrm>
          <a:prstGeom prst="rect">
            <a:avLst/>
          </a:prstGeom>
          <a:noFill/>
        </p:spPr>
        <p:txBody>
          <a:bodyPr wrap="none" rtlCol="0">
            <a:spAutoFit/>
          </a:bodyPr>
          <a:lstStyle/>
          <a:p>
            <a:r>
              <a:rPr lang="en-US" b="1" dirty="0" smtClean="0">
                <a:latin typeface="Times New Roman"/>
                <a:cs typeface="Times New Roman"/>
              </a:rPr>
              <a:t>Smiling face : more liking</a:t>
            </a:r>
          </a:p>
          <a:p>
            <a:r>
              <a:rPr lang="en-US" b="1" dirty="0" smtClean="0">
                <a:latin typeface="Times New Roman"/>
                <a:cs typeface="Times New Roman"/>
              </a:rPr>
              <a:t>Frown face: less liking</a:t>
            </a:r>
            <a:endParaRPr lang="en-US" b="1" dirty="0">
              <a:latin typeface="Times New Roman"/>
              <a:cs typeface="Times New Roman"/>
            </a:endParaRPr>
          </a:p>
        </p:txBody>
      </p:sp>
      <p:sp>
        <p:nvSpPr>
          <p:cNvPr id="26" name="TextBox 25"/>
          <p:cNvSpPr txBox="1"/>
          <p:nvPr/>
        </p:nvSpPr>
        <p:spPr>
          <a:xfrm>
            <a:off x="6366933" y="4576224"/>
            <a:ext cx="2262158" cy="369332"/>
          </a:xfrm>
          <a:prstGeom prst="rect">
            <a:avLst/>
          </a:prstGeom>
          <a:noFill/>
        </p:spPr>
        <p:txBody>
          <a:bodyPr wrap="none" rtlCol="0">
            <a:spAutoFit/>
          </a:bodyPr>
          <a:lstStyle/>
          <a:p>
            <a:r>
              <a:rPr lang="en-US" b="1" dirty="0" smtClean="0">
                <a:latin typeface="Times New Roman"/>
                <a:cs typeface="Times New Roman"/>
              </a:rPr>
              <a:t>Polygons: in between </a:t>
            </a:r>
            <a:endParaRPr lang="en-US" b="1" dirty="0">
              <a:latin typeface="Times New Roman"/>
              <a:cs typeface="Times New Roman"/>
            </a:endParaRPr>
          </a:p>
        </p:txBody>
      </p:sp>
      <p:sp>
        <p:nvSpPr>
          <p:cNvPr id="3" name="TextBox 2"/>
          <p:cNvSpPr txBox="1"/>
          <p:nvPr/>
        </p:nvSpPr>
        <p:spPr>
          <a:xfrm>
            <a:off x="372534" y="1540933"/>
            <a:ext cx="8517466" cy="830997"/>
          </a:xfrm>
          <a:prstGeom prst="rect">
            <a:avLst/>
          </a:prstGeom>
          <a:noFill/>
        </p:spPr>
        <p:txBody>
          <a:bodyPr wrap="square" rtlCol="0">
            <a:spAutoFit/>
          </a:bodyPr>
          <a:lstStyle/>
          <a:p>
            <a:r>
              <a:rPr lang="en-US" sz="2400" b="1" dirty="0" smtClean="0"/>
              <a:t>Ways in which cues and information in the ecology specifically tap into the experiential system leading to reliance on its outputs </a:t>
            </a:r>
            <a:endParaRPr lang="en-US" sz="2400" b="1" dirty="0"/>
          </a:p>
        </p:txBody>
      </p:sp>
    </p:spTree>
    <p:extLst>
      <p:ext uri="{BB962C8B-B14F-4D97-AF65-F5344CB8AC3E}">
        <p14:creationId xmlns:p14="http://schemas.microsoft.com/office/powerpoint/2010/main" val="133244472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xit" presetSubtype="4" fill="hold" nodeType="clickEffect">
                                  <p:stCondLst>
                                    <p:cond delay="0"/>
                                  </p:stCondLst>
                                  <p:childTnLst>
                                    <p:animEffect transition="out" filter="wipe(down)">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22" presetClass="exit" presetSubtype="4" fill="hold" grpId="0" nodeType="withEffect">
                                  <p:stCondLst>
                                    <p:cond delay="0"/>
                                  </p:stCondLst>
                                  <p:childTnLst>
                                    <p:animEffect transition="out" filter="wipe(down)">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22" presetClass="exit" presetSubtype="4" fill="hold" grpId="1" nodeType="withEffect">
                                  <p:stCondLst>
                                    <p:cond delay="0"/>
                                  </p:stCondLst>
                                  <p:childTnLst>
                                    <p:animEffect transition="out" filter="wipe(down)">
                                      <p:cBhvr>
                                        <p:cTn id="44" dur="500"/>
                                        <p:tgtEl>
                                          <p:spTgt spid="9"/>
                                        </p:tgtEl>
                                      </p:cBhvr>
                                    </p:animEffect>
                                    <p:set>
                                      <p:cBhvr>
                                        <p:cTn id="45" dur="1" fill="hold">
                                          <p:stCondLst>
                                            <p:cond delay="499"/>
                                          </p:stCondLst>
                                        </p:cTn>
                                        <p:tgtEl>
                                          <p:spTgt spid="9"/>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par>
                                <p:cTn id="49" presetID="22" presetClass="exit" presetSubtype="4" fill="hold" nodeType="withEffect">
                                  <p:stCondLst>
                                    <p:cond delay="0"/>
                                  </p:stCondLst>
                                  <p:childTnLst>
                                    <p:animEffect transition="out" filter="wipe(down)">
                                      <p:cBhvr>
                                        <p:cTn id="50" dur="500"/>
                                        <p:tgtEl>
                                          <p:spTgt spid="13"/>
                                        </p:tgtEl>
                                      </p:cBhvr>
                                    </p:animEffect>
                                    <p:set>
                                      <p:cBhvr>
                                        <p:cTn id="51" dur="1" fill="hold">
                                          <p:stCondLst>
                                            <p:cond delay="499"/>
                                          </p:stCondLst>
                                        </p:cTn>
                                        <p:tgtEl>
                                          <p:spTgt spid="13"/>
                                        </p:tgtEl>
                                        <p:attrNameLst>
                                          <p:attrName>style.visibility</p:attrName>
                                        </p:attrNameLst>
                                      </p:cBhvr>
                                      <p:to>
                                        <p:strVal val="hidden"/>
                                      </p:to>
                                    </p:set>
                                  </p:childTnLst>
                                </p:cTn>
                              </p:par>
                              <p:par>
                                <p:cTn id="52" presetID="22" presetClass="exit" presetSubtype="4" fill="hold" nodeType="withEffect">
                                  <p:stCondLst>
                                    <p:cond delay="0"/>
                                  </p:stCondLst>
                                  <p:childTnLst>
                                    <p:animEffect transition="out" filter="wipe(down)">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par>
                                <p:cTn id="55" presetID="22" presetClass="exit" presetSubtype="4" fill="hold" nodeType="withEffect">
                                  <p:stCondLst>
                                    <p:cond delay="0"/>
                                  </p:stCondLst>
                                  <p:childTnLst>
                                    <p:animEffect transition="out" filter="wipe(down)">
                                      <p:cBhvr>
                                        <p:cTn id="56" dur="500"/>
                                        <p:tgtEl>
                                          <p:spTgt spid="16"/>
                                        </p:tgtEl>
                                      </p:cBhvr>
                                    </p:animEffect>
                                    <p:set>
                                      <p:cBhvr>
                                        <p:cTn id="57" dur="1" fill="hold">
                                          <p:stCondLst>
                                            <p:cond delay="499"/>
                                          </p:stCondLst>
                                        </p:cTn>
                                        <p:tgtEl>
                                          <p:spTgt spid="16"/>
                                        </p:tgtEl>
                                        <p:attrNameLst>
                                          <p:attrName>style.visibility</p:attrName>
                                        </p:attrNameLst>
                                      </p:cBhvr>
                                      <p:to>
                                        <p:strVal val="hidden"/>
                                      </p:to>
                                    </p:set>
                                  </p:childTnLst>
                                </p:cTn>
                              </p:par>
                              <p:par>
                                <p:cTn id="58" presetID="22" presetClass="exit" presetSubtype="4" fill="hold" grpId="0" nodeType="withEffect">
                                  <p:stCondLst>
                                    <p:cond delay="0"/>
                                  </p:stCondLst>
                                  <p:childTnLst>
                                    <p:animEffect transition="out" filter="wipe(down)">
                                      <p:cBhvr>
                                        <p:cTn id="59" dur="500"/>
                                        <p:tgtEl>
                                          <p:spTgt spid="21"/>
                                        </p:tgtEl>
                                      </p:cBhvr>
                                    </p:animEffect>
                                    <p:set>
                                      <p:cBhvr>
                                        <p:cTn id="60" dur="1" fill="hold">
                                          <p:stCondLst>
                                            <p:cond delay="499"/>
                                          </p:stCondLst>
                                        </p:cTn>
                                        <p:tgtEl>
                                          <p:spTgt spid="21"/>
                                        </p:tgtEl>
                                        <p:attrNameLst>
                                          <p:attrName>style.visibility</p:attrName>
                                        </p:attrNameLst>
                                      </p:cBhvr>
                                      <p:to>
                                        <p:strVal val="hidden"/>
                                      </p:to>
                                    </p:set>
                                  </p:childTnLst>
                                </p:cTn>
                              </p:par>
                              <p:par>
                                <p:cTn id="61" presetID="22" presetClass="exit" presetSubtype="4" fill="hold" nodeType="withEffect">
                                  <p:stCondLst>
                                    <p:cond delay="0"/>
                                  </p:stCondLst>
                                  <p:childTnLst>
                                    <p:animEffect transition="out" filter="wipe(down)">
                                      <p:cBhvr>
                                        <p:cTn id="62" dur="500"/>
                                        <p:tgtEl>
                                          <p:spTgt spid="22"/>
                                        </p:tgtEl>
                                      </p:cBhvr>
                                    </p:animEffect>
                                    <p:set>
                                      <p:cBhvr>
                                        <p:cTn id="63" dur="1" fill="hold">
                                          <p:stCondLst>
                                            <p:cond delay="499"/>
                                          </p:stCondLst>
                                        </p:cTn>
                                        <p:tgtEl>
                                          <p:spTgt spid="22"/>
                                        </p:tgtEl>
                                        <p:attrNameLst>
                                          <p:attrName>style.visibility</p:attrName>
                                        </p:attrNameLst>
                                      </p:cBhvr>
                                      <p:to>
                                        <p:strVal val="hidden"/>
                                      </p:to>
                                    </p:set>
                                  </p:childTnLst>
                                </p:cTn>
                              </p:par>
                              <p:par>
                                <p:cTn id="64" presetID="22" presetClass="exit" presetSubtype="4" fill="hold" grpId="1" nodeType="withEffect">
                                  <p:stCondLst>
                                    <p:cond delay="0"/>
                                  </p:stCondLst>
                                  <p:childTnLst>
                                    <p:animEffect transition="out" filter="wipe(down)">
                                      <p:cBhvr>
                                        <p:cTn id="65" dur="500"/>
                                        <p:tgtEl>
                                          <p:spTgt spid="25"/>
                                        </p:tgtEl>
                                      </p:cBhvr>
                                    </p:animEffect>
                                    <p:set>
                                      <p:cBhvr>
                                        <p:cTn id="66" dur="1" fill="hold">
                                          <p:stCondLst>
                                            <p:cond delay="499"/>
                                          </p:stCondLst>
                                        </p:cTn>
                                        <p:tgtEl>
                                          <p:spTgt spid="25"/>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xit" presetSubtype="4" fill="hold" grpId="1" nodeType="clickEffect">
                                  <p:stCondLst>
                                    <p:cond delay="0"/>
                                  </p:stCondLst>
                                  <p:childTnLst>
                                    <p:animEffect transition="out" filter="wipe(down)">
                                      <p:cBhvr>
                                        <p:cTn id="70" dur="500"/>
                                        <p:tgtEl>
                                          <p:spTgt spid="26"/>
                                        </p:tgtEl>
                                      </p:cBhvr>
                                    </p:animEffect>
                                    <p:set>
                                      <p:cBhvr>
                                        <p:cTn id="71"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21" grpId="0"/>
      <p:bldP spid="25" grpId="0"/>
      <p:bldP spid="25" grpId="1"/>
      <p:bldP spid="26" grpId="0"/>
      <p:bldP spid="2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900" y="160338"/>
            <a:ext cx="6896100" cy="1143000"/>
          </a:xfrm>
        </p:spPr>
        <p:txBody>
          <a:bodyPr>
            <a:normAutofit/>
          </a:bodyPr>
          <a:lstStyle/>
          <a:p>
            <a:r>
              <a:rPr lang="en-US" sz="2800" dirty="0" smtClean="0"/>
              <a:t>Mere Exposure &amp;  other non-deliberate processing examples and their uses </a:t>
            </a:r>
            <a:endParaRPr lang="en-US" sz="2800" dirty="0"/>
          </a:p>
        </p:txBody>
      </p:sp>
      <p:sp>
        <p:nvSpPr>
          <p:cNvPr id="29" name="TextBox 28"/>
          <p:cNvSpPr txBox="1"/>
          <p:nvPr/>
        </p:nvSpPr>
        <p:spPr>
          <a:xfrm>
            <a:off x="203200" y="1595964"/>
            <a:ext cx="8547100" cy="1815882"/>
          </a:xfrm>
          <a:prstGeom prst="rect">
            <a:avLst/>
          </a:prstGeom>
          <a:noFill/>
        </p:spPr>
        <p:txBody>
          <a:bodyPr wrap="square" rtlCol="0">
            <a:spAutoFit/>
          </a:bodyPr>
          <a:lstStyle/>
          <a:p>
            <a:r>
              <a:rPr lang="en-US" sz="2400" b="1" dirty="0" smtClean="0">
                <a:latin typeface="Times New Roman"/>
                <a:cs typeface="Times New Roman"/>
              </a:rPr>
              <a:t>Recognition memory </a:t>
            </a:r>
            <a:endParaRPr lang="en-US" sz="2400" b="1" dirty="0" smtClean="0">
              <a:latin typeface="Times New Roman"/>
              <a:cs typeface="Times New Roman"/>
            </a:endParaRPr>
          </a:p>
          <a:p>
            <a:pPr marL="285750" indent="-285750">
              <a:buFont typeface="Arial"/>
              <a:buChar char="•"/>
            </a:pPr>
            <a:r>
              <a:rPr lang="en-US" sz="2200" dirty="0" smtClean="0">
                <a:latin typeface="Times New Roman"/>
                <a:cs typeface="Times New Roman"/>
              </a:rPr>
              <a:t>not </a:t>
            </a:r>
            <a:r>
              <a:rPr lang="en-US" sz="2200" dirty="0" smtClean="0">
                <a:latin typeface="Times New Roman"/>
                <a:cs typeface="Times New Roman"/>
              </a:rPr>
              <a:t>a deliberate process, although its outcome might be used for deliberate judgments. </a:t>
            </a:r>
          </a:p>
          <a:p>
            <a:pPr marL="342900" indent="-342900">
              <a:buFont typeface="Arial"/>
              <a:buChar char="•"/>
            </a:pPr>
            <a:r>
              <a:rPr lang="en-US" sz="2200" dirty="0" smtClean="0">
                <a:latin typeface="Times New Roman"/>
                <a:cs typeface="Times New Roman"/>
              </a:rPr>
              <a:t>reliance on this outcome is a non deliberate judgment (</a:t>
            </a:r>
            <a:r>
              <a:rPr lang="en-US" sz="2200" dirty="0" err="1" smtClean="0">
                <a:latin typeface="Times New Roman"/>
                <a:cs typeface="Times New Roman"/>
              </a:rPr>
              <a:t>Kruglanski</a:t>
            </a:r>
            <a:r>
              <a:rPr lang="en-US" sz="2200" dirty="0" smtClean="0">
                <a:latin typeface="Times New Roman"/>
                <a:cs typeface="Times New Roman"/>
              </a:rPr>
              <a:t> &amp; Gigerenzer, 2011)</a:t>
            </a:r>
            <a:endParaRPr lang="en-US" sz="2200" dirty="0">
              <a:latin typeface="Times New Roman"/>
              <a:cs typeface="Times New Roman"/>
            </a:endParaRPr>
          </a:p>
        </p:txBody>
      </p:sp>
      <p:sp>
        <p:nvSpPr>
          <p:cNvPr id="30" name="TextBox 29"/>
          <p:cNvSpPr txBox="1"/>
          <p:nvPr/>
        </p:nvSpPr>
        <p:spPr>
          <a:xfrm>
            <a:off x="203200" y="3397953"/>
            <a:ext cx="8572500" cy="1138773"/>
          </a:xfrm>
          <a:prstGeom prst="rect">
            <a:avLst/>
          </a:prstGeom>
          <a:noFill/>
        </p:spPr>
        <p:txBody>
          <a:bodyPr wrap="square" rtlCol="0">
            <a:spAutoFit/>
          </a:bodyPr>
          <a:lstStyle/>
          <a:p>
            <a:r>
              <a:rPr lang="en-US" sz="2400" b="1" dirty="0" smtClean="0">
                <a:latin typeface="Times New Roman"/>
                <a:cs typeface="Times New Roman"/>
              </a:rPr>
              <a:t>Fluency</a:t>
            </a:r>
            <a:r>
              <a:rPr lang="en-US" sz="2400" dirty="0" smtClean="0">
                <a:latin typeface="Times New Roman"/>
                <a:cs typeface="Times New Roman"/>
              </a:rPr>
              <a:t> </a:t>
            </a:r>
            <a:endParaRPr lang="en-US" sz="2000" dirty="0" smtClean="0">
              <a:latin typeface="Times New Roman"/>
              <a:cs typeface="Times New Roman"/>
            </a:endParaRPr>
          </a:p>
          <a:p>
            <a:pPr marL="342900" indent="-342900">
              <a:buFont typeface="Arial"/>
              <a:buChar char="•"/>
            </a:pPr>
            <a:r>
              <a:rPr lang="en-US" sz="2200" dirty="0" smtClean="0">
                <a:latin typeface="Times New Roman"/>
                <a:cs typeface="Times New Roman"/>
              </a:rPr>
              <a:t>feeling </a:t>
            </a:r>
            <a:r>
              <a:rPr lang="en-US" sz="2200" dirty="0" smtClean="0">
                <a:latin typeface="Times New Roman"/>
                <a:cs typeface="Times New Roman"/>
              </a:rPr>
              <a:t>of easiness with which something comes to mind or is perceived  (Schwartz et al. 2009). </a:t>
            </a:r>
          </a:p>
        </p:txBody>
      </p:sp>
      <p:sp>
        <p:nvSpPr>
          <p:cNvPr id="31" name="TextBox 30"/>
          <p:cNvSpPr txBox="1"/>
          <p:nvPr/>
        </p:nvSpPr>
        <p:spPr>
          <a:xfrm>
            <a:off x="241300" y="4724402"/>
            <a:ext cx="8712200" cy="1815882"/>
          </a:xfrm>
          <a:prstGeom prst="rect">
            <a:avLst/>
          </a:prstGeom>
          <a:noFill/>
        </p:spPr>
        <p:txBody>
          <a:bodyPr wrap="square" rtlCol="0">
            <a:spAutoFit/>
          </a:bodyPr>
          <a:lstStyle/>
          <a:p>
            <a:r>
              <a:rPr lang="en-US" sz="2800" dirty="0" smtClean="0">
                <a:latin typeface="Times New Roman"/>
                <a:cs typeface="Times New Roman"/>
              </a:rPr>
              <a:t>On the other hand, deliberate use of consciously controlled analytical rules can become automatized (e.g. driving, computing numbers) although allowing for control reactivation.</a:t>
            </a:r>
            <a:endParaRPr lang="en-US" sz="2800" dirty="0">
              <a:latin typeface="Times New Roman"/>
              <a:cs typeface="Times New Roman"/>
            </a:endParaRPr>
          </a:p>
        </p:txBody>
      </p:sp>
    </p:spTree>
    <p:extLst>
      <p:ext uri="{BB962C8B-B14F-4D97-AF65-F5344CB8AC3E}">
        <p14:creationId xmlns:p14="http://schemas.microsoft.com/office/powerpoint/2010/main" val="17795358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06132" y="274638"/>
            <a:ext cx="6180667" cy="1143000"/>
          </a:xfrm>
        </p:spPr>
        <p:txBody>
          <a:bodyPr>
            <a:normAutofit/>
          </a:bodyPr>
          <a:lstStyle/>
          <a:p>
            <a:r>
              <a:rPr lang="en-US" sz="3200" dirty="0" smtClean="0"/>
              <a:t>Habit and Routine Formation </a:t>
            </a:r>
            <a:endParaRPr lang="en-US" sz="3200" dirty="0"/>
          </a:p>
        </p:txBody>
      </p:sp>
      <p:sp>
        <p:nvSpPr>
          <p:cNvPr id="3" name="Content Placeholder 2"/>
          <p:cNvSpPr>
            <a:spLocks noGrp="1"/>
          </p:cNvSpPr>
          <p:nvPr>
            <p:ph idx="1"/>
          </p:nvPr>
        </p:nvSpPr>
        <p:spPr>
          <a:xfrm>
            <a:off x="254004" y="1524000"/>
            <a:ext cx="8229600" cy="4978400"/>
          </a:xfrm>
        </p:spPr>
        <p:txBody>
          <a:bodyPr>
            <a:normAutofit fontScale="85000" lnSpcReduction="10000"/>
          </a:bodyPr>
          <a:lstStyle/>
          <a:p>
            <a:r>
              <a:rPr lang="en-US" dirty="0" smtClean="0"/>
              <a:t>Experience, Social development, Acculturation contribute </a:t>
            </a:r>
            <a:r>
              <a:rPr lang="en-US" dirty="0"/>
              <a:t>to rule acquisition </a:t>
            </a:r>
            <a:r>
              <a:rPr lang="en-US" dirty="0" smtClean="0"/>
              <a:t>and its use modulation resulting in a flexible set of tools to deal with the ecology demands (toolbox)</a:t>
            </a:r>
          </a:p>
          <a:p>
            <a:endParaRPr lang="en-US" dirty="0" smtClean="0"/>
          </a:p>
          <a:p>
            <a:r>
              <a:rPr lang="en-US" dirty="0" smtClean="0"/>
              <a:t>Variety of consequences </a:t>
            </a:r>
            <a:r>
              <a:rPr lang="en-US" dirty="0"/>
              <a:t>differently </a:t>
            </a:r>
            <a:r>
              <a:rPr lang="en-US" dirty="0" smtClean="0"/>
              <a:t>evaluable from both </a:t>
            </a:r>
            <a:r>
              <a:rPr lang="en-US" dirty="0"/>
              <a:t>observation </a:t>
            </a:r>
            <a:r>
              <a:rPr lang="en-US" dirty="0" smtClean="0"/>
              <a:t>of subjective overt behavior and subjective conscious self-control points of view (</a:t>
            </a:r>
            <a:r>
              <a:rPr lang="en-US" dirty="0" err="1" smtClean="0"/>
              <a:t>Vohs</a:t>
            </a:r>
            <a:r>
              <a:rPr lang="en-US" dirty="0" smtClean="0"/>
              <a:t> &amp; </a:t>
            </a:r>
            <a:r>
              <a:rPr lang="en-US" dirty="0" err="1" smtClean="0"/>
              <a:t>Baumeister</a:t>
            </a:r>
            <a:r>
              <a:rPr lang="en-US" dirty="0"/>
              <a:t>, 2011; Wegner, 1997)</a:t>
            </a:r>
            <a:endParaRPr lang="en-US" dirty="0" smtClean="0"/>
          </a:p>
          <a:p>
            <a:endParaRPr lang="en-US" dirty="0" smtClean="0"/>
          </a:p>
          <a:p>
            <a:r>
              <a:rPr lang="en-US" dirty="0" smtClean="0"/>
              <a:t>Therefore, also from an individual freedom and social  accountability point of </a:t>
            </a:r>
            <a:r>
              <a:rPr lang="en-US" dirty="0"/>
              <a:t>view (</a:t>
            </a:r>
            <a:r>
              <a:rPr lang="en-US" dirty="0" err="1"/>
              <a:t>Baumeister</a:t>
            </a:r>
            <a:r>
              <a:rPr lang="en-US" dirty="0"/>
              <a:t> et al., </a:t>
            </a:r>
            <a:r>
              <a:rPr lang="en-US" dirty="0" smtClean="0"/>
              <a:t>2008</a:t>
            </a:r>
            <a:r>
              <a:rPr lang="en-US" dirty="0"/>
              <a:t>)</a:t>
            </a:r>
          </a:p>
        </p:txBody>
      </p:sp>
    </p:spTree>
    <p:extLst>
      <p:ext uri="{BB962C8B-B14F-4D97-AF65-F5344CB8AC3E}">
        <p14:creationId xmlns:p14="http://schemas.microsoft.com/office/powerpoint/2010/main" val="418767294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638300"/>
            <a:ext cx="8229600" cy="5003800"/>
          </a:xfrm>
        </p:spPr>
        <p:txBody>
          <a:bodyPr>
            <a:normAutofit/>
          </a:bodyPr>
          <a:lstStyle/>
          <a:p>
            <a:r>
              <a:rPr lang="en-US" dirty="0" smtClean="0"/>
              <a:t>Why should specific elements of the credit ecology matter? (see </a:t>
            </a:r>
            <a:r>
              <a:rPr lang="en-US" dirty="0" err="1" smtClean="0"/>
              <a:t>Estelami</a:t>
            </a:r>
            <a:r>
              <a:rPr lang="en-US" dirty="0" smtClean="0"/>
              <a:t>, 2001)</a:t>
            </a:r>
          </a:p>
          <a:p>
            <a:pPr lvl="1"/>
            <a:r>
              <a:rPr lang="en-US" dirty="0" smtClean="0"/>
              <a:t>They impinge on the strategic </a:t>
            </a:r>
            <a:r>
              <a:rPr lang="en-US" dirty="0"/>
              <a:t>f</a:t>
            </a:r>
            <a:r>
              <a:rPr lang="en-US" dirty="0" smtClean="0"/>
              <a:t>lexibility in the present </a:t>
            </a:r>
            <a:r>
              <a:rPr lang="en-US" dirty="0" smtClean="0"/>
              <a:t>time evaluations about future time</a:t>
            </a:r>
            <a:endParaRPr lang="en-US" dirty="0" smtClean="0"/>
          </a:p>
          <a:p>
            <a:pPr lvl="2"/>
            <a:r>
              <a:rPr lang="en-US" dirty="0" smtClean="0"/>
              <a:t>Flexibility </a:t>
            </a:r>
            <a:r>
              <a:rPr lang="en-US" dirty="0" smtClean="0"/>
              <a:t>— </a:t>
            </a:r>
            <a:r>
              <a:rPr lang="en-US" dirty="0" smtClean="0"/>
              <a:t>good whenever </a:t>
            </a:r>
            <a:r>
              <a:rPr lang="en-US" dirty="0" smtClean="0"/>
              <a:t>it warrants momentary </a:t>
            </a:r>
            <a:r>
              <a:rPr lang="en-US" dirty="0"/>
              <a:t>and long run well-</a:t>
            </a:r>
            <a:r>
              <a:rPr lang="en-US" dirty="0" smtClean="0"/>
              <a:t>being; it is bad if it hinders well-being forecasting in the </a:t>
            </a:r>
            <a:r>
              <a:rPr lang="en-US" dirty="0" smtClean="0"/>
              <a:t>short and the long </a:t>
            </a:r>
            <a:r>
              <a:rPr lang="en-US" dirty="0" smtClean="0"/>
              <a:t>run</a:t>
            </a:r>
          </a:p>
          <a:p>
            <a:pPr lvl="3"/>
            <a:r>
              <a:rPr lang="en-US" dirty="0" smtClean="0"/>
              <a:t>e.g. </a:t>
            </a:r>
            <a:r>
              <a:rPr lang="en-US" i="1" dirty="0" err="1" smtClean="0"/>
              <a:t>akrasia</a:t>
            </a:r>
            <a:r>
              <a:rPr lang="en-US" dirty="0"/>
              <a:t> </a:t>
            </a:r>
            <a:r>
              <a:rPr lang="en-US" dirty="0" smtClean="0"/>
              <a:t>- deciding against one’s best interests (Ainslie</a:t>
            </a:r>
            <a:r>
              <a:rPr lang="en-US" dirty="0"/>
              <a:t>, </a:t>
            </a:r>
            <a:r>
              <a:rPr lang="en-US" dirty="0" smtClean="0"/>
              <a:t>2001), </a:t>
            </a:r>
            <a:r>
              <a:rPr lang="en-US" dirty="0"/>
              <a:t>or </a:t>
            </a:r>
            <a:endParaRPr lang="en-US" dirty="0" smtClean="0"/>
          </a:p>
          <a:p>
            <a:pPr lvl="3"/>
            <a:r>
              <a:rPr lang="en-US" dirty="0" smtClean="0"/>
              <a:t>against the common good – tragedy of the commons (Harding, 1968)</a:t>
            </a:r>
          </a:p>
        </p:txBody>
      </p:sp>
      <p:sp>
        <p:nvSpPr>
          <p:cNvPr id="5" name="Title 1"/>
          <p:cNvSpPr>
            <a:spLocks noGrp="1"/>
          </p:cNvSpPr>
          <p:nvPr>
            <p:ph type="title"/>
          </p:nvPr>
        </p:nvSpPr>
        <p:spPr>
          <a:xfrm>
            <a:off x="2311400" y="125760"/>
            <a:ext cx="6362700" cy="1143000"/>
          </a:xfrm>
        </p:spPr>
        <p:txBody>
          <a:bodyPr>
            <a:noAutofit/>
          </a:bodyPr>
          <a:lstStyle/>
          <a:p>
            <a:r>
              <a:rPr lang="en-US" sz="1800" b="1" dirty="0" smtClean="0"/>
              <a:t>Rational Ecological Elements Consumer Credit Decision-Making</a:t>
            </a:r>
            <a:r>
              <a:rPr lang="en-US" sz="1800" dirty="0" smtClean="0"/>
              <a:t/>
            </a:r>
            <a:br>
              <a:rPr lang="en-US" sz="1800" dirty="0" smtClean="0"/>
            </a:br>
            <a:r>
              <a:rPr lang="en-US" sz="1800" dirty="0" smtClean="0"/>
              <a:t/>
            </a:r>
            <a:br>
              <a:rPr lang="en-US" sz="1800" dirty="0" smtClean="0"/>
            </a:br>
            <a:r>
              <a:rPr lang="en-US" sz="2400" b="1" dirty="0" smtClean="0"/>
              <a:t>Decision-making Strategic flexibility</a:t>
            </a:r>
            <a:endParaRPr lang="en-US" sz="2400" b="1" dirty="0"/>
          </a:p>
        </p:txBody>
      </p:sp>
    </p:spTree>
    <p:extLst>
      <p:ext uri="{BB962C8B-B14F-4D97-AF65-F5344CB8AC3E}">
        <p14:creationId xmlns:p14="http://schemas.microsoft.com/office/powerpoint/2010/main" val="6211830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73766"/>
            <a:ext cx="8229600" cy="4360333"/>
          </a:xfrm>
        </p:spPr>
        <p:txBody>
          <a:bodyPr>
            <a:normAutofit lnSpcReduction="10000"/>
          </a:bodyPr>
          <a:lstStyle/>
          <a:p>
            <a:pPr marL="0" indent="0">
              <a:buNone/>
            </a:pPr>
            <a:r>
              <a:rPr lang="en-US" dirty="0" smtClean="0"/>
              <a:t>There </a:t>
            </a:r>
            <a:r>
              <a:rPr lang="en-US" dirty="0" smtClean="0"/>
              <a:t>is no one-size-fits-all strategy for an </a:t>
            </a:r>
            <a:r>
              <a:rPr lang="en-US" dirty="0"/>
              <a:t>all seasons ecology </a:t>
            </a:r>
            <a:endParaRPr lang="en-US" dirty="0" smtClean="0"/>
          </a:p>
          <a:p>
            <a:pPr marL="0" indent="0">
              <a:buNone/>
            </a:pPr>
            <a:endParaRPr lang="en-US" dirty="0"/>
          </a:p>
          <a:p>
            <a:pPr marL="0" indent="0">
              <a:buNone/>
            </a:pPr>
            <a:r>
              <a:rPr lang="en-US" dirty="0" smtClean="0"/>
              <a:t>“… no heuristic or optimizing strategy is the best in all worlds. Rather we must ask, in what environments does a given heuristic perform better than a complex strategy, and when is the opposite true?” </a:t>
            </a:r>
          </a:p>
          <a:p>
            <a:pPr marL="0" indent="0" algn="r">
              <a:buNone/>
            </a:pPr>
            <a:r>
              <a:rPr lang="en-US" sz="2000" dirty="0" smtClean="0"/>
              <a:t>(</a:t>
            </a:r>
            <a:r>
              <a:rPr lang="en-US" sz="2000" dirty="0"/>
              <a:t>T</a:t>
            </a:r>
            <a:r>
              <a:rPr lang="en-US" sz="2000" dirty="0" smtClean="0"/>
              <a:t>odd &amp; Gigerenzer, 2012, p. 5)</a:t>
            </a:r>
          </a:p>
        </p:txBody>
      </p:sp>
      <p:sp>
        <p:nvSpPr>
          <p:cNvPr id="7" name="Title 1"/>
          <p:cNvSpPr txBox="1">
            <a:spLocks/>
          </p:cNvSpPr>
          <p:nvPr/>
        </p:nvSpPr>
        <p:spPr>
          <a:xfrm>
            <a:off x="3212232" y="278160"/>
            <a:ext cx="4896544"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t>Rational Ecological Decision-Maker</a:t>
            </a:r>
            <a:endParaRPr lang="en-US" sz="3600" b="1" dirty="0"/>
          </a:p>
        </p:txBody>
      </p:sp>
      <p:sp>
        <p:nvSpPr>
          <p:cNvPr id="3" name="TextBox 2"/>
          <p:cNvSpPr txBox="1"/>
          <p:nvPr/>
        </p:nvSpPr>
        <p:spPr>
          <a:xfrm>
            <a:off x="4584700" y="6096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 y="1447800"/>
            <a:ext cx="5956300" cy="3251200"/>
          </a:xfrm>
        </p:spPr>
        <p:txBody>
          <a:bodyPr>
            <a:normAutofit lnSpcReduction="10000"/>
          </a:bodyPr>
          <a:lstStyle/>
          <a:p>
            <a:r>
              <a:rPr lang="en-US" sz="1800" b="1" i="1" dirty="0"/>
              <a:t>T</a:t>
            </a:r>
            <a:r>
              <a:rPr lang="en-US" sz="1800" b="1" i="1" dirty="0" smtClean="0"/>
              <a:t>okens</a:t>
            </a:r>
            <a:r>
              <a:rPr lang="en-US" sz="1800" dirty="0" smtClean="0"/>
              <a:t> </a:t>
            </a:r>
            <a:r>
              <a:rPr lang="en-US" sz="1800" dirty="0"/>
              <a:t>or </a:t>
            </a:r>
            <a:r>
              <a:rPr lang="en-US" sz="1800" b="1" i="1" dirty="0" smtClean="0"/>
              <a:t>proxies </a:t>
            </a:r>
            <a:r>
              <a:rPr lang="en-US" sz="1800" i="1" dirty="0" smtClean="0"/>
              <a:t>(right)</a:t>
            </a:r>
            <a:r>
              <a:rPr lang="en-US" sz="1800" dirty="0" smtClean="0"/>
              <a:t> — cues to the consumer who is also </a:t>
            </a:r>
            <a:r>
              <a:rPr lang="en-US" sz="1800" dirty="0"/>
              <a:t>a carrier of advertising digital messages </a:t>
            </a:r>
            <a:r>
              <a:rPr lang="en-US" sz="1800" dirty="0" smtClean="0"/>
              <a:t>(e.g. smartphones). </a:t>
            </a:r>
          </a:p>
          <a:p>
            <a:pPr>
              <a:lnSpc>
                <a:spcPct val="60000"/>
              </a:lnSpc>
            </a:pPr>
            <a:endParaRPr lang="en-US" sz="1800" dirty="0" smtClean="0"/>
          </a:p>
          <a:p>
            <a:r>
              <a:rPr lang="en-US" sz="1800" b="1" i="1" dirty="0" smtClean="0"/>
              <a:t>Time</a:t>
            </a:r>
            <a:r>
              <a:rPr lang="en-US" sz="1800" dirty="0"/>
              <a:t>:</a:t>
            </a:r>
            <a:r>
              <a:rPr lang="en-US" sz="1800" dirty="0" smtClean="0"/>
              <a:t> </a:t>
            </a:r>
            <a:r>
              <a:rPr lang="en-US" sz="1800" i="1" dirty="0"/>
              <a:t>t</a:t>
            </a:r>
            <a:r>
              <a:rPr lang="en-US" sz="1800" i="1" dirty="0" smtClean="0"/>
              <a:t>ime </a:t>
            </a:r>
            <a:r>
              <a:rPr lang="en-US" sz="1800" i="1" dirty="0"/>
              <a:t>pressure</a:t>
            </a:r>
            <a:r>
              <a:rPr lang="en-US" sz="1800" dirty="0"/>
              <a:t>, </a:t>
            </a:r>
            <a:r>
              <a:rPr lang="en-US" sz="1800" i="1" dirty="0"/>
              <a:t>deadlines</a:t>
            </a:r>
            <a:r>
              <a:rPr lang="en-US" sz="1800" dirty="0"/>
              <a:t>, and </a:t>
            </a:r>
            <a:r>
              <a:rPr lang="en-US" sz="1800" i="1" dirty="0"/>
              <a:t>duration</a:t>
            </a:r>
            <a:r>
              <a:rPr lang="en-US" sz="1800" dirty="0"/>
              <a:t> </a:t>
            </a:r>
            <a:r>
              <a:rPr lang="en-US" sz="1800" dirty="0" smtClean="0"/>
              <a:t>— elements also belonging </a:t>
            </a:r>
            <a:r>
              <a:rPr lang="en-US" sz="1800" dirty="0"/>
              <a:t>to the architecture of </a:t>
            </a:r>
            <a:r>
              <a:rPr lang="en-US" sz="1800" dirty="0" smtClean="0"/>
              <a:t>credit</a:t>
            </a:r>
          </a:p>
          <a:p>
            <a:endParaRPr lang="en-US" sz="1800" dirty="0" smtClean="0"/>
          </a:p>
          <a:p>
            <a:r>
              <a:rPr lang="en-US" sz="1800" dirty="0" smtClean="0"/>
              <a:t>They all become </a:t>
            </a:r>
            <a:r>
              <a:rPr lang="en-US" sz="1800" dirty="0"/>
              <a:t>entangled </a:t>
            </a:r>
            <a:r>
              <a:rPr lang="en-US" sz="1800" dirty="0" smtClean="0"/>
              <a:t>with </a:t>
            </a:r>
            <a:r>
              <a:rPr lang="en-US" sz="1800" dirty="0"/>
              <a:t>physical-perceptual </a:t>
            </a:r>
            <a:r>
              <a:rPr lang="en-US" sz="1800" dirty="0" smtClean="0"/>
              <a:t>settings we found </a:t>
            </a:r>
            <a:r>
              <a:rPr lang="en-US" sz="1800" dirty="0"/>
              <a:t>in our cities as we travel, stop by to observe and search for something, or simply take a rest. </a:t>
            </a:r>
            <a:r>
              <a:rPr lang="en-US" sz="1800" dirty="0" smtClean="0"/>
              <a:t>They foster recognition memory, fluency, and focalism (</a:t>
            </a:r>
            <a:r>
              <a:rPr lang="pt-PT" sz="1800" dirty="0"/>
              <a:t>Gilbert e Wilson, </a:t>
            </a:r>
            <a:r>
              <a:rPr lang="pt-PT" sz="1800" dirty="0" smtClean="0"/>
              <a:t>2011)</a:t>
            </a:r>
            <a:r>
              <a:rPr lang="en-US" sz="1800" dirty="0" smtClean="0"/>
              <a:t>.</a:t>
            </a:r>
            <a:endParaRPr lang="en-US" sz="1800" dirty="0"/>
          </a:p>
        </p:txBody>
      </p:sp>
      <p:sp>
        <p:nvSpPr>
          <p:cNvPr id="4" name="Title 1"/>
          <p:cNvSpPr>
            <a:spLocks noGrp="1"/>
          </p:cNvSpPr>
          <p:nvPr>
            <p:ph type="title"/>
          </p:nvPr>
        </p:nvSpPr>
        <p:spPr>
          <a:xfrm>
            <a:off x="2311400" y="125760"/>
            <a:ext cx="6362700" cy="1143000"/>
          </a:xfrm>
        </p:spPr>
        <p:txBody>
          <a:bodyPr>
            <a:noAutofit/>
          </a:bodyPr>
          <a:lstStyle/>
          <a:p>
            <a:r>
              <a:rPr lang="en-US" sz="1800" dirty="0" smtClean="0"/>
              <a:t>Rational Ecological Elements Consumer Credit Decision-Making</a:t>
            </a:r>
            <a:br>
              <a:rPr lang="en-US" sz="1800" dirty="0" smtClean="0"/>
            </a:br>
            <a:r>
              <a:rPr lang="en-US" sz="1800" dirty="0"/>
              <a:t/>
            </a:r>
            <a:br>
              <a:rPr lang="en-US" sz="1800" dirty="0"/>
            </a:br>
            <a:r>
              <a:rPr lang="en-US" sz="1800" b="1" dirty="0"/>
              <a:t>Urban </a:t>
            </a:r>
            <a:r>
              <a:rPr lang="en-US" sz="1800" b="1" dirty="0" smtClean="0"/>
              <a:t>ecology of credit take up</a:t>
            </a:r>
            <a:endParaRPr lang="en-US" sz="1600" b="1" dirty="0"/>
          </a:p>
        </p:txBody>
      </p:sp>
      <p:pic>
        <p:nvPicPr>
          <p:cNvPr id="5" name="Picture 4"/>
          <p:cNvPicPr/>
          <p:nvPr/>
        </p:nvPicPr>
        <p:blipFill rotWithShape="1">
          <a:blip r:embed="rId3">
            <a:extLst>
              <a:ext uri="{28A0092B-C50C-407E-A947-70E740481C1C}">
                <a14:useLocalDpi xmlns:a14="http://schemas.microsoft.com/office/drawing/2010/main" val="0"/>
              </a:ext>
            </a:extLst>
          </a:blip>
          <a:srcRect l="5904" r="7011" b="12550"/>
          <a:stretch/>
        </p:blipFill>
        <p:spPr bwMode="auto">
          <a:xfrm>
            <a:off x="5803900" y="1549401"/>
            <a:ext cx="3340100" cy="2895600"/>
          </a:xfrm>
          <a:prstGeom prst="rect">
            <a:avLst/>
          </a:prstGeom>
          <a:noFill/>
          <a:ln>
            <a:noFill/>
          </a:ln>
        </p:spPr>
      </p:pic>
      <p:sp>
        <p:nvSpPr>
          <p:cNvPr id="6" name="Rectangle 5"/>
          <p:cNvSpPr/>
          <p:nvPr/>
        </p:nvSpPr>
        <p:spPr>
          <a:xfrm>
            <a:off x="266700" y="4732972"/>
            <a:ext cx="8877300" cy="1200329"/>
          </a:xfrm>
          <a:prstGeom prst="rect">
            <a:avLst/>
          </a:prstGeom>
        </p:spPr>
        <p:txBody>
          <a:bodyPr wrap="square">
            <a:spAutoFit/>
          </a:bodyPr>
          <a:lstStyle/>
          <a:p>
            <a:r>
              <a:rPr lang="en-US" dirty="0" smtClean="0"/>
              <a:t>A </a:t>
            </a:r>
            <a:r>
              <a:rPr lang="en-US" b="1" i="1" dirty="0" smtClean="0"/>
              <a:t>deliberate</a:t>
            </a:r>
            <a:r>
              <a:rPr lang="en-US" dirty="0" smtClean="0"/>
              <a:t> </a:t>
            </a:r>
            <a:r>
              <a:rPr lang="en-US" b="1" i="1" dirty="0"/>
              <a:t>choice of marketers and </a:t>
            </a:r>
            <a:r>
              <a:rPr lang="en-US" b="1" i="1" dirty="0" smtClean="0"/>
              <a:t>publicists and their contractors</a:t>
            </a:r>
            <a:r>
              <a:rPr lang="en-US" dirty="0" smtClean="0"/>
              <a:t> </a:t>
            </a:r>
            <a:r>
              <a:rPr lang="en-US" dirty="0" smtClean="0"/>
              <a:t>to arrange </a:t>
            </a:r>
            <a:r>
              <a:rPr lang="en-US" dirty="0" smtClean="0"/>
              <a:t>purchasing </a:t>
            </a:r>
            <a:r>
              <a:rPr lang="en-US" dirty="0" smtClean="0"/>
              <a:t>environment </a:t>
            </a:r>
            <a:r>
              <a:rPr lang="en-US" dirty="0"/>
              <a:t>(Nagle, Hogan &amp; Zale, </a:t>
            </a:r>
            <a:r>
              <a:rPr lang="en-US" dirty="0" smtClean="0"/>
              <a:t>2011) </a:t>
            </a:r>
            <a:r>
              <a:rPr lang="en-US" b="1" i="1" dirty="0" smtClean="0"/>
              <a:t>merely exposing</a:t>
            </a:r>
            <a:r>
              <a:rPr lang="en-US" b="1" dirty="0" smtClean="0"/>
              <a:t> </a:t>
            </a:r>
            <a:r>
              <a:rPr lang="en-US" b="1" i="1" dirty="0" smtClean="0"/>
              <a:t>people </a:t>
            </a:r>
            <a:r>
              <a:rPr lang="en-US" i="1" dirty="0" smtClean="0"/>
              <a:t>(</a:t>
            </a:r>
            <a:r>
              <a:rPr lang="en-US" i="1" dirty="0"/>
              <a:t>Zajonc, 2001)</a:t>
            </a:r>
            <a:r>
              <a:rPr lang="en-US" b="1" i="1" dirty="0" smtClean="0"/>
              <a:t> </a:t>
            </a:r>
            <a:r>
              <a:rPr lang="en-US" b="1" i="1" dirty="0"/>
              <a:t>to the “possibility of…” </a:t>
            </a:r>
            <a:r>
              <a:rPr lang="en-US" dirty="0"/>
              <a:t>(e.g. having a drink, buying a house, going to the movies) </a:t>
            </a:r>
            <a:r>
              <a:rPr lang="en-US" dirty="0" smtClean="0"/>
              <a:t>thereby manipulating </a:t>
            </a:r>
            <a:r>
              <a:rPr lang="en-US" dirty="0" smtClean="0"/>
              <a:t>whishes, </a:t>
            </a:r>
            <a:r>
              <a:rPr lang="en-US" dirty="0"/>
              <a:t>time </a:t>
            </a:r>
            <a:r>
              <a:rPr lang="en-US" dirty="0" smtClean="0"/>
              <a:t>perception, </a:t>
            </a:r>
            <a:r>
              <a:rPr lang="en-US" dirty="0" smtClean="0"/>
              <a:t>and exploiting forecasting frailties.</a:t>
            </a:r>
            <a:endParaRPr lang="en-US" dirty="0" smtClean="0"/>
          </a:p>
        </p:txBody>
      </p:sp>
      <p:sp>
        <p:nvSpPr>
          <p:cNvPr id="7" name="Rectangle 6"/>
          <p:cNvSpPr/>
          <p:nvPr/>
        </p:nvSpPr>
        <p:spPr>
          <a:xfrm flipH="1">
            <a:off x="7498307" y="4483142"/>
            <a:ext cx="1550453" cy="253916"/>
          </a:xfrm>
          <a:prstGeom prst="rect">
            <a:avLst/>
          </a:prstGeom>
        </p:spPr>
        <p:txBody>
          <a:bodyPr wrap="none">
            <a:spAutoFit/>
          </a:bodyPr>
          <a:lstStyle/>
          <a:p>
            <a:r>
              <a:rPr lang="en-US" sz="1050" b="1" dirty="0" smtClean="0"/>
              <a:t>source</a:t>
            </a:r>
            <a:r>
              <a:rPr lang="en-US" sz="1050" b="1" dirty="0"/>
              <a:t>: </a:t>
            </a:r>
            <a:r>
              <a:rPr lang="en-US" sz="1050" b="1" dirty="0" err="1"/>
              <a:t>Iveson</a:t>
            </a:r>
            <a:r>
              <a:rPr lang="en-US" sz="1050" b="1" dirty="0"/>
              <a:t>, K. (2011)</a:t>
            </a:r>
            <a:endParaRPr lang="pt-PT" sz="1050" b="1" dirty="0"/>
          </a:p>
        </p:txBody>
      </p:sp>
      <p:sp>
        <p:nvSpPr>
          <p:cNvPr id="8" name="Rectangle 7"/>
          <p:cNvSpPr/>
          <p:nvPr/>
        </p:nvSpPr>
        <p:spPr>
          <a:xfrm>
            <a:off x="3670300" y="6581001"/>
            <a:ext cx="3543300" cy="276999"/>
          </a:xfrm>
          <a:prstGeom prst="rect">
            <a:avLst/>
          </a:prstGeom>
        </p:spPr>
        <p:txBody>
          <a:bodyPr wrap="square">
            <a:spAutoFit/>
          </a:bodyPr>
          <a:lstStyle/>
          <a:p>
            <a:r>
              <a:rPr lang="en-US" sz="1200" dirty="0"/>
              <a:t>http://</a:t>
            </a:r>
            <a:r>
              <a:rPr lang="en-US" sz="1200" dirty="0" err="1"/>
              <a:t>www.groupm.com</a:t>
            </a:r>
            <a:r>
              <a:rPr lang="en-US" sz="1200" dirty="0"/>
              <a:t>/</a:t>
            </a:r>
            <a:r>
              <a:rPr lang="en-US" sz="1200" dirty="0" err="1"/>
              <a:t>pressandnews</a:t>
            </a:r>
            <a:r>
              <a:rPr lang="en-US" sz="1200" dirty="0"/>
              <a:t>/details/920</a:t>
            </a:r>
            <a:endParaRPr lang="pt-PT" sz="1200" dirty="0"/>
          </a:p>
        </p:txBody>
      </p:sp>
      <p:sp>
        <p:nvSpPr>
          <p:cNvPr id="2" name="Rectangle 1"/>
          <p:cNvSpPr/>
          <p:nvPr/>
        </p:nvSpPr>
        <p:spPr>
          <a:xfrm>
            <a:off x="266700" y="5934670"/>
            <a:ext cx="6794500" cy="923330"/>
          </a:xfrm>
          <a:prstGeom prst="rect">
            <a:avLst/>
          </a:prstGeom>
        </p:spPr>
        <p:txBody>
          <a:bodyPr wrap="square">
            <a:spAutoFit/>
          </a:bodyPr>
          <a:lstStyle/>
          <a:p>
            <a:r>
              <a:rPr lang="en-US" dirty="0"/>
              <a:t>Amount of money spent worldwide in advertising in the year of 2012 hit $490 </a:t>
            </a:r>
            <a:r>
              <a:rPr lang="en-US" dirty="0" smtClean="0"/>
              <a:t>billion (≈ nominal 2012 Poland’s GDP), </a:t>
            </a:r>
            <a:r>
              <a:rPr lang="en-US" dirty="0"/>
              <a:t>a 3.6% increase over spending in 2011</a:t>
            </a:r>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p:bldP spid="8"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2159000"/>
            <a:ext cx="5651500" cy="3149600"/>
          </a:xfrm>
        </p:spPr>
        <p:txBody>
          <a:bodyPr>
            <a:noAutofit/>
          </a:bodyPr>
          <a:lstStyle/>
          <a:p>
            <a:r>
              <a:rPr lang="en-US" sz="1600" dirty="0" smtClean="0"/>
              <a:t>When </a:t>
            </a:r>
            <a:r>
              <a:rPr lang="en-US" sz="1600" dirty="0"/>
              <a:t>confronted with choices between smaller sooner (SS) and larger later (LL) rewards people tend to prefer SS to LL – this </a:t>
            </a:r>
            <a:r>
              <a:rPr lang="en-US" sz="1600" dirty="0" smtClean="0"/>
              <a:t>does not fit the </a:t>
            </a:r>
            <a:r>
              <a:rPr lang="en-US" sz="1600" dirty="0"/>
              <a:t>rational </a:t>
            </a:r>
            <a:r>
              <a:rPr lang="en-US" sz="1600" dirty="0" smtClean="0"/>
              <a:t>model of time </a:t>
            </a:r>
            <a:r>
              <a:rPr lang="en-US" sz="1600" dirty="0"/>
              <a:t>exponential discounting of utility (Samuelson, 1937). </a:t>
            </a:r>
            <a:endParaRPr lang="en-US" sz="1600" dirty="0" smtClean="0"/>
          </a:p>
          <a:p>
            <a:endParaRPr lang="en-US" sz="800" dirty="0"/>
          </a:p>
          <a:p>
            <a:r>
              <a:rPr lang="en-US" sz="1600" dirty="0"/>
              <a:t>People also seem to discount </a:t>
            </a:r>
            <a:r>
              <a:rPr lang="en-US" sz="1600" dirty="0" smtClean="0"/>
              <a:t>more </a:t>
            </a:r>
            <a:r>
              <a:rPr lang="en-US" sz="1600" dirty="0"/>
              <a:t>on gains than on losses preferring to incur in loss immediately than postpone it (e.g. traffic ticket) – sign </a:t>
            </a:r>
            <a:r>
              <a:rPr lang="en-US" sz="1600" dirty="0" smtClean="0"/>
              <a:t>effect</a:t>
            </a:r>
          </a:p>
          <a:p>
            <a:endParaRPr lang="en-US" sz="1000" dirty="0" smtClean="0"/>
          </a:p>
          <a:p>
            <a:r>
              <a:rPr lang="en-US" sz="1600" dirty="0" smtClean="0"/>
              <a:t>People usually prefer increasing series of value (utility) over time </a:t>
            </a:r>
            <a:r>
              <a:rPr lang="en-US" sz="1600" dirty="0" smtClean="0"/>
              <a:t>would </a:t>
            </a:r>
            <a:r>
              <a:rPr lang="en-US" sz="1600" dirty="0" smtClean="0"/>
              <a:t>you prefer visiting first:</a:t>
            </a:r>
          </a:p>
          <a:p>
            <a:pPr lvl="1"/>
            <a:r>
              <a:rPr lang="en-US" sz="1600" dirty="0" smtClean="0"/>
              <a:t>Your old tattler auntie and after have dinner with friends </a:t>
            </a:r>
            <a:r>
              <a:rPr lang="en-US" sz="1600" dirty="0" smtClean="0"/>
              <a:t>or the other way around?</a:t>
            </a:r>
            <a:endParaRPr lang="en-US" sz="1600" dirty="0" smtClean="0"/>
          </a:p>
        </p:txBody>
      </p:sp>
      <p:sp>
        <p:nvSpPr>
          <p:cNvPr id="4" name="Title 1"/>
          <p:cNvSpPr>
            <a:spLocks noGrp="1"/>
          </p:cNvSpPr>
          <p:nvPr>
            <p:ph type="title"/>
          </p:nvPr>
        </p:nvSpPr>
        <p:spPr>
          <a:xfrm>
            <a:off x="3059832" y="125760"/>
            <a:ext cx="4896544" cy="1143000"/>
          </a:xfrm>
        </p:spPr>
        <p:txBody>
          <a:bodyPr>
            <a:noAutofit/>
          </a:bodyPr>
          <a:lstStyle/>
          <a:p>
            <a:pPr>
              <a:lnSpc>
                <a:spcPct val="80000"/>
              </a:lnSpc>
            </a:pPr>
            <a:r>
              <a:rPr lang="en-US" sz="2400" dirty="0" smtClean="0"/>
              <a:t>Rational Ecological Elements Consumer Credit Decision-Making</a:t>
            </a:r>
            <a:br>
              <a:rPr lang="en-US" sz="2400" dirty="0" smtClean="0"/>
            </a:br>
            <a:r>
              <a:rPr lang="en-US" sz="2400" dirty="0"/>
              <a:t/>
            </a:r>
            <a:br>
              <a:rPr lang="en-US" sz="2400" dirty="0"/>
            </a:br>
            <a:r>
              <a:rPr lang="en-US" sz="2000" dirty="0" smtClean="0"/>
              <a:t>Intertemporal Choice </a:t>
            </a:r>
            <a:endParaRPr lang="en-US" sz="2000"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l="2231" t="2876" r="5772" b="7913"/>
          <a:stretch>
            <a:fillRect/>
          </a:stretch>
        </p:blipFill>
        <p:spPr bwMode="auto">
          <a:xfrm>
            <a:off x="5778501" y="2033909"/>
            <a:ext cx="3327640" cy="299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 name="Line 5"/>
          <p:cNvSpPr>
            <a:spLocks noChangeShapeType="1"/>
          </p:cNvSpPr>
          <p:nvPr/>
        </p:nvSpPr>
        <p:spPr bwMode="auto">
          <a:xfrm rot="10800000" flipH="1">
            <a:off x="6723420" y="5085337"/>
            <a:ext cx="2306126" cy="7362"/>
          </a:xfrm>
          <a:prstGeom prst="line">
            <a:avLst/>
          </a:prstGeom>
          <a:noFill/>
          <a:ln w="12700">
            <a:solidFill>
              <a:schemeClr val="tx1"/>
            </a:solidFill>
            <a:prstDash val="sysDot"/>
            <a:miter lim="800000"/>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8" name="Rectangle 7"/>
          <p:cNvSpPr>
            <a:spLocks/>
          </p:cNvSpPr>
          <p:nvPr/>
        </p:nvSpPr>
        <p:spPr bwMode="auto">
          <a:xfrm>
            <a:off x="6324741" y="2133600"/>
            <a:ext cx="418839" cy="2614667"/>
          </a:xfrm>
          <a:prstGeom prst="rect">
            <a:avLst/>
          </a:prstGeom>
          <a:solidFill>
            <a:srgbClr val="66FF66">
              <a:alpha val="1882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en-US"/>
          </a:p>
        </p:txBody>
      </p:sp>
      <p:sp>
        <p:nvSpPr>
          <p:cNvPr id="9" name="Rectangle 8"/>
          <p:cNvSpPr>
            <a:spLocks/>
          </p:cNvSpPr>
          <p:nvPr/>
        </p:nvSpPr>
        <p:spPr bwMode="auto">
          <a:xfrm>
            <a:off x="6736818" y="2133600"/>
            <a:ext cx="2242082" cy="2614667"/>
          </a:xfrm>
          <a:prstGeom prst="rect">
            <a:avLst/>
          </a:prstGeom>
          <a:solidFill>
            <a:srgbClr val="FFFF00">
              <a:alpha val="1882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en-US"/>
          </a:p>
        </p:txBody>
      </p:sp>
      <p:sp>
        <p:nvSpPr>
          <p:cNvPr id="10" name="Rectangle 9"/>
          <p:cNvSpPr>
            <a:spLocks/>
          </p:cNvSpPr>
          <p:nvPr/>
        </p:nvSpPr>
        <p:spPr bwMode="auto">
          <a:xfrm>
            <a:off x="6142661" y="2146718"/>
            <a:ext cx="172323" cy="2591111"/>
          </a:xfrm>
          <a:prstGeom prst="rect">
            <a:avLst/>
          </a:prstGeom>
          <a:solidFill>
            <a:srgbClr val="0080FF">
              <a:alpha val="26666"/>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en-US"/>
          </a:p>
        </p:txBody>
      </p:sp>
      <p:sp>
        <p:nvSpPr>
          <p:cNvPr id="11" name="Rectangle 10"/>
          <p:cNvSpPr>
            <a:spLocks/>
          </p:cNvSpPr>
          <p:nvPr/>
        </p:nvSpPr>
        <p:spPr bwMode="auto">
          <a:xfrm>
            <a:off x="6246879" y="4707659"/>
            <a:ext cx="12995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r>
              <a:rPr lang="en-US" sz="1400" b="1">
                <a:solidFill>
                  <a:schemeClr val="tx1"/>
                </a:solidFill>
                <a:latin typeface="Gill Sans" charset="0"/>
                <a:ea typeface="ＭＳ Ｐゴシック" charset="0"/>
                <a:sym typeface="Gill Sans" charset="0"/>
              </a:rPr>
              <a:t>1</a:t>
            </a:r>
          </a:p>
        </p:txBody>
      </p:sp>
      <p:sp>
        <p:nvSpPr>
          <p:cNvPr id="12" name="Rectangle 11"/>
          <p:cNvSpPr/>
          <p:nvPr/>
        </p:nvSpPr>
        <p:spPr>
          <a:xfrm>
            <a:off x="330200" y="6079172"/>
            <a:ext cx="8813800" cy="646331"/>
          </a:xfrm>
          <a:prstGeom prst="rect">
            <a:avLst/>
          </a:prstGeom>
          <a:solidFill>
            <a:srgbClr val="FFFFFF">
              <a:alpha val="88000"/>
            </a:srgbClr>
          </a:solidFill>
        </p:spPr>
        <p:txBody>
          <a:bodyPr wrap="square">
            <a:spAutoFit/>
          </a:bodyPr>
          <a:lstStyle/>
          <a:p>
            <a:r>
              <a:rPr lang="en-US" dirty="0" smtClean="0"/>
              <a:t>than when delaying the same consumption over an equal delay starting at a later date (e.g., from 30 days from today to 31 days from today).” (Kim &amp; </a:t>
            </a:r>
            <a:r>
              <a:rPr lang="en-US" dirty="0" err="1" smtClean="0"/>
              <a:t>Zauberman</a:t>
            </a:r>
            <a:r>
              <a:rPr lang="en-US" dirty="0" smtClean="0"/>
              <a:t>, 2009, p.91).</a:t>
            </a:r>
            <a:endParaRPr lang="en-US" dirty="0"/>
          </a:p>
        </p:txBody>
      </p:sp>
      <p:sp>
        <p:nvSpPr>
          <p:cNvPr id="2" name="Rectangle 1"/>
          <p:cNvSpPr/>
          <p:nvPr/>
        </p:nvSpPr>
        <p:spPr>
          <a:xfrm>
            <a:off x="114300" y="1444536"/>
            <a:ext cx="8940800" cy="646331"/>
          </a:xfrm>
          <a:prstGeom prst="rect">
            <a:avLst/>
          </a:prstGeom>
        </p:spPr>
        <p:txBody>
          <a:bodyPr wrap="square">
            <a:spAutoFit/>
          </a:bodyPr>
          <a:lstStyle/>
          <a:p>
            <a:r>
              <a:rPr lang="en-US" altLang="ja-JP" dirty="0" smtClean="0">
                <a:ea typeface="ＭＳ Ｐゴシック" charset="0"/>
              </a:rPr>
              <a:t>“</a:t>
            </a:r>
            <a:r>
              <a:rPr lang="en-US" dirty="0"/>
              <a:t>used to describe any decision that requires tradeoffs among outcomes that will have their effects at different times” </a:t>
            </a:r>
            <a:r>
              <a:rPr lang="pt-PT" dirty="0"/>
              <a:t>(</a:t>
            </a:r>
            <a:r>
              <a:rPr lang="en-US" altLang="ja-JP" dirty="0">
                <a:ea typeface="Gill Sans Light" charset="0"/>
                <a:cs typeface="Gill Sans Light" charset="0"/>
              </a:rPr>
              <a:t>Read, 2004, p. 424)</a:t>
            </a:r>
          </a:p>
        </p:txBody>
      </p:sp>
      <p:sp>
        <p:nvSpPr>
          <p:cNvPr id="13" name="Rectangle 12"/>
          <p:cNvSpPr/>
          <p:nvPr/>
        </p:nvSpPr>
        <p:spPr>
          <a:xfrm>
            <a:off x="406400" y="5394236"/>
            <a:ext cx="8483600" cy="646331"/>
          </a:xfrm>
          <a:prstGeom prst="rect">
            <a:avLst/>
          </a:prstGeom>
        </p:spPr>
        <p:txBody>
          <a:bodyPr wrap="square">
            <a:spAutoFit/>
          </a:bodyPr>
          <a:lstStyle/>
          <a:p>
            <a:r>
              <a:rPr lang="en-US" dirty="0"/>
              <a:t>“... individuals discount the value of delayed consumption more heavily when delaying an immediate consumption (e.g., from today to tomorrow) </a:t>
            </a:r>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8" grpId="0" animBg="1"/>
      <p:bldP spid="9" grpId="0" animBg="1"/>
      <p:bldP spid="10" grpId="0" animBg="1"/>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4267" y="125760"/>
            <a:ext cx="5740400" cy="1143000"/>
          </a:xfrm>
        </p:spPr>
        <p:txBody>
          <a:bodyPr>
            <a:noAutofit/>
          </a:bodyPr>
          <a:lstStyle/>
          <a:p>
            <a:r>
              <a:rPr lang="en-US" sz="2000" b="1" dirty="0" smtClean="0"/>
              <a:t>Rational Ecological Elements Consumer Credit Decision-Making</a:t>
            </a:r>
            <a:br>
              <a:rPr lang="en-US" sz="2000" b="1" dirty="0" smtClean="0"/>
            </a:br>
            <a:r>
              <a:rPr lang="en-US" sz="2000" b="1" dirty="0"/>
              <a:t/>
            </a:r>
            <a:br>
              <a:rPr lang="en-US" sz="2000" b="1" dirty="0"/>
            </a:br>
            <a:r>
              <a:rPr lang="en-US" sz="2000" b="1" dirty="0"/>
              <a:t>The intertemporal structure of consumer credit </a:t>
            </a:r>
          </a:p>
        </p:txBody>
      </p:sp>
      <p:sp>
        <p:nvSpPr>
          <p:cNvPr id="2" name="Content Placeholder 1"/>
          <p:cNvSpPr>
            <a:spLocks noGrp="1"/>
          </p:cNvSpPr>
          <p:nvPr>
            <p:ph idx="1"/>
          </p:nvPr>
        </p:nvSpPr>
        <p:spPr>
          <a:xfrm>
            <a:off x="254000" y="1447801"/>
            <a:ext cx="8724900" cy="1282700"/>
          </a:xfrm>
        </p:spPr>
        <p:txBody>
          <a:bodyPr>
            <a:normAutofit/>
          </a:bodyPr>
          <a:lstStyle/>
          <a:p>
            <a:r>
              <a:rPr lang="en-US" sz="2400" dirty="0"/>
              <a:t>Lack of sufficient available money to buy a needed or desired good or service determines a few consuming alternatives: borrowing or </a:t>
            </a:r>
            <a:r>
              <a:rPr lang="en-US" sz="2400" dirty="0" smtClean="0"/>
              <a:t>saving</a:t>
            </a:r>
            <a:endParaRPr lang="en-US" sz="2400" dirty="0">
              <a:ea typeface="Gill Sans Light" charset="0"/>
              <a:cs typeface="Gill Sans Light" charset="0"/>
            </a:endParaRPr>
          </a:p>
        </p:txBody>
      </p:sp>
      <p:sp>
        <p:nvSpPr>
          <p:cNvPr id="5" name="Rectangle 4"/>
          <p:cNvSpPr/>
          <p:nvPr/>
        </p:nvSpPr>
        <p:spPr>
          <a:xfrm>
            <a:off x="31750" y="2982268"/>
            <a:ext cx="2794000" cy="923330"/>
          </a:xfrm>
          <a:prstGeom prst="rect">
            <a:avLst/>
          </a:prstGeom>
        </p:spPr>
        <p:txBody>
          <a:bodyPr wrap="square">
            <a:spAutoFit/>
          </a:bodyPr>
          <a:lstStyle/>
          <a:p>
            <a:pPr algn="ctr"/>
            <a:r>
              <a:rPr lang="en-US" dirty="0" smtClean="0"/>
              <a:t>avoids </a:t>
            </a:r>
            <a:r>
              <a:rPr lang="en-US" dirty="0"/>
              <a:t>declining </a:t>
            </a:r>
            <a:r>
              <a:rPr lang="en-US" dirty="0" smtClean="0"/>
              <a:t>purchase </a:t>
            </a:r>
            <a:r>
              <a:rPr lang="en-US" dirty="0"/>
              <a:t>even </a:t>
            </a:r>
            <a:r>
              <a:rPr lang="en-US" dirty="0" smtClean="0"/>
              <a:t>when no money </a:t>
            </a:r>
            <a:r>
              <a:rPr lang="en-US" dirty="0"/>
              <a:t>is </a:t>
            </a:r>
            <a:r>
              <a:rPr lang="en-US" dirty="0" smtClean="0"/>
              <a:t>available</a:t>
            </a:r>
            <a:endParaRPr lang="en-US" dirty="0"/>
          </a:p>
        </p:txBody>
      </p:sp>
      <p:sp>
        <p:nvSpPr>
          <p:cNvPr id="6" name="Rectangle 5"/>
          <p:cNvSpPr/>
          <p:nvPr/>
        </p:nvSpPr>
        <p:spPr>
          <a:xfrm>
            <a:off x="0" y="4366568"/>
            <a:ext cx="2857500" cy="1200329"/>
          </a:xfrm>
          <a:prstGeom prst="rect">
            <a:avLst/>
          </a:prstGeom>
        </p:spPr>
        <p:txBody>
          <a:bodyPr wrap="square">
            <a:spAutoFit/>
          </a:bodyPr>
          <a:lstStyle/>
          <a:p>
            <a:pPr algn="ctr"/>
            <a:r>
              <a:rPr lang="en-US" dirty="0" smtClean="0"/>
              <a:t>periodic </a:t>
            </a:r>
            <a:r>
              <a:rPr lang="en-US" dirty="0"/>
              <a:t>payments in fixed </a:t>
            </a:r>
            <a:r>
              <a:rPr lang="en-US" dirty="0" smtClean="0"/>
              <a:t>installments + additional </a:t>
            </a:r>
            <a:r>
              <a:rPr lang="en-US" dirty="0"/>
              <a:t>interest value on </a:t>
            </a:r>
            <a:r>
              <a:rPr lang="en-US" dirty="0" smtClean="0"/>
              <a:t>object </a:t>
            </a:r>
            <a:r>
              <a:rPr lang="en-US" dirty="0"/>
              <a:t>́s price value</a:t>
            </a:r>
          </a:p>
        </p:txBody>
      </p:sp>
      <p:sp>
        <p:nvSpPr>
          <p:cNvPr id="15" name="Down Arrow 14"/>
          <p:cNvSpPr/>
          <p:nvPr/>
        </p:nvSpPr>
        <p:spPr>
          <a:xfrm>
            <a:off x="952500" y="3924300"/>
            <a:ext cx="736600" cy="508000"/>
          </a:xfrm>
          <a:prstGeom prst="downArrow">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8901" y="6135469"/>
            <a:ext cx="2679699" cy="646331"/>
          </a:xfrm>
          <a:prstGeom prst="rect">
            <a:avLst/>
          </a:prstGeom>
        </p:spPr>
        <p:txBody>
          <a:bodyPr wrap="square">
            <a:spAutoFit/>
          </a:bodyPr>
          <a:lstStyle/>
          <a:p>
            <a:pPr algn="ctr"/>
            <a:r>
              <a:rPr lang="en-US" dirty="0"/>
              <a:t>people </a:t>
            </a:r>
            <a:r>
              <a:rPr lang="en-US" dirty="0" smtClean="0"/>
              <a:t>indulge into </a:t>
            </a:r>
            <a:r>
              <a:rPr lang="en-US" dirty="0" smtClean="0"/>
              <a:t>paying </a:t>
            </a:r>
            <a:r>
              <a:rPr lang="en-US" dirty="0"/>
              <a:t>more for no waiting</a:t>
            </a:r>
          </a:p>
        </p:txBody>
      </p:sp>
      <p:sp>
        <p:nvSpPr>
          <p:cNvPr id="17" name="Down Arrow 16"/>
          <p:cNvSpPr/>
          <p:nvPr/>
        </p:nvSpPr>
        <p:spPr>
          <a:xfrm>
            <a:off x="952500" y="5626100"/>
            <a:ext cx="736600" cy="508000"/>
          </a:xfrm>
          <a:prstGeom prst="downArrow">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own Arrow 7"/>
          <p:cNvSpPr/>
          <p:nvPr/>
        </p:nvSpPr>
        <p:spPr>
          <a:xfrm rot="16760149">
            <a:off x="2729218" y="1800900"/>
            <a:ext cx="798165" cy="1568022"/>
          </a:xfrm>
          <a:prstGeom prst="downArrow">
            <a:avLst>
              <a:gd name="adj1" fmla="val 66217"/>
              <a:gd name="adj2" fmla="val 46163"/>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543300" y="2249101"/>
            <a:ext cx="2794000" cy="923330"/>
          </a:xfrm>
          <a:prstGeom prst="rect">
            <a:avLst/>
          </a:prstGeom>
        </p:spPr>
        <p:txBody>
          <a:bodyPr wrap="square">
            <a:spAutoFit/>
          </a:bodyPr>
          <a:lstStyle/>
          <a:p>
            <a:pPr algn="ctr"/>
            <a:r>
              <a:rPr lang="en-US" dirty="0"/>
              <a:t>f</a:t>
            </a:r>
            <a:r>
              <a:rPr lang="en-US" dirty="0" smtClean="0"/>
              <a:t>orces </a:t>
            </a:r>
            <a:r>
              <a:rPr lang="en-US" dirty="0"/>
              <a:t>purchase delay </a:t>
            </a:r>
            <a:r>
              <a:rPr lang="en-US" dirty="0" smtClean="0"/>
              <a:t>avoids paying </a:t>
            </a:r>
            <a:r>
              <a:rPr lang="en-US" dirty="0"/>
              <a:t>above </a:t>
            </a:r>
            <a:r>
              <a:rPr lang="en-US" dirty="0" smtClean="0"/>
              <a:t>object’s </a:t>
            </a:r>
            <a:r>
              <a:rPr lang="en-US" dirty="0"/>
              <a:t>price value</a:t>
            </a:r>
          </a:p>
        </p:txBody>
      </p:sp>
      <p:sp>
        <p:nvSpPr>
          <p:cNvPr id="10" name="Rectangle 9"/>
          <p:cNvSpPr/>
          <p:nvPr/>
        </p:nvSpPr>
        <p:spPr>
          <a:xfrm>
            <a:off x="6712947" y="2515801"/>
            <a:ext cx="1973853" cy="369332"/>
          </a:xfrm>
          <a:prstGeom prst="rect">
            <a:avLst/>
          </a:prstGeom>
        </p:spPr>
        <p:txBody>
          <a:bodyPr wrap="square">
            <a:spAutoFit/>
          </a:bodyPr>
          <a:lstStyle/>
          <a:p>
            <a:pPr algn="ctr"/>
            <a:r>
              <a:rPr lang="en-US" dirty="0" smtClean="0"/>
              <a:t>consumption delay</a:t>
            </a:r>
            <a:endParaRPr lang="en-US" dirty="0"/>
          </a:p>
        </p:txBody>
      </p:sp>
      <p:sp>
        <p:nvSpPr>
          <p:cNvPr id="21" name="Down Arrow 20"/>
          <p:cNvSpPr/>
          <p:nvPr/>
        </p:nvSpPr>
        <p:spPr>
          <a:xfrm rot="16200000">
            <a:off x="6096000" y="2501900"/>
            <a:ext cx="736600" cy="508000"/>
          </a:xfrm>
          <a:prstGeom prst="downArrow">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Down Arrow Callout 10"/>
          <p:cNvSpPr/>
          <p:nvPr/>
        </p:nvSpPr>
        <p:spPr>
          <a:xfrm>
            <a:off x="635000" y="2235200"/>
            <a:ext cx="1371600" cy="685800"/>
          </a:xfrm>
          <a:prstGeom prst="downArrowCallou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340100" y="2757831"/>
            <a:ext cx="5715000" cy="3270126"/>
          </a:xfrm>
          <a:prstGeom prst="rect">
            <a:avLst/>
          </a:prstGeom>
          <a:solidFill>
            <a:srgbClr val="FFFFFF">
              <a:alpha val="65000"/>
            </a:srgbClr>
          </a:solidFill>
        </p:spPr>
        <p:txBody>
          <a:bodyPr wrap="square">
            <a:spAutoFit/>
          </a:bodyPr>
          <a:lstStyle/>
          <a:p>
            <a:pPr algn="ctr"/>
            <a:r>
              <a:rPr lang="en-US" sz="2000" b="1" i="1" dirty="0" smtClean="0"/>
              <a:t>intertemporal </a:t>
            </a:r>
            <a:r>
              <a:rPr lang="en-US" sz="2000" b="1" i="1" dirty="0"/>
              <a:t>relationships </a:t>
            </a:r>
            <a:r>
              <a:rPr lang="en-US" sz="2000" b="1" i="1" dirty="0" smtClean="0"/>
              <a:t>established about </a:t>
            </a:r>
            <a:endParaRPr lang="en-US" sz="2000" b="1" i="1" dirty="0" smtClean="0"/>
          </a:p>
          <a:p>
            <a:endParaRPr lang="en-US" sz="1050" dirty="0"/>
          </a:p>
          <a:p>
            <a:pPr marL="342900" indent="-342900">
              <a:buFont typeface="Arial"/>
              <a:buChar char="•"/>
            </a:pPr>
            <a:r>
              <a:rPr lang="en-US" sz="2000" dirty="0" smtClean="0"/>
              <a:t>consumption </a:t>
            </a:r>
            <a:r>
              <a:rPr lang="en-US" sz="2000" dirty="0"/>
              <a:t>related </a:t>
            </a:r>
            <a:r>
              <a:rPr lang="en-US" sz="2000" i="1" dirty="0" smtClean="0"/>
              <a:t>uncertainties leading to</a:t>
            </a:r>
            <a:endParaRPr lang="en-US" sz="2000" i="1" dirty="0" smtClean="0"/>
          </a:p>
          <a:p>
            <a:endParaRPr lang="en-US" sz="2000" dirty="0"/>
          </a:p>
          <a:p>
            <a:pPr marL="800100" lvl="1" indent="-342900">
              <a:buFont typeface="Arial"/>
              <a:buChar char="•"/>
            </a:pPr>
            <a:r>
              <a:rPr lang="en-US" sz="2000" i="1" dirty="0" smtClean="0"/>
              <a:t>Distorted forecasting of:</a:t>
            </a:r>
            <a:endParaRPr lang="en-US" sz="2000" i="1" dirty="0" smtClean="0"/>
          </a:p>
          <a:p>
            <a:pPr marL="342900" indent="-342900">
              <a:buFont typeface="Arial"/>
              <a:buChar char="•"/>
            </a:pPr>
            <a:endParaRPr lang="en-US" sz="2000" i="1" dirty="0" smtClean="0"/>
          </a:p>
          <a:p>
            <a:pPr marL="1257300" lvl="2" indent="-342900">
              <a:buFont typeface="Arial"/>
              <a:buChar char="•"/>
            </a:pPr>
            <a:r>
              <a:rPr lang="en-US" sz="2000" i="1" dirty="0" smtClean="0"/>
              <a:t> pleasures</a:t>
            </a:r>
            <a:r>
              <a:rPr lang="en-US" sz="2000" dirty="0"/>
              <a:t> </a:t>
            </a:r>
            <a:r>
              <a:rPr lang="en-US" sz="2000" dirty="0" smtClean="0"/>
              <a:t>and </a:t>
            </a:r>
            <a:r>
              <a:rPr lang="en-US" sz="2000" i="1" dirty="0"/>
              <a:t>pains</a:t>
            </a:r>
            <a:r>
              <a:rPr lang="en-US" sz="2000" dirty="0"/>
              <a:t> </a:t>
            </a:r>
            <a:r>
              <a:rPr lang="en-US" sz="2000" dirty="0" smtClean="0"/>
              <a:t>of consumption</a:t>
            </a:r>
          </a:p>
          <a:p>
            <a:pPr marL="342900" indent="-342900">
              <a:buFont typeface="Arial"/>
              <a:buChar char="•"/>
            </a:pPr>
            <a:endParaRPr lang="en-US" sz="2000" dirty="0" smtClean="0"/>
          </a:p>
          <a:p>
            <a:pPr marL="1257300" lvl="2" indent="-342900">
              <a:buFont typeface="Arial"/>
              <a:buChar char="•"/>
            </a:pPr>
            <a:r>
              <a:rPr lang="en-US" sz="2000" i="1" dirty="0" smtClean="0"/>
              <a:t>future </a:t>
            </a:r>
            <a:r>
              <a:rPr lang="en-US" sz="2000" i="1" dirty="0"/>
              <a:t>self </a:t>
            </a:r>
            <a:r>
              <a:rPr lang="en-US" sz="2000" i="1" dirty="0" smtClean="0"/>
              <a:t>desires</a:t>
            </a:r>
          </a:p>
          <a:p>
            <a:endParaRPr lang="en-US" sz="2000" i="1" dirty="0" smtClean="0"/>
          </a:p>
          <a:p>
            <a:r>
              <a:rPr lang="en-US" sz="1400" dirty="0" smtClean="0"/>
              <a:t>(</a:t>
            </a:r>
            <a:r>
              <a:rPr lang="en-US" sz="1400" dirty="0"/>
              <a:t>Hogarth, 2010; Kahneman &amp; Snell, 1992; Wilson &amp; Gilbert, 2005).</a:t>
            </a:r>
          </a:p>
        </p:txBody>
      </p:sp>
      <p:sp>
        <p:nvSpPr>
          <p:cNvPr id="14" name="TextBox 13"/>
          <p:cNvSpPr txBox="1"/>
          <p:nvPr/>
        </p:nvSpPr>
        <p:spPr>
          <a:xfrm>
            <a:off x="317500" y="2815179"/>
            <a:ext cx="2489200" cy="584776"/>
          </a:xfrm>
          <a:prstGeom prst="rect">
            <a:avLst/>
          </a:prstGeom>
          <a:noFill/>
        </p:spPr>
        <p:txBody>
          <a:bodyPr wrap="square" rtlCol="0">
            <a:spAutoFit/>
          </a:bodyPr>
          <a:lstStyle/>
          <a:p>
            <a:pPr algn="ctr"/>
            <a:r>
              <a:rPr lang="en-US" sz="3200" dirty="0" smtClean="0"/>
              <a:t>BORROWING</a:t>
            </a:r>
            <a:endParaRPr lang="en-US" sz="3200" dirty="0"/>
          </a:p>
        </p:txBody>
      </p:sp>
      <p:sp>
        <p:nvSpPr>
          <p:cNvPr id="26" name="TextBox 25"/>
          <p:cNvSpPr txBox="1"/>
          <p:nvPr/>
        </p:nvSpPr>
        <p:spPr>
          <a:xfrm>
            <a:off x="342900" y="4580479"/>
            <a:ext cx="2489200" cy="584776"/>
          </a:xfrm>
          <a:prstGeom prst="rect">
            <a:avLst/>
          </a:prstGeom>
          <a:noFill/>
        </p:spPr>
        <p:txBody>
          <a:bodyPr wrap="square" rtlCol="0">
            <a:spAutoFit/>
          </a:bodyPr>
          <a:lstStyle/>
          <a:p>
            <a:pPr algn="ctr"/>
            <a:r>
              <a:rPr lang="en-US" sz="3200" dirty="0" smtClean="0"/>
              <a:t>SAVING</a:t>
            </a:r>
            <a:endParaRPr lang="en-US" sz="3200" dirty="0"/>
          </a:p>
        </p:txBody>
      </p:sp>
      <p:sp>
        <p:nvSpPr>
          <p:cNvPr id="16" name="Right Brace 15"/>
          <p:cNvSpPr/>
          <p:nvPr/>
        </p:nvSpPr>
        <p:spPr>
          <a:xfrm>
            <a:off x="2705100" y="2755914"/>
            <a:ext cx="254000" cy="2832100"/>
          </a:xfrm>
          <a:prstGeom prst="righ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518538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dissolv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11"/>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2">
                                            <p:txEl>
                                              <p:pRg st="0" end="0"/>
                                            </p:txEl>
                                          </p:spTgt>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8"/>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5"/>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5"/>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6"/>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7"/>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7"/>
                                        </p:tgtEl>
                                        <p:attrNameLst>
                                          <p:attrName>style.visibility</p:attrName>
                                        </p:attrNameLst>
                                      </p:cBhvr>
                                      <p:to>
                                        <p:strVal val="hidden"/>
                                      </p:to>
                                    </p:set>
                                  </p:childTnLst>
                                </p:cTn>
                              </p:par>
                              <p:par>
                                <p:cTn id="71" presetID="1" presetClass="exit" presetSubtype="0" fill="hold" grpId="2" nodeType="withEffect">
                                  <p:stCondLst>
                                    <p:cond delay="0"/>
                                  </p:stCondLst>
                                  <p:childTnLst>
                                    <p:set>
                                      <p:cBhvr>
                                        <p:cTn id="72" dur="1" fill="hold">
                                          <p:stCondLst>
                                            <p:cond delay="0"/>
                                          </p:stCondLst>
                                        </p:cTn>
                                        <p:tgtEl>
                                          <p:spTgt spid="9"/>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21"/>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0"/>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3">
                                            <p:bg/>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3">
                                            <p:txEl>
                                              <p:pRg st="2" end="2"/>
                                            </p:txEl>
                                          </p:spTgt>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
                                            <p:txEl>
                                              <p:pRg st="4" end="4"/>
                                            </p:txEl>
                                          </p:spTgt>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3">
                                            <p:txEl>
                                              <p:pRg st="6" end="6"/>
                                            </p:txEl>
                                          </p:spTgt>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5" grpId="1"/>
      <p:bldP spid="6" grpId="0"/>
      <p:bldP spid="6" grpId="1"/>
      <p:bldP spid="15" grpId="0" animBg="1"/>
      <p:bldP spid="15" grpId="1" animBg="1"/>
      <p:bldP spid="7" grpId="0"/>
      <p:bldP spid="7" grpId="1"/>
      <p:bldP spid="17" grpId="0" animBg="1"/>
      <p:bldP spid="17" grpId="1" animBg="1"/>
      <p:bldP spid="8" grpId="0" animBg="1"/>
      <p:bldP spid="8" grpId="1" animBg="1"/>
      <p:bldP spid="9" grpId="0"/>
      <p:bldP spid="9" grpId="2"/>
      <p:bldP spid="10" grpId="0"/>
      <p:bldP spid="10" grpId="1"/>
      <p:bldP spid="21" grpId="0" animBg="1"/>
      <p:bldP spid="21" grpId="1" animBg="1"/>
      <p:bldP spid="11" grpId="0" animBg="1"/>
      <p:bldP spid="11" grpId="1" animBg="1"/>
      <p:bldP spid="13" grpId="0" build="p" animBg="1"/>
      <p:bldP spid="14" grpId="0"/>
      <p:bldP spid="26" grpId="0"/>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60500"/>
            <a:ext cx="8229600" cy="3403600"/>
          </a:xfrm>
        </p:spPr>
        <p:txBody>
          <a:bodyPr>
            <a:normAutofit/>
          </a:bodyPr>
          <a:lstStyle/>
          <a:p>
            <a:pPr lvl="1"/>
            <a:r>
              <a:rPr lang="en-US" sz="2400" dirty="0" smtClean="0"/>
              <a:t>Immediacy/certainty </a:t>
            </a:r>
            <a:r>
              <a:rPr lang="en-US" sz="2400" dirty="0" smtClean="0"/>
              <a:t>and </a:t>
            </a:r>
            <a:r>
              <a:rPr lang="en-US" sz="2400" dirty="0" smtClean="0"/>
              <a:t>delay/uncertainty </a:t>
            </a:r>
            <a:r>
              <a:rPr lang="en-US" sz="2400" dirty="0" smtClean="0"/>
              <a:t>(risk) seem to be interchangeable (</a:t>
            </a:r>
            <a:r>
              <a:rPr lang="en-US" sz="2400" dirty="0" err="1" smtClean="0"/>
              <a:t>Keren</a:t>
            </a:r>
            <a:r>
              <a:rPr lang="en-US" sz="2400" dirty="0" smtClean="0"/>
              <a:t> &amp; </a:t>
            </a:r>
            <a:r>
              <a:rPr lang="en-US" sz="2400" dirty="0" err="1" smtClean="0"/>
              <a:t>Roelosfma</a:t>
            </a:r>
            <a:r>
              <a:rPr lang="en-US" sz="2400" dirty="0" smtClean="0"/>
              <a:t>, 1985) </a:t>
            </a:r>
          </a:p>
          <a:p>
            <a:pPr marL="457200" lvl="1" indent="0">
              <a:lnSpc>
                <a:spcPct val="80000"/>
              </a:lnSpc>
              <a:buNone/>
            </a:pPr>
            <a:endParaRPr lang="en-US" sz="2400" dirty="0" smtClean="0"/>
          </a:p>
          <a:p>
            <a:pPr lvl="1"/>
            <a:r>
              <a:rPr lang="en-US" sz="2400" dirty="0" smtClean="0"/>
              <a:t>Pseudo-immediacy effects (Li et al., 2010)  similar to pseudo-certainty effects (Tversky &amp; Kahneman, </a:t>
            </a:r>
            <a:r>
              <a:rPr lang="en-US" sz="2400" dirty="0"/>
              <a:t>1986) -overestimation of small probabilities </a:t>
            </a:r>
            <a:r>
              <a:rPr lang="en-US" sz="2400" dirty="0" smtClean="0"/>
              <a:t>by perceived immediacy of the reward </a:t>
            </a:r>
          </a:p>
          <a:p>
            <a:pPr marL="457200" lvl="1" indent="0">
              <a:buNone/>
            </a:pPr>
            <a:endParaRPr lang="en-US" dirty="0" smtClean="0"/>
          </a:p>
        </p:txBody>
      </p:sp>
      <p:sp>
        <p:nvSpPr>
          <p:cNvPr id="2" name="Down Arrow Callout 1"/>
          <p:cNvSpPr/>
          <p:nvPr/>
        </p:nvSpPr>
        <p:spPr>
          <a:xfrm>
            <a:off x="825500" y="1511300"/>
            <a:ext cx="7721600" cy="3708400"/>
          </a:xfrm>
          <a:prstGeom prst="downArrowCallout">
            <a:avLst>
              <a:gd name="adj1" fmla="val 38061"/>
              <a:gd name="adj2" fmla="val 40016"/>
              <a:gd name="adj3" fmla="val 21765"/>
              <a:gd name="adj4" fmla="val 72854"/>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2273300" y="5101272"/>
            <a:ext cx="4838700" cy="861774"/>
          </a:xfrm>
          <a:prstGeom prst="rect">
            <a:avLst/>
          </a:prstGeom>
        </p:spPr>
        <p:txBody>
          <a:bodyPr wrap="square">
            <a:spAutoFit/>
          </a:bodyPr>
          <a:lstStyle/>
          <a:p>
            <a:pPr algn="ctr"/>
            <a:r>
              <a:rPr lang="en-US" sz="2000" dirty="0" smtClean="0"/>
              <a:t>now = gain</a:t>
            </a:r>
          </a:p>
          <a:p>
            <a:pPr algn="ctr">
              <a:lnSpc>
                <a:spcPct val="50000"/>
              </a:lnSpc>
            </a:pPr>
            <a:r>
              <a:rPr lang="en-US" sz="2000" dirty="0" smtClean="0"/>
              <a:t> </a:t>
            </a:r>
          </a:p>
          <a:p>
            <a:pPr algn="ctr"/>
            <a:r>
              <a:rPr lang="en-US" sz="2000" dirty="0" smtClean="0"/>
              <a:t>deferring = loss </a:t>
            </a:r>
            <a:endParaRPr lang="en-US" sz="2000" dirty="0"/>
          </a:p>
        </p:txBody>
      </p:sp>
      <p:sp>
        <p:nvSpPr>
          <p:cNvPr id="6" name="Rectangle 5"/>
          <p:cNvSpPr/>
          <p:nvPr/>
        </p:nvSpPr>
        <p:spPr>
          <a:xfrm>
            <a:off x="2014826" y="6393934"/>
            <a:ext cx="5368364" cy="369332"/>
          </a:xfrm>
          <a:prstGeom prst="rect">
            <a:avLst/>
          </a:prstGeom>
        </p:spPr>
        <p:txBody>
          <a:bodyPr wrap="none">
            <a:spAutoFit/>
          </a:bodyPr>
          <a:lstStyle/>
          <a:p>
            <a:pPr lvl="1" algn="ctr"/>
            <a:r>
              <a:rPr lang="en-US" b="1" dirty="0" smtClean="0"/>
              <a:t>More likely to lead to impulsive </a:t>
            </a:r>
            <a:r>
              <a:rPr lang="en-US" b="1" dirty="0"/>
              <a:t>or impatient behavior </a:t>
            </a:r>
          </a:p>
        </p:txBody>
      </p:sp>
      <p:sp>
        <p:nvSpPr>
          <p:cNvPr id="7" name="Down Arrow 6"/>
          <p:cNvSpPr/>
          <p:nvPr/>
        </p:nvSpPr>
        <p:spPr>
          <a:xfrm>
            <a:off x="4318000" y="5994400"/>
            <a:ext cx="749300" cy="457200"/>
          </a:xfrm>
          <a:prstGeom prst="downArrow">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718470" y="4184134"/>
            <a:ext cx="2009230" cy="923330"/>
          </a:xfrm>
          <a:prstGeom prst="rect">
            <a:avLst/>
          </a:prstGeom>
        </p:spPr>
        <p:txBody>
          <a:bodyPr wrap="square">
            <a:spAutoFit/>
          </a:bodyPr>
          <a:lstStyle/>
          <a:p>
            <a:pPr algn="ctr"/>
            <a:r>
              <a:rPr lang="en-US" b="1" dirty="0" smtClean="0"/>
              <a:t>Frame</a:t>
            </a:r>
            <a:endParaRPr lang="en-US" b="1" dirty="0" smtClean="0"/>
          </a:p>
          <a:p>
            <a:pPr algn="ctr"/>
            <a:r>
              <a:rPr lang="en-US" b="1" dirty="0" smtClean="0"/>
              <a:t>Consumption</a:t>
            </a:r>
          </a:p>
          <a:p>
            <a:pPr algn="ctr"/>
            <a:r>
              <a:rPr lang="en-US" b="1" dirty="0" smtClean="0"/>
              <a:t>as</a:t>
            </a:r>
            <a:r>
              <a:rPr lang="en-US" b="1" dirty="0" smtClean="0"/>
              <a:t> </a:t>
            </a:r>
            <a:endParaRPr lang="en-US" b="1" dirty="0"/>
          </a:p>
        </p:txBody>
      </p:sp>
      <p:sp>
        <p:nvSpPr>
          <p:cNvPr id="10" name="Title 1"/>
          <p:cNvSpPr>
            <a:spLocks noGrp="1"/>
          </p:cNvSpPr>
          <p:nvPr>
            <p:ph type="title"/>
          </p:nvPr>
        </p:nvSpPr>
        <p:spPr>
          <a:xfrm>
            <a:off x="3234267" y="125760"/>
            <a:ext cx="5740400" cy="1143000"/>
          </a:xfrm>
        </p:spPr>
        <p:txBody>
          <a:bodyPr>
            <a:noAutofit/>
          </a:bodyPr>
          <a:lstStyle/>
          <a:p>
            <a:r>
              <a:rPr lang="en-US" sz="2000" b="1" dirty="0" smtClean="0"/>
              <a:t>Rational Ecological Elements Consumer Credit Decision-Making</a:t>
            </a:r>
            <a:br>
              <a:rPr lang="en-US" sz="2000" b="1" dirty="0" smtClean="0"/>
            </a:br>
            <a:r>
              <a:rPr lang="en-US" sz="2000" b="1" dirty="0"/>
              <a:t/>
            </a:r>
            <a:br>
              <a:rPr lang="en-US" sz="2000" b="1" dirty="0"/>
            </a:br>
            <a:r>
              <a:rPr lang="en-US" sz="2000" b="1" dirty="0"/>
              <a:t>The intertemporal structure of consumer credit </a:t>
            </a:r>
          </a:p>
        </p:txBody>
      </p:sp>
    </p:spTree>
    <p:extLst>
      <p:ext uri="{BB962C8B-B14F-4D97-AF65-F5344CB8AC3E}">
        <p14:creationId xmlns:p14="http://schemas.microsoft.com/office/powerpoint/2010/main" val="2533897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2" grpId="0" animBg="1"/>
      <p:bldP spid="4" grpId="0" build="p"/>
      <p:bldP spid="6" grpId="0"/>
      <p:bldP spid="7"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59832" y="125760"/>
            <a:ext cx="4896544" cy="1143000"/>
          </a:xfrm>
        </p:spPr>
        <p:txBody>
          <a:bodyPr>
            <a:noAutofit/>
          </a:bodyPr>
          <a:lstStyle/>
          <a:p>
            <a:pPr>
              <a:lnSpc>
                <a:spcPct val="120000"/>
              </a:lnSpc>
            </a:pPr>
            <a:r>
              <a:rPr lang="en-US" sz="2400" b="1" dirty="0" smtClean="0"/>
              <a:t>Credit Take Up Decision-Making</a:t>
            </a:r>
            <a:r>
              <a:rPr lang="en-US" sz="2400" dirty="0" smtClean="0"/>
              <a:t/>
            </a:r>
            <a:br>
              <a:rPr lang="en-US" sz="2400" dirty="0" smtClean="0"/>
            </a:br>
            <a:r>
              <a:rPr lang="en-US" sz="2400" dirty="0" smtClean="0"/>
              <a:t>Perceived Effort of Repayment  </a:t>
            </a:r>
            <a:endParaRPr lang="en-US" sz="2400" dirty="0"/>
          </a:p>
        </p:txBody>
      </p:sp>
      <p:sp>
        <p:nvSpPr>
          <p:cNvPr id="5" name="TextBox 4"/>
          <p:cNvSpPr txBox="1"/>
          <p:nvPr/>
        </p:nvSpPr>
        <p:spPr>
          <a:xfrm>
            <a:off x="186268" y="1456268"/>
            <a:ext cx="8957732" cy="2554545"/>
          </a:xfrm>
          <a:prstGeom prst="rect">
            <a:avLst/>
          </a:prstGeom>
          <a:noFill/>
        </p:spPr>
        <p:txBody>
          <a:bodyPr wrap="square" rtlCol="0">
            <a:spAutoFit/>
          </a:bodyPr>
          <a:lstStyle/>
          <a:p>
            <a:r>
              <a:rPr lang="en-US" sz="2400" dirty="0" smtClean="0"/>
              <a:t>In credit </a:t>
            </a:r>
            <a:r>
              <a:rPr lang="en-US" sz="2400" dirty="0"/>
              <a:t>take up context </a:t>
            </a:r>
            <a:r>
              <a:rPr lang="en-US" sz="2400" dirty="0" smtClean="0"/>
              <a:t>- </a:t>
            </a:r>
            <a:r>
              <a:rPr lang="en-US" sz="2400" i="1" dirty="0"/>
              <a:t>decoupling</a:t>
            </a:r>
            <a:r>
              <a:rPr lang="en-US" sz="2400" dirty="0"/>
              <a:t> of pleasures and pain of consumption occurs </a:t>
            </a:r>
            <a:r>
              <a:rPr lang="en-US" sz="2400" dirty="0" smtClean="0"/>
              <a:t>(Loewenstein &amp; </a:t>
            </a:r>
            <a:r>
              <a:rPr lang="en-US" sz="2400" dirty="0" err="1" smtClean="0"/>
              <a:t>Prelec</a:t>
            </a:r>
            <a:r>
              <a:rPr lang="en-US" sz="2400" dirty="0" smtClean="0"/>
              <a:t>, 1998) because:</a:t>
            </a:r>
          </a:p>
          <a:p>
            <a:pPr marL="342900" indent="-342900">
              <a:buFont typeface="Arial"/>
              <a:buChar char="•"/>
            </a:pPr>
            <a:endParaRPr lang="en-US" dirty="0" smtClean="0"/>
          </a:p>
          <a:p>
            <a:pPr marL="800100" lvl="1" indent="-342900">
              <a:buFont typeface="Arial"/>
              <a:buChar char="•"/>
            </a:pPr>
            <a:r>
              <a:rPr lang="en-US" sz="2200" dirty="0" smtClean="0"/>
              <a:t>present </a:t>
            </a:r>
            <a:r>
              <a:rPr lang="en-US" sz="2200" dirty="0"/>
              <a:t>time reward </a:t>
            </a:r>
            <a:r>
              <a:rPr lang="en-US" sz="2200" dirty="0" smtClean="0"/>
              <a:t>allows </a:t>
            </a:r>
            <a:r>
              <a:rPr lang="en-US" sz="2200" dirty="0"/>
              <a:t>for immediate good </a:t>
            </a:r>
            <a:r>
              <a:rPr lang="en-US" sz="2200" dirty="0" smtClean="0"/>
              <a:t>consumption</a:t>
            </a:r>
          </a:p>
          <a:p>
            <a:pPr marL="800100" lvl="1" indent="-342900">
              <a:lnSpc>
                <a:spcPct val="80000"/>
              </a:lnSpc>
              <a:buFont typeface="Arial"/>
              <a:buChar char="•"/>
            </a:pPr>
            <a:endParaRPr lang="en-US" sz="1400" dirty="0" smtClean="0"/>
          </a:p>
          <a:p>
            <a:pPr marL="800100" lvl="1" indent="-342900">
              <a:buFont typeface="Arial"/>
              <a:buChar char="•"/>
            </a:pPr>
            <a:r>
              <a:rPr lang="en-US" sz="2200" dirty="0" smtClean="0"/>
              <a:t>future </a:t>
            </a:r>
            <a:r>
              <a:rPr lang="en-US" sz="2200" dirty="0"/>
              <a:t>time punishment </a:t>
            </a:r>
            <a:r>
              <a:rPr lang="en-US" sz="2200" dirty="0" smtClean="0"/>
              <a:t>(payments) is deferred over </a:t>
            </a:r>
            <a:r>
              <a:rPr lang="en-US" sz="2200" dirty="0"/>
              <a:t>time </a:t>
            </a:r>
            <a:endParaRPr lang="en-US" sz="2200" dirty="0" smtClean="0"/>
          </a:p>
          <a:p>
            <a:pPr marL="342900" indent="-342900">
              <a:buFont typeface="Arial"/>
              <a:buChar char="•"/>
            </a:pPr>
            <a:endParaRPr lang="en-US" sz="1200" dirty="0"/>
          </a:p>
          <a:p>
            <a:r>
              <a:rPr lang="en-US" sz="2400" dirty="0" smtClean="0"/>
              <a:t>are </a:t>
            </a:r>
            <a:r>
              <a:rPr lang="en-US" sz="2400" dirty="0"/>
              <a:t>naturally established</a:t>
            </a:r>
          </a:p>
        </p:txBody>
      </p:sp>
      <p:sp>
        <p:nvSpPr>
          <p:cNvPr id="6" name="Rectangle 5"/>
          <p:cNvSpPr/>
          <p:nvPr/>
        </p:nvSpPr>
        <p:spPr>
          <a:xfrm>
            <a:off x="186267" y="3903800"/>
            <a:ext cx="8551334" cy="3016210"/>
          </a:xfrm>
          <a:prstGeom prst="rect">
            <a:avLst/>
          </a:prstGeom>
          <a:solidFill>
            <a:srgbClr val="FFFFFF">
              <a:alpha val="56000"/>
            </a:srgbClr>
          </a:solidFill>
        </p:spPr>
        <p:txBody>
          <a:bodyPr wrap="square">
            <a:spAutoFit/>
          </a:bodyPr>
          <a:lstStyle/>
          <a:p>
            <a:r>
              <a:rPr lang="en-US" sz="2200" b="1" dirty="0" smtClean="0"/>
              <a:t>Questions</a:t>
            </a:r>
            <a:r>
              <a:rPr lang="en-US" sz="2200" dirty="0" smtClean="0"/>
              <a:t>: </a:t>
            </a:r>
          </a:p>
          <a:p>
            <a:pPr>
              <a:lnSpc>
                <a:spcPct val="70000"/>
              </a:lnSpc>
            </a:pPr>
            <a:endParaRPr lang="en-US" sz="1400" dirty="0" smtClean="0"/>
          </a:p>
          <a:p>
            <a:r>
              <a:rPr lang="en-US" sz="2200" dirty="0" smtClean="0"/>
              <a:t>Is trade</a:t>
            </a:r>
            <a:r>
              <a:rPr lang="en-US" sz="2200" dirty="0"/>
              <a:t>-off between rewards and punishments </a:t>
            </a:r>
            <a:r>
              <a:rPr lang="en-US" sz="2200" dirty="0" smtClean="0"/>
              <a:t>biased </a:t>
            </a:r>
            <a:r>
              <a:rPr lang="en-US" sz="2200" dirty="0"/>
              <a:t>by ill-representation of one of its </a:t>
            </a:r>
            <a:r>
              <a:rPr lang="en-US" sz="2200" dirty="0" smtClean="0"/>
              <a:t>parts</a:t>
            </a:r>
            <a:r>
              <a:rPr lang="en-US" sz="2200" dirty="0"/>
              <a:t> </a:t>
            </a:r>
            <a:r>
              <a:rPr lang="en-US" sz="2200" dirty="0" smtClean="0"/>
              <a:t>— </a:t>
            </a:r>
            <a:r>
              <a:rPr lang="en-US" sz="2200" i="1" dirty="0" smtClean="0"/>
              <a:t>negative </a:t>
            </a:r>
            <a:r>
              <a:rPr lang="en-US" sz="2200" i="1" dirty="0"/>
              <a:t>consequences or punishments </a:t>
            </a:r>
            <a:r>
              <a:rPr lang="en-US" sz="2200" dirty="0"/>
              <a:t>(payment), once they </a:t>
            </a:r>
            <a:r>
              <a:rPr lang="en-US" sz="2200" dirty="0" smtClean="0"/>
              <a:t>also </a:t>
            </a:r>
            <a:r>
              <a:rPr lang="en-US" sz="2200" dirty="0"/>
              <a:t>tend </a:t>
            </a:r>
            <a:r>
              <a:rPr lang="en-US" sz="2200" dirty="0" smtClean="0"/>
              <a:t>to </a:t>
            </a:r>
            <a:r>
              <a:rPr lang="en-US" sz="2200" dirty="0"/>
              <a:t>be </a:t>
            </a:r>
            <a:r>
              <a:rPr lang="en-US" sz="2200" dirty="0" smtClean="0"/>
              <a:t>discounted over time</a:t>
            </a:r>
            <a:r>
              <a:rPr lang="en-US" sz="2200" dirty="0"/>
              <a:t>? </a:t>
            </a:r>
            <a:endParaRPr lang="en-US" sz="2200" dirty="0" smtClean="0"/>
          </a:p>
          <a:p>
            <a:endParaRPr lang="en-US" sz="2200" dirty="0" smtClean="0"/>
          </a:p>
          <a:p>
            <a:r>
              <a:rPr lang="en-US" sz="2200" dirty="0"/>
              <a:t>Payment effort </a:t>
            </a:r>
            <a:r>
              <a:rPr lang="en-US" sz="2200" dirty="0" smtClean="0"/>
              <a:t>— negative </a:t>
            </a:r>
            <a:r>
              <a:rPr lang="en-US" sz="2200" dirty="0"/>
              <a:t>downside psychological representation:</a:t>
            </a:r>
          </a:p>
          <a:p>
            <a:r>
              <a:rPr lang="en-US" sz="2200" dirty="0" smtClean="0"/>
              <a:t>is </a:t>
            </a:r>
            <a:r>
              <a:rPr lang="en-US" sz="2200" dirty="0"/>
              <a:t>effort of payment </a:t>
            </a:r>
            <a:r>
              <a:rPr lang="en-US" sz="2200" dirty="0" smtClean="0"/>
              <a:t>discounted </a:t>
            </a:r>
            <a:r>
              <a:rPr lang="en-US" sz="2200" dirty="0"/>
              <a:t>over </a:t>
            </a:r>
            <a:r>
              <a:rPr lang="en-US" sz="2200" dirty="0" smtClean="0"/>
              <a:t>time? (</a:t>
            </a:r>
            <a:r>
              <a:rPr lang="en-US" sz="2200" dirty="0" err="1"/>
              <a:t>Botvinick</a:t>
            </a:r>
            <a:r>
              <a:rPr lang="en-US" sz="2200" dirty="0"/>
              <a:t>, 2009; </a:t>
            </a:r>
            <a:r>
              <a:rPr lang="en-US" sz="2200" dirty="0" err="1"/>
              <a:t>Kivetz</a:t>
            </a:r>
            <a:r>
              <a:rPr lang="en-US" sz="2200" dirty="0"/>
              <a:t>, 2003</a:t>
            </a:r>
            <a:r>
              <a:rPr lang="en-US" sz="2200" dirty="0" smtClean="0"/>
              <a:t>) </a:t>
            </a:r>
            <a:r>
              <a:rPr lang="en-US" sz="2200" dirty="0"/>
              <a:t>as evaluated at </a:t>
            </a:r>
            <a:r>
              <a:rPr lang="en-US" sz="2200" dirty="0" smtClean="0"/>
              <a:t>credit </a:t>
            </a:r>
            <a:r>
              <a:rPr lang="en-US" sz="2200" dirty="0"/>
              <a:t>take </a:t>
            </a:r>
            <a:r>
              <a:rPr lang="en-US" sz="2200" dirty="0" smtClean="0"/>
              <a:t>up moment</a:t>
            </a:r>
            <a:endParaRPr lang="en-US" sz="2200" dirty="0"/>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P spid="6"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3059832" y="125760"/>
            <a:ext cx="4896544" cy="1143000"/>
          </a:xfrm>
        </p:spPr>
        <p:txBody>
          <a:bodyPr>
            <a:noAutofit/>
          </a:bodyPr>
          <a:lstStyle/>
          <a:p>
            <a:pPr>
              <a:lnSpc>
                <a:spcPct val="120000"/>
              </a:lnSpc>
            </a:pPr>
            <a:r>
              <a:rPr lang="en-US" sz="2400" b="1" dirty="0" smtClean="0"/>
              <a:t>Credit Take Up Decision-Making</a:t>
            </a:r>
            <a:r>
              <a:rPr lang="en-US" sz="2400" dirty="0" smtClean="0"/>
              <a:t/>
            </a:r>
            <a:br>
              <a:rPr lang="en-US" sz="2400" dirty="0" smtClean="0"/>
            </a:br>
            <a:r>
              <a:rPr lang="en-US" sz="2400" dirty="0" smtClean="0"/>
              <a:t>Perceived Effort of Repayment  </a:t>
            </a:r>
            <a:endParaRPr lang="en-US" sz="2400" dirty="0"/>
          </a:p>
        </p:txBody>
      </p:sp>
      <p:sp>
        <p:nvSpPr>
          <p:cNvPr id="5" name="Content Placeholder 4"/>
          <p:cNvSpPr>
            <a:spLocks noGrp="1"/>
          </p:cNvSpPr>
          <p:nvPr>
            <p:ph idx="1"/>
          </p:nvPr>
        </p:nvSpPr>
        <p:spPr>
          <a:xfrm>
            <a:off x="0" y="1464733"/>
            <a:ext cx="4064001" cy="5404556"/>
          </a:xfrm>
          <a:prstGeom prst="rect">
            <a:avLst/>
          </a:prstGeom>
          <a:solidFill>
            <a:schemeClr val="bg1">
              <a:alpha val="88000"/>
            </a:schemeClr>
          </a:solidFill>
        </p:spPr>
        <p:txBody>
          <a:bodyPr wrap="square">
            <a:spAutoFit/>
          </a:bodyPr>
          <a:lstStyle/>
          <a:p>
            <a:pPr marL="0" indent="0">
              <a:buNone/>
            </a:pPr>
            <a:r>
              <a:rPr lang="en-US" sz="2400" b="1" dirty="0" smtClean="0"/>
              <a:t>Experiment</a:t>
            </a:r>
            <a:r>
              <a:rPr lang="en-US" sz="2400" dirty="0" smtClean="0"/>
              <a:t>: </a:t>
            </a:r>
          </a:p>
          <a:p>
            <a:pPr marL="285750" indent="-285750">
              <a:buFont typeface="Arial"/>
              <a:buChar char="•"/>
            </a:pPr>
            <a:r>
              <a:rPr lang="en-US" sz="2200" dirty="0" smtClean="0"/>
              <a:t>Credit </a:t>
            </a:r>
            <a:r>
              <a:rPr lang="en-US" sz="2200" dirty="0"/>
              <a:t>situation wherein participants </a:t>
            </a:r>
            <a:r>
              <a:rPr lang="en-US" sz="2200" dirty="0" smtClean="0"/>
              <a:t>imagine </a:t>
            </a:r>
            <a:r>
              <a:rPr lang="en-US" sz="2200" dirty="0"/>
              <a:t>they have decided to buy some good hedonic</a:t>
            </a:r>
            <a:r>
              <a:rPr lang="en-US" sz="2200" dirty="0" smtClean="0"/>
              <a:t>/utilitarian </a:t>
            </a:r>
            <a:r>
              <a:rPr lang="en-US" sz="2200" dirty="0"/>
              <a:t>(a car, surgery, or non-specified)</a:t>
            </a:r>
            <a:r>
              <a:rPr lang="en-US" sz="2200" dirty="0" smtClean="0"/>
              <a:t>;</a:t>
            </a:r>
          </a:p>
          <a:p>
            <a:pPr marL="285750" indent="-285750">
              <a:lnSpc>
                <a:spcPct val="70000"/>
              </a:lnSpc>
              <a:buFont typeface="Arial"/>
              <a:buChar char="•"/>
            </a:pPr>
            <a:endParaRPr lang="en-US" sz="2200" dirty="0" smtClean="0"/>
          </a:p>
          <a:p>
            <a:pPr marL="285750" indent="-285750">
              <a:buFont typeface="Arial"/>
              <a:buChar char="•"/>
            </a:pPr>
            <a:r>
              <a:rPr lang="en-US" sz="2200" b="1" dirty="0"/>
              <a:t>Task</a:t>
            </a:r>
            <a:r>
              <a:rPr lang="en-US" sz="2200" dirty="0"/>
              <a:t>: rate on a numerical scale (from 0 “no effort at all” to 100 “extreme effort”) how much effort to pay installments (same value) as presented in the specific time horizons: “today”, “10”, “20”, “30”, “40”, “50”, and “60” months. </a:t>
            </a:r>
          </a:p>
        </p:txBody>
      </p:sp>
      <p:sp>
        <p:nvSpPr>
          <p:cNvPr id="9" name="Rectangle 8"/>
          <p:cNvSpPr/>
          <p:nvPr/>
        </p:nvSpPr>
        <p:spPr>
          <a:xfrm>
            <a:off x="4250267" y="1698698"/>
            <a:ext cx="4893733" cy="2246769"/>
          </a:xfrm>
          <a:prstGeom prst="rect">
            <a:avLst/>
          </a:prstGeom>
          <a:noFill/>
        </p:spPr>
        <p:txBody>
          <a:bodyPr wrap="square">
            <a:spAutoFit/>
          </a:bodyPr>
          <a:lstStyle/>
          <a:p>
            <a:pPr marL="285750" indent="-285750">
              <a:buFont typeface="Arial"/>
              <a:buChar char="•"/>
            </a:pPr>
            <a:r>
              <a:rPr lang="en-US" sz="2000" b="1" dirty="0"/>
              <a:t>Two Groups</a:t>
            </a:r>
            <a:r>
              <a:rPr lang="en-US" sz="2000" dirty="0"/>
              <a:t>: One was shown information how the good or service they had purchased would decrease in value across repayment period in tandem with decreasing debt amount  — </a:t>
            </a:r>
            <a:r>
              <a:rPr lang="en-US" sz="2000" i="1" dirty="0"/>
              <a:t>hidden-zero presentation </a:t>
            </a:r>
            <a:r>
              <a:rPr lang="en-US" sz="2000" dirty="0"/>
              <a:t> (see vignette) the other was shown no information.</a:t>
            </a:r>
          </a:p>
        </p:txBody>
      </p:sp>
      <p:pic>
        <p:nvPicPr>
          <p:cNvPr id="10" name="Picture 9" descr="vinhet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0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508190" y="4119034"/>
            <a:ext cx="4440907" cy="2586567"/>
          </a:xfrm>
          <a:prstGeom prst="rect">
            <a:avLst/>
          </a:prstGeom>
        </p:spPr>
      </p:pic>
    </p:spTree>
    <p:extLst>
      <p:ext uri="{BB962C8B-B14F-4D97-AF65-F5344CB8AC3E}">
        <p14:creationId xmlns:p14="http://schemas.microsoft.com/office/powerpoint/2010/main" val="288828556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3059832" y="125760"/>
            <a:ext cx="4896544" cy="1143000"/>
          </a:xfrm>
        </p:spPr>
        <p:txBody>
          <a:bodyPr>
            <a:noAutofit/>
          </a:bodyPr>
          <a:lstStyle/>
          <a:p>
            <a:pPr>
              <a:lnSpc>
                <a:spcPct val="120000"/>
              </a:lnSpc>
            </a:pPr>
            <a:r>
              <a:rPr lang="en-US" sz="2400" b="1" dirty="0" smtClean="0"/>
              <a:t>Credit Take Up Decision-Making</a:t>
            </a:r>
            <a:r>
              <a:rPr lang="en-US" sz="2400" dirty="0" smtClean="0"/>
              <a:t/>
            </a:r>
            <a:br>
              <a:rPr lang="en-US" sz="2400" dirty="0" smtClean="0"/>
            </a:br>
            <a:r>
              <a:rPr lang="en-US" sz="2400" dirty="0" smtClean="0"/>
              <a:t>Perceived Effort of Repayment  </a:t>
            </a:r>
            <a:endParaRPr lang="en-US" sz="2400" dirty="0"/>
          </a:p>
        </p:txBody>
      </p:sp>
      <p:sp>
        <p:nvSpPr>
          <p:cNvPr id="7" name="Rectangle 6"/>
          <p:cNvSpPr/>
          <p:nvPr/>
        </p:nvSpPr>
        <p:spPr>
          <a:xfrm>
            <a:off x="389466" y="1423119"/>
            <a:ext cx="8314267" cy="2031325"/>
          </a:xfrm>
          <a:prstGeom prst="rect">
            <a:avLst/>
          </a:prstGeom>
        </p:spPr>
        <p:txBody>
          <a:bodyPr wrap="square">
            <a:spAutoFit/>
          </a:bodyPr>
          <a:lstStyle/>
          <a:p>
            <a:r>
              <a:rPr lang="en-US" sz="2400" dirty="0" smtClean="0"/>
              <a:t>Looking for the hidden</a:t>
            </a:r>
            <a:r>
              <a:rPr lang="en-US" sz="2400" dirty="0"/>
              <a:t>-zero effect (</a:t>
            </a:r>
            <a:r>
              <a:rPr lang="en-US" sz="2400" dirty="0" err="1"/>
              <a:t>Magen</a:t>
            </a:r>
            <a:r>
              <a:rPr lang="en-US" sz="2400" dirty="0"/>
              <a:t> et al., 2008) </a:t>
            </a:r>
            <a:r>
              <a:rPr lang="en-US" sz="2400" dirty="0" smtClean="0"/>
              <a:t>:</a:t>
            </a:r>
          </a:p>
          <a:p>
            <a:endParaRPr lang="en-US" sz="1400" dirty="0"/>
          </a:p>
          <a:p>
            <a:pPr lvl="1"/>
            <a:r>
              <a:rPr lang="en-US" sz="2400" dirty="0" smtClean="0"/>
              <a:t> </a:t>
            </a:r>
            <a:r>
              <a:rPr lang="en-US" sz="2000" dirty="0"/>
              <a:t>“By simply mentioning the </a:t>
            </a:r>
            <a:r>
              <a:rPr lang="en-US" sz="2000" dirty="0" smtClean="0"/>
              <a:t>‘obvious’ </a:t>
            </a:r>
            <a:r>
              <a:rPr lang="en-US" sz="2000" dirty="0"/>
              <a:t>downsides of alternatives, one can help decision makers choose in a more informed and </a:t>
            </a:r>
            <a:r>
              <a:rPr lang="en-US" sz="2000" dirty="0" smtClean="0"/>
              <a:t>balanced </a:t>
            </a:r>
            <a:r>
              <a:rPr lang="en-US" sz="2000" dirty="0"/>
              <a:t>manner, thereby helping them place more weight on the achievement of their long-term goals, rather than on immediate gratification.” (p. 649</a:t>
            </a:r>
            <a:r>
              <a:rPr lang="en-US" sz="2000" dirty="0" smtClean="0"/>
              <a:t>)</a:t>
            </a:r>
            <a:endParaRPr lang="en-US" sz="2000" dirty="0"/>
          </a:p>
        </p:txBody>
      </p:sp>
      <p:sp>
        <p:nvSpPr>
          <p:cNvPr id="8" name="Rectangle 7"/>
          <p:cNvSpPr/>
          <p:nvPr/>
        </p:nvSpPr>
        <p:spPr>
          <a:xfrm>
            <a:off x="220137" y="3710900"/>
            <a:ext cx="8839200" cy="2923877"/>
          </a:xfrm>
          <a:prstGeom prst="rect">
            <a:avLst/>
          </a:prstGeom>
          <a:solidFill>
            <a:srgbClr val="FFFFFF">
              <a:alpha val="54000"/>
            </a:srgbClr>
          </a:solidFill>
        </p:spPr>
        <p:txBody>
          <a:bodyPr wrap="square">
            <a:spAutoFit/>
          </a:bodyPr>
          <a:lstStyle/>
          <a:p>
            <a:r>
              <a:rPr lang="en-US" sz="2400" dirty="0" smtClean="0"/>
              <a:t>Hedonic </a:t>
            </a:r>
            <a:r>
              <a:rPr lang="en-US" sz="2400" i="1" dirty="0" err="1" smtClean="0"/>
              <a:t>vs.</a:t>
            </a:r>
            <a:r>
              <a:rPr lang="en-US" sz="2400" dirty="0" err="1" smtClean="0"/>
              <a:t>Utilitarian</a:t>
            </a:r>
            <a:r>
              <a:rPr lang="en-US" sz="2400" dirty="0" smtClean="0"/>
              <a:t> consumption goods (</a:t>
            </a:r>
            <a:r>
              <a:rPr lang="en-US" sz="2400" dirty="0" err="1"/>
              <a:t>Dahr</a:t>
            </a:r>
            <a:r>
              <a:rPr lang="en-US" sz="2400" dirty="0"/>
              <a:t> &amp; </a:t>
            </a:r>
            <a:r>
              <a:rPr lang="en-US" sz="2400" dirty="0" err="1"/>
              <a:t>Wertenbroch</a:t>
            </a:r>
            <a:r>
              <a:rPr lang="en-US" sz="2400" dirty="0"/>
              <a:t>, 2000</a:t>
            </a:r>
            <a:r>
              <a:rPr lang="en-US" sz="2400" dirty="0" smtClean="0"/>
              <a:t>)</a:t>
            </a:r>
          </a:p>
          <a:p>
            <a:endParaRPr lang="en-US" sz="1600" dirty="0" smtClean="0"/>
          </a:p>
          <a:p>
            <a:pPr lvl="1"/>
            <a:r>
              <a:rPr lang="en-US" sz="2000" dirty="0" smtClean="0"/>
              <a:t>Hedonic objects— higher </a:t>
            </a:r>
            <a:r>
              <a:rPr lang="en-US" sz="2000" dirty="0"/>
              <a:t>share of affective gratification </a:t>
            </a:r>
            <a:r>
              <a:rPr lang="en-US" sz="2000" dirty="0" smtClean="0"/>
              <a:t>attributes/Utilitarian— higher </a:t>
            </a:r>
            <a:r>
              <a:rPr lang="en-US" sz="2000" dirty="0"/>
              <a:t>share of convenience and practical attributes (</a:t>
            </a:r>
            <a:r>
              <a:rPr lang="en-US" sz="2000" dirty="0" err="1"/>
              <a:t>Batra</a:t>
            </a:r>
            <a:r>
              <a:rPr lang="en-US" sz="2000" dirty="0"/>
              <a:t> &amp; </a:t>
            </a:r>
            <a:r>
              <a:rPr lang="en-US" sz="2000" dirty="0" err="1"/>
              <a:t>Ahtola</a:t>
            </a:r>
            <a:r>
              <a:rPr lang="en-US" sz="2000" dirty="0"/>
              <a:t>, 1991</a:t>
            </a:r>
            <a:r>
              <a:rPr lang="en-US" sz="2000" dirty="0" smtClean="0"/>
              <a:t>)</a:t>
            </a:r>
          </a:p>
          <a:p>
            <a:endParaRPr lang="en-US" sz="1400" b="1" dirty="0" smtClean="0"/>
          </a:p>
          <a:p>
            <a:r>
              <a:rPr lang="en-US" sz="2200" b="1" dirty="0" smtClean="0"/>
              <a:t>At </a:t>
            </a:r>
            <a:r>
              <a:rPr lang="en-US" sz="2200" b="1" dirty="0"/>
              <a:t>credit take up situations </a:t>
            </a:r>
            <a:r>
              <a:rPr lang="en-US" sz="2200" dirty="0" smtClean="0"/>
              <a:t>— not </a:t>
            </a:r>
            <a:r>
              <a:rPr lang="en-US" sz="2200" dirty="0"/>
              <a:t>taking up credit </a:t>
            </a:r>
            <a:r>
              <a:rPr lang="en-US" sz="2200" dirty="0" smtClean="0"/>
              <a:t>equated </a:t>
            </a:r>
            <a:r>
              <a:rPr lang="en-US" sz="2200" dirty="0"/>
              <a:t>with loosing </a:t>
            </a:r>
            <a:r>
              <a:rPr lang="en-US" sz="2200" dirty="0" smtClean="0"/>
              <a:t>a </a:t>
            </a:r>
            <a:r>
              <a:rPr lang="en-US" sz="2200" dirty="0"/>
              <a:t>good already felt as possessed or owned. </a:t>
            </a:r>
            <a:r>
              <a:rPr lang="en-US" sz="2200" b="1" i="1" dirty="0"/>
              <a:t>Hedonic objects would therefore be more easily targeted than utilitarian ones in similar situations</a:t>
            </a:r>
            <a:r>
              <a:rPr lang="en-US" sz="2200" dirty="0"/>
              <a:t>.</a:t>
            </a:r>
          </a:p>
        </p:txBody>
      </p:sp>
    </p:spTree>
    <p:extLst>
      <p:ext uri="{BB962C8B-B14F-4D97-AF65-F5344CB8AC3E}">
        <p14:creationId xmlns:p14="http://schemas.microsoft.com/office/powerpoint/2010/main" val="16151226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3059832" y="125760"/>
            <a:ext cx="4896544" cy="1143000"/>
          </a:xfrm>
        </p:spPr>
        <p:txBody>
          <a:bodyPr>
            <a:noAutofit/>
          </a:bodyPr>
          <a:lstStyle/>
          <a:p>
            <a:r>
              <a:rPr lang="en-US" sz="2000" dirty="0" smtClean="0"/>
              <a:t>Rational Ecological Elements Consumer Credit Decision-Making</a:t>
            </a:r>
            <a:endParaRPr lang="en-US" sz="2000" dirty="0"/>
          </a:p>
        </p:txBody>
      </p:sp>
      <p:grpSp>
        <p:nvGrpSpPr>
          <p:cNvPr id="10" name="Group 9"/>
          <p:cNvGrpSpPr/>
          <p:nvPr/>
        </p:nvGrpSpPr>
        <p:grpSpPr>
          <a:xfrm>
            <a:off x="3939116" y="1854200"/>
            <a:ext cx="5096933" cy="4693215"/>
            <a:chOff x="4047066" y="1892300"/>
            <a:chExt cx="5096933" cy="4693215"/>
          </a:xfrm>
        </p:grpSpPr>
        <p:pic>
          <p:nvPicPr>
            <p:cNvPr id="5" name="Content Placeholder 1" descr="effort.jpg"/>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8642" r="7042"/>
            <a:stretch/>
          </p:blipFill>
          <p:spPr>
            <a:xfrm>
              <a:off x="4047066" y="1892300"/>
              <a:ext cx="5096933" cy="4693215"/>
            </a:xfrm>
            <a:prstGeom prst="rect">
              <a:avLst/>
            </a:prstGeom>
          </p:spPr>
        </p:pic>
        <p:grpSp>
          <p:nvGrpSpPr>
            <p:cNvPr id="6" name="Group 5"/>
            <p:cNvGrpSpPr/>
            <p:nvPr/>
          </p:nvGrpSpPr>
          <p:grpSpPr>
            <a:xfrm>
              <a:off x="8388350" y="2819400"/>
              <a:ext cx="449578" cy="1984988"/>
              <a:chOff x="4616450" y="2616200"/>
              <a:chExt cx="449578" cy="1984988"/>
            </a:xfrm>
          </p:grpSpPr>
          <p:sp>
            <p:nvSpPr>
              <p:cNvPr id="7" name="TextBox 6"/>
              <p:cNvSpPr txBox="1"/>
              <p:nvPr/>
            </p:nvSpPr>
            <p:spPr>
              <a:xfrm>
                <a:off x="4616450" y="2616200"/>
                <a:ext cx="429174" cy="215444"/>
              </a:xfrm>
              <a:prstGeom prst="rect">
                <a:avLst/>
              </a:prstGeom>
              <a:noFill/>
            </p:spPr>
            <p:txBody>
              <a:bodyPr wrap="none" rtlCol="0">
                <a:spAutoFit/>
              </a:bodyPr>
              <a:lstStyle/>
              <a:p>
                <a:r>
                  <a:rPr lang="en-US" sz="800" b="1" dirty="0" smtClean="0"/>
                  <a:t>N= 68</a:t>
                </a:r>
                <a:endParaRPr lang="en-US" sz="800" b="1" dirty="0"/>
              </a:p>
            </p:txBody>
          </p:sp>
          <p:sp>
            <p:nvSpPr>
              <p:cNvPr id="8" name="TextBox 7"/>
              <p:cNvSpPr txBox="1"/>
              <p:nvPr/>
            </p:nvSpPr>
            <p:spPr>
              <a:xfrm>
                <a:off x="4635501" y="4385744"/>
                <a:ext cx="430527" cy="215444"/>
              </a:xfrm>
              <a:prstGeom prst="rect">
                <a:avLst/>
              </a:prstGeom>
              <a:noFill/>
            </p:spPr>
            <p:txBody>
              <a:bodyPr wrap="none" rtlCol="0">
                <a:spAutoFit/>
              </a:bodyPr>
              <a:lstStyle/>
              <a:p>
                <a:r>
                  <a:rPr lang="en-US" sz="800" b="1" dirty="0" smtClean="0"/>
                  <a:t>N= 41</a:t>
                </a:r>
                <a:endParaRPr lang="en-US" sz="800" b="1" dirty="0"/>
              </a:p>
            </p:txBody>
          </p:sp>
          <p:sp>
            <p:nvSpPr>
              <p:cNvPr id="9" name="TextBox 8"/>
              <p:cNvSpPr txBox="1"/>
              <p:nvPr/>
            </p:nvSpPr>
            <p:spPr>
              <a:xfrm>
                <a:off x="4627032" y="2927355"/>
                <a:ext cx="429174" cy="215444"/>
              </a:xfrm>
              <a:prstGeom prst="rect">
                <a:avLst/>
              </a:prstGeom>
              <a:noFill/>
            </p:spPr>
            <p:txBody>
              <a:bodyPr wrap="none" rtlCol="0">
                <a:spAutoFit/>
              </a:bodyPr>
              <a:lstStyle/>
              <a:p>
                <a:r>
                  <a:rPr lang="en-US" sz="800" b="1" dirty="0" smtClean="0"/>
                  <a:t>N= 38</a:t>
                </a:r>
                <a:endParaRPr lang="en-US" sz="800" b="1" dirty="0"/>
              </a:p>
            </p:txBody>
          </p:sp>
        </p:grpSp>
        <p:sp>
          <p:nvSpPr>
            <p:cNvPr id="2" name="Rectangle 1"/>
            <p:cNvSpPr/>
            <p:nvPr/>
          </p:nvSpPr>
          <p:spPr>
            <a:xfrm>
              <a:off x="4819650" y="6292850"/>
              <a:ext cx="857250" cy="203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7368" y="1504950"/>
            <a:ext cx="4087282" cy="5353050"/>
          </a:xfrm>
        </p:spPr>
        <p:txBody>
          <a:bodyPr>
            <a:normAutofit fontScale="55000" lnSpcReduction="20000"/>
          </a:bodyPr>
          <a:lstStyle/>
          <a:p>
            <a:pPr marL="0" indent="0">
              <a:buNone/>
            </a:pPr>
            <a:r>
              <a:rPr lang="en-US" sz="2000" dirty="0" smtClean="0"/>
              <a:t>No effects of hidden zero presentation nor of object hedonic/utilitarian quality were found – new data collected in new experiment correcting some design limitations will show if replication occurs; other aspects to be studied — partition in time horizons (no partition, 3 horizons and 7)</a:t>
            </a:r>
          </a:p>
          <a:p>
            <a:pPr marL="0" indent="0">
              <a:buNone/>
            </a:pPr>
            <a:r>
              <a:rPr lang="en-US" sz="2000" dirty="0" smtClean="0"/>
              <a:t> </a:t>
            </a:r>
          </a:p>
          <a:p>
            <a:pPr marL="0" indent="0">
              <a:buNone/>
            </a:pPr>
            <a:r>
              <a:rPr lang="en-US" sz="2200" dirty="0" smtClean="0"/>
              <a:t>However, participants have split along three categories of effort perception rating</a:t>
            </a:r>
          </a:p>
          <a:p>
            <a:endParaRPr lang="en-US" sz="1600" dirty="0" smtClean="0"/>
          </a:p>
          <a:p>
            <a:r>
              <a:rPr lang="en-US" sz="1800" dirty="0" smtClean="0"/>
              <a:t>We speculate on </a:t>
            </a:r>
            <a:r>
              <a:rPr lang="en-US" sz="1800" i="1" dirty="0" smtClean="0"/>
              <a:t>how people perceive information elements of credit proposal</a:t>
            </a:r>
            <a:r>
              <a:rPr lang="en-US" sz="1800" dirty="0" smtClean="0"/>
              <a:t>:</a:t>
            </a:r>
          </a:p>
          <a:p>
            <a:endParaRPr lang="en-US" sz="1800" dirty="0"/>
          </a:p>
          <a:p>
            <a:pPr lvl="1"/>
            <a:r>
              <a:rPr lang="en-US" sz="1600" dirty="0" smtClean="0"/>
              <a:t>Group A (increase perceived effort over time): effect of present bias focused on object possession (endowment), expecting a decline in consumption satisfaction as installments appear at more distant time horizons?</a:t>
            </a:r>
          </a:p>
          <a:p>
            <a:pPr lvl="1"/>
            <a:endParaRPr lang="en-US" sz="1600" dirty="0" smtClean="0"/>
          </a:p>
          <a:p>
            <a:pPr lvl="1"/>
            <a:r>
              <a:rPr lang="en-US" sz="1600" dirty="0" smtClean="0"/>
              <a:t>Group B (perceived effort discount over time): an effect of </a:t>
            </a:r>
            <a:r>
              <a:rPr lang="en-US" sz="1600" dirty="0"/>
              <a:t>present bias focused </a:t>
            </a:r>
            <a:r>
              <a:rPr lang="en-US" sz="1600" dirty="0" smtClean="0"/>
              <a:t>on initial debt (global amount) decreasing over time ?(note: time horizons are randomly presented by subject)</a:t>
            </a:r>
          </a:p>
          <a:p>
            <a:pPr lvl="1"/>
            <a:endParaRPr lang="en-US" sz="1600" dirty="0" smtClean="0"/>
          </a:p>
          <a:p>
            <a:pPr lvl="1"/>
            <a:r>
              <a:rPr lang="en-US" sz="1600" dirty="0" smtClean="0"/>
              <a:t>Group C (no change in effort perception): effect of focusing attention to the same nominal value of installments across time horizons </a:t>
            </a:r>
          </a:p>
          <a:p>
            <a:endParaRPr lang="en-US" sz="1600" dirty="0"/>
          </a:p>
          <a:p>
            <a:pPr marL="0" indent="0">
              <a:buNone/>
            </a:pPr>
            <a:r>
              <a:rPr lang="en-US" sz="2000" dirty="0" smtClean="0"/>
              <a:t>Despite no effects were found for the hidden-zero presentation factor, we still follow </a:t>
            </a:r>
            <a:r>
              <a:rPr lang="en-US" sz="2000" dirty="0" err="1" smtClean="0"/>
              <a:t>Magen</a:t>
            </a:r>
            <a:r>
              <a:rPr lang="en-US" sz="2000" dirty="0" smtClean="0"/>
              <a:t> et al (2003) in that providing information about the downside of choices will make people more conscious about consequences and more apt to choose in their own good interest. </a:t>
            </a:r>
          </a:p>
          <a:p>
            <a:pPr marL="0" indent="0">
              <a:buNone/>
            </a:pPr>
            <a:endParaRPr lang="en-US" sz="2000" dirty="0"/>
          </a:p>
          <a:p>
            <a:pPr marL="0" indent="0">
              <a:buNone/>
            </a:pPr>
            <a:r>
              <a:rPr lang="en-US" sz="2000" dirty="0" smtClean="0"/>
              <a:t>These non corroborating results of our expectations, do not erase strategic flexibility that do occurs irrespective demographics, experimental groups, objects and hidden-zero presentation. Prediction of behavior at credit take moment deserves further inquiry in order to fuel insights and measures to be implemented in the domains of regulation and financial counseling </a:t>
            </a:r>
          </a:p>
          <a:p>
            <a:pPr marL="0" indent="0">
              <a:buNone/>
            </a:pPr>
            <a:endParaRPr lang="en-US" sz="1600" dirty="0" smtClean="0"/>
          </a:p>
          <a:p>
            <a:pPr marL="0" indent="0">
              <a:buNone/>
            </a:pPr>
            <a:endParaRPr lang="en-US" sz="1600" dirty="0"/>
          </a:p>
        </p:txBody>
      </p:sp>
      <p:sp>
        <p:nvSpPr>
          <p:cNvPr id="11" name="Rectangle 10"/>
          <p:cNvSpPr/>
          <p:nvPr/>
        </p:nvSpPr>
        <p:spPr>
          <a:xfrm>
            <a:off x="6177776" y="6495534"/>
            <a:ext cx="1524088" cy="261610"/>
          </a:xfrm>
          <a:prstGeom prst="rect">
            <a:avLst/>
          </a:prstGeom>
          <a:solidFill>
            <a:srgbClr val="FFFFFF"/>
          </a:solidFill>
        </p:spPr>
        <p:txBody>
          <a:bodyPr wrap="none">
            <a:spAutoFit/>
          </a:bodyPr>
          <a:lstStyle/>
          <a:p>
            <a:r>
              <a:rPr lang="en-US" sz="1100" dirty="0"/>
              <a:t>(Jesus &amp; Oliveira, 2013) </a:t>
            </a:r>
          </a:p>
        </p:txBody>
      </p:sp>
    </p:spTree>
    <p:extLst>
      <p:ext uri="{BB962C8B-B14F-4D97-AF65-F5344CB8AC3E}">
        <p14:creationId xmlns:p14="http://schemas.microsoft.com/office/powerpoint/2010/main" val="313277914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9470" y="223839"/>
            <a:ext cx="5571065" cy="1143000"/>
          </a:xfrm>
        </p:spPr>
        <p:txBody>
          <a:bodyPr>
            <a:noAutofit/>
          </a:bodyPr>
          <a:lstStyle/>
          <a:p>
            <a:r>
              <a:rPr lang="en-US" sz="2800" b="1" dirty="0" smtClean="0"/>
              <a:t>Topics about Psychological </a:t>
            </a:r>
            <a:r>
              <a:rPr lang="en-US" sz="2800" b="1" dirty="0" smtClean="0"/>
              <a:t>Evidence-Based </a:t>
            </a:r>
            <a:r>
              <a:rPr lang="en-US" sz="2800" b="1" dirty="0"/>
              <a:t>Policy-</a:t>
            </a:r>
            <a:r>
              <a:rPr lang="en-US" sz="2800" b="1" dirty="0" smtClean="0"/>
              <a:t>Making</a:t>
            </a:r>
            <a:endParaRPr lang="en-US" sz="2800" dirty="0"/>
          </a:p>
        </p:txBody>
      </p:sp>
      <p:sp>
        <p:nvSpPr>
          <p:cNvPr id="4" name="Content Placeholder 3"/>
          <p:cNvSpPr>
            <a:spLocks noGrp="1"/>
          </p:cNvSpPr>
          <p:nvPr>
            <p:ph idx="1"/>
          </p:nvPr>
        </p:nvSpPr>
        <p:spPr>
          <a:xfrm>
            <a:off x="203200" y="1854200"/>
            <a:ext cx="8661400" cy="4724400"/>
          </a:xfrm>
        </p:spPr>
        <p:txBody>
          <a:bodyPr>
            <a:normAutofit fontScale="92500" lnSpcReduction="10000"/>
          </a:bodyPr>
          <a:lstStyle/>
          <a:p>
            <a:pPr lvl="1"/>
            <a:r>
              <a:rPr lang="en-US" sz="3300" dirty="0" smtClean="0"/>
              <a:t>Unavoidable </a:t>
            </a:r>
            <a:r>
              <a:rPr lang="en-US" sz="3300" dirty="0"/>
              <a:t>individual strategic </a:t>
            </a:r>
            <a:r>
              <a:rPr lang="en-US" sz="3300" dirty="0" smtClean="0"/>
              <a:t>flexibility (</a:t>
            </a:r>
            <a:r>
              <a:rPr lang="en-US" sz="3300" dirty="0"/>
              <a:t>instability?) do not excuse avoidable institutional deception</a:t>
            </a:r>
          </a:p>
          <a:p>
            <a:pPr lvl="1"/>
            <a:r>
              <a:rPr lang="en-US" sz="3300" dirty="0"/>
              <a:t>Individual processing and ecological instability are not necessarily negative. Institutional instability and </a:t>
            </a:r>
            <a:r>
              <a:rPr lang="en-US" sz="3300" dirty="0" smtClean="0"/>
              <a:t>deceptive stability proxies </a:t>
            </a:r>
            <a:r>
              <a:rPr lang="en-US" sz="3300" dirty="0"/>
              <a:t>are.</a:t>
            </a:r>
          </a:p>
          <a:p>
            <a:pPr lvl="1"/>
            <a:r>
              <a:rPr lang="en-US" sz="3300" dirty="0"/>
              <a:t>No need for complex solutions when simpler are at hand</a:t>
            </a:r>
          </a:p>
          <a:p>
            <a:pPr lvl="1"/>
            <a:r>
              <a:rPr lang="en-US" sz="3300" dirty="0"/>
              <a:t>Nudges and </a:t>
            </a:r>
            <a:r>
              <a:rPr lang="en-US" sz="3300" dirty="0" smtClean="0"/>
              <a:t>beyond (structuring and </a:t>
            </a:r>
            <a:r>
              <a:rPr lang="en-US" sz="3300" dirty="0" smtClean="0"/>
              <a:t>describing</a:t>
            </a:r>
            <a:r>
              <a:rPr lang="en-US" sz="3300" dirty="0" smtClean="0"/>
              <a:t>) – Johnson et al. (2012)</a:t>
            </a:r>
            <a:endParaRPr lang="en-US" sz="3300" dirty="0"/>
          </a:p>
          <a:p>
            <a:endParaRPr lang="en-US" dirty="0"/>
          </a:p>
        </p:txBody>
      </p:sp>
    </p:spTree>
    <p:extLst>
      <p:ext uri="{BB962C8B-B14F-4D97-AF65-F5344CB8AC3E}">
        <p14:creationId xmlns:p14="http://schemas.microsoft.com/office/powerpoint/2010/main" val="27155841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136900"/>
            <a:ext cx="8229600" cy="2989263"/>
          </a:xfrm>
        </p:spPr>
        <p:txBody>
          <a:bodyPr>
            <a:normAutofit/>
          </a:bodyPr>
          <a:lstStyle/>
          <a:p>
            <a:pPr marL="0" indent="0" algn="ctr">
              <a:buNone/>
            </a:pPr>
            <a:r>
              <a:rPr lang="en-US" sz="4800" dirty="0" smtClean="0"/>
              <a:t>Thank you very much for your attention</a:t>
            </a:r>
            <a:endParaRPr lang="en-US" sz="4800" dirty="0"/>
          </a:p>
        </p:txBody>
      </p:sp>
    </p:spTree>
    <p:extLst>
      <p:ext uri="{BB962C8B-B14F-4D97-AF65-F5344CB8AC3E}">
        <p14:creationId xmlns:p14="http://schemas.microsoft.com/office/powerpoint/2010/main" val="1841578852"/>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9|3.5|9.1|9.7|18.4|22.6|9|1.2|26.3|0.7|0.7|0.8"/>
</p:tagLst>
</file>

<file path=ppt/tags/tag2.xml><?xml version="1.0" encoding="utf-8"?>
<p:tagLst xmlns:a="http://schemas.openxmlformats.org/drawingml/2006/main" xmlns:r="http://schemas.openxmlformats.org/officeDocument/2006/relationships" xmlns:p="http://schemas.openxmlformats.org/presentationml/2006/main">
  <p:tag name="TIMING" val="|13.1|21.1|25.6|6|3.6|0.9|1.6|19.3|31.9"/>
</p:tagLst>
</file>

<file path=ppt/tags/tag3.xml><?xml version="1.0" encoding="utf-8"?>
<p:tagLst xmlns:a="http://schemas.openxmlformats.org/drawingml/2006/main" xmlns:r="http://schemas.openxmlformats.org/officeDocument/2006/relationships" xmlns:p="http://schemas.openxmlformats.org/presentationml/2006/main">
  <p:tag name="TIMING" val="|1.4|35.9|19|8"/>
</p:tagLst>
</file>

<file path=ppt/tags/tag4.xml><?xml version="1.0" encoding="utf-8"?>
<p:tagLst xmlns:a="http://schemas.openxmlformats.org/drawingml/2006/main" xmlns:r="http://schemas.openxmlformats.org/officeDocument/2006/relationships" xmlns:p="http://schemas.openxmlformats.org/presentationml/2006/main">
  <p:tag name="TIMING" val="|17.2|0.9|22.7|28.4|19.4|1.5|1.1|7.2|5|27.7|8.7|36.4"/>
</p:tagLst>
</file>

<file path=ppt/tags/tag5.xml><?xml version="1.0" encoding="utf-8"?>
<p:tagLst xmlns:a="http://schemas.openxmlformats.org/drawingml/2006/main" xmlns:r="http://schemas.openxmlformats.org/officeDocument/2006/relationships" xmlns:p="http://schemas.openxmlformats.org/presentationml/2006/main">
  <p:tag name="TIMING" val="|14.2|51.7"/>
</p:tagLst>
</file>

<file path=ppt/tags/tag6.xml><?xml version="1.0" encoding="utf-8"?>
<p:tagLst xmlns:a="http://schemas.openxmlformats.org/drawingml/2006/main" xmlns:r="http://schemas.openxmlformats.org/officeDocument/2006/relationships" xmlns:p="http://schemas.openxmlformats.org/presentationml/2006/main">
  <p:tag name="TIMING" val="|0.1|0.7|0.4|0.1|0.1|0|0.2|0.2|0.4|150.9|0.4|0.4|51.5|0.8"/>
</p:tagLst>
</file>

<file path=ppt/theme/theme1.xml><?xml version="1.0" encoding="utf-8"?>
<a:theme xmlns:a="http://schemas.openxmlformats.org/drawingml/2006/main" name="Apresent 25 de Janeiro 201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Apresent 25 de Janeiro 2012</Template>
  <TotalTime>4044</TotalTime>
  <Words>4588</Words>
  <Application>Microsoft Macintosh PowerPoint</Application>
  <PresentationFormat>On-screen Show (4:3)</PresentationFormat>
  <Paragraphs>369</Paragraphs>
  <Slides>31</Slides>
  <Notes>20</Notes>
  <HiddenSlides>7</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Apresent 25 de Janeiro 2012</vt:lpstr>
      <vt:lpstr>PowerPoint Presentation</vt:lpstr>
      <vt:lpstr>Itinerary Focus on consumer credit take-up  (Kamleitner &amp; Kirchler, 2007) </vt:lpstr>
      <vt:lpstr>Rational-ecological approach</vt:lpstr>
      <vt:lpstr>Ecological Rationality ≠ Irrationality</vt:lpstr>
      <vt:lpstr>Ecological Rationality ≠ Irrationality</vt:lpstr>
      <vt:lpstr>Fundamental Attribution Error  (Ross, 1977)  &amp; The Individual Representative Consumer</vt:lpstr>
      <vt:lpstr>Homo economicus</vt:lpstr>
      <vt:lpstr>Decision-Making Rationalities</vt:lpstr>
      <vt:lpstr>Financial ecology instability and “stability” self-presentation  </vt:lpstr>
      <vt:lpstr>Financial ecology instability and “stability” self-presentation  </vt:lpstr>
      <vt:lpstr>Individual behavioral strategic flexibility</vt:lpstr>
      <vt:lpstr>Individual behavioral strategic flexibility   How do people deal with the “pure” information pieces needed to decide for credit uptake? </vt:lpstr>
      <vt:lpstr>Individual behavioral strategic flexibility   How do people deal with the “pure” information pieces needed to decide for credit uptake? </vt:lpstr>
      <vt:lpstr>Individual behavioral strategic flexibility   How do people deal with the “pure” information pieces needed to decide for credit uptake? </vt:lpstr>
      <vt:lpstr>Rational Ecological Elements Consumer Credit Decision-Making  Decision-making Strategic flexibility</vt:lpstr>
      <vt:lpstr>PowerPoint Presentation</vt:lpstr>
      <vt:lpstr>Mere Exposure &amp;  other non-deliberate processing examples and their uses </vt:lpstr>
      <vt:lpstr>Mere Exposure &amp;  other non-deliberate processing examples and their uses </vt:lpstr>
      <vt:lpstr>Habit and Routine Formation </vt:lpstr>
      <vt:lpstr>Rational Ecological Elements Consumer Credit Decision-Making  Decision-making Strategic flexibility</vt:lpstr>
      <vt:lpstr>PowerPoint Presentation</vt:lpstr>
      <vt:lpstr>Rational Ecological Elements Consumer Credit Decision-Making  Urban ecology of credit take up</vt:lpstr>
      <vt:lpstr>Rational Ecological Elements Consumer Credit Decision-Making  Intertemporal Choice </vt:lpstr>
      <vt:lpstr>Rational Ecological Elements Consumer Credit Decision-Making  The intertemporal structure of consumer credit </vt:lpstr>
      <vt:lpstr>Rational Ecological Elements Consumer Credit Decision-Making  The intertemporal structure of consumer credit </vt:lpstr>
      <vt:lpstr>Credit Take Up Decision-Making Perceived Effort of Repayment  </vt:lpstr>
      <vt:lpstr>Credit Take Up Decision-Making Perceived Effort of Repayment  </vt:lpstr>
      <vt:lpstr>Credit Take Up Decision-Making Perceived Effort of Repayment  </vt:lpstr>
      <vt:lpstr>Rational Ecological Elements Consumer Credit Decision-Making</vt:lpstr>
      <vt:lpstr>Topics about Psychological Evidence-Based Policy-Making</vt:lpstr>
      <vt:lpstr>PowerPoint Presentation</vt:lpstr>
    </vt:vector>
  </TitlesOfParts>
  <Company>CES - Centro de Estudos Sociais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CES</dc:creator>
  <cp:lastModifiedBy>José Miguel  de Andrade Pina Pereira de Oliveira</cp:lastModifiedBy>
  <cp:revision>263</cp:revision>
  <dcterms:created xsi:type="dcterms:W3CDTF">2012-01-26T11:07:36Z</dcterms:created>
  <dcterms:modified xsi:type="dcterms:W3CDTF">2014-01-17T09:41:49Z</dcterms:modified>
</cp:coreProperties>
</file>